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D6B"/>
    <a:srgbClr val="F99E23"/>
    <a:srgbClr val="123457"/>
    <a:srgbClr val="0C498C"/>
    <a:srgbClr val="082B49"/>
    <a:srgbClr val="2571A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130" d="100"/>
          <a:sy n="130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CDFB3-384B-406A-891F-C389DFD0FE60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</dgm:pt>
    <dgm:pt modelId="{21A53561-FD01-4571-BE1D-F900406B93CE}">
      <dgm:prSet phldrT="[Text]"/>
      <dgm:spPr>
        <a:solidFill>
          <a:srgbClr val="082B49"/>
        </a:solidFill>
      </dgm:spPr>
      <dgm:t>
        <a:bodyPr lIns="182880"/>
        <a:lstStyle/>
        <a:p>
          <a:pPr algn="l"/>
          <a:r>
            <a:rPr lang="en-US" b="1" dirty="0">
              <a:solidFill>
                <a:srgbClr val="F99E23"/>
              </a:solidFill>
            </a:rPr>
            <a:t>More referrals </a:t>
          </a:r>
          <a:br>
            <a:rPr lang="en-US" b="1" dirty="0">
              <a:solidFill>
                <a:srgbClr val="F99E23"/>
              </a:solidFill>
            </a:rPr>
          </a:br>
          <a:r>
            <a:rPr lang="en-US" dirty="0"/>
            <a:t>= More People Getting Service</a:t>
          </a:r>
        </a:p>
      </dgm:t>
    </dgm:pt>
    <dgm:pt modelId="{91BF0813-5344-4839-863D-633103D3348C}" type="parTrans" cxnId="{D6288226-3B27-41F2-A2DE-DC995ADD2D4B}">
      <dgm:prSet/>
      <dgm:spPr/>
      <dgm:t>
        <a:bodyPr/>
        <a:lstStyle/>
        <a:p>
          <a:endParaRPr lang="en-US"/>
        </a:p>
      </dgm:t>
    </dgm:pt>
    <dgm:pt modelId="{34C0CB0A-84DD-442A-881D-75806338856D}" type="sibTrans" cxnId="{D6288226-3B27-41F2-A2DE-DC995ADD2D4B}">
      <dgm:prSet/>
      <dgm:spPr>
        <a:solidFill>
          <a:srgbClr val="F99E23"/>
        </a:solidFill>
      </dgm:spPr>
      <dgm:t>
        <a:bodyPr/>
        <a:lstStyle/>
        <a:p>
          <a:endParaRPr lang="en-US"/>
        </a:p>
      </dgm:t>
    </dgm:pt>
    <dgm:pt modelId="{49B12E14-DE3A-4410-84ED-5EA0C19D9809}">
      <dgm:prSet phldrT="[Text]"/>
      <dgm:spPr>
        <a:solidFill>
          <a:srgbClr val="DEDD6B"/>
        </a:solidFill>
      </dgm:spPr>
      <dgm:t>
        <a:bodyPr lIns="182880"/>
        <a:lstStyle/>
        <a:p>
          <a:pPr algn="l"/>
          <a:r>
            <a:rPr lang="en-US" b="1" dirty="0">
              <a:solidFill>
                <a:srgbClr val="123457"/>
              </a:solidFill>
            </a:rPr>
            <a:t>More people getting service </a:t>
          </a:r>
          <a:br>
            <a:rPr lang="en-US" b="1" dirty="0">
              <a:solidFill>
                <a:srgbClr val="123457"/>
              </a:solidFill>
            </a:rPr>
          </a:br>
          <a:r>
            <a:rPr lang="en-US" dirty="0">
              <a:solidFill>
                <a:srgbClr val="0070C0"/>
              </a:solidFill>
            </a:rPr>
            <a:t>= Increased Quitting</a:t>
          </a:r>
        </a:p>
      </dgm:t>
    </dgm:pt>
    <dgm:pt modelId="{49692426-49C5-44C1-B442-8651BD2F7E8D}" type="parTrans" cxnId="{EC8ADADB-C98E-4F4E-9CE3-F2063809145C}">
      <dgm:prSet/>
      <dgm:spPr/>
      <dgm:t>
        <a:bodyPr/>
        <a:lstStyle/>
        <a:p>
          <a:endParaRPr lang="en-US"/>
        </a:p>
      </dgm:t>
    </dgm:pt>
    <dgm:pt modelId="{8841C0FF-3A87-46F8-8AF4-B26CA1455B39}" type="sibTrans" cxnId="{EC8ADADB-C98E-4F4E-9CE3-F2063809145C}">
      <dgm:prSet/>
      <dgm:spPr>
        <a:solidFill>
          <a:srgbClr val="F99E23"/>
        </a:solidFill>
      </dgm:spPr>
      <dgm:t>
        <a:bodyPr/>
        <a:lstStyle/>
        <a:p>
          <a:endParaRPr lang="en-US"/>
        </a:p>
      </dgm:t>
    </dgm:pt>
    <dgm:pt modelId="{583F6A19-5871-4126-9781-720F7082C49B}">
      <dgm:prSet phldrT="[Text]"/>
      <dgm:spPr>
        <a:solidFill>
          <a:srgbClr val="F99E23"/>
        </a:solidFill>
      </dgm:spPr>
      <dgm:t>
        <a:bodyPr lIns="182880"/>
        <a:lstStyle/>
        <a:p>
          <a:pPr algn="l"/>
          <a:r>
            <a:rPr lang="en-US" b="1" dirty="0">
              <a:solidFill>
                <a:schemeClr val="accent4">
                  <a:lumMod val="40000"/>
                  <a:lumOff val="60000"/>
                </a:schemeClr>
              </a:solidFill>
            </a:rPr>
            <a:t>Increased Quitting </a:t>
          </a:r>
          <a:br>
            <a:rPr lang="en-US" b="1" dirty="0"/>
          </a:br>
          <a:r>
            <a:rPr lang="en-US" dirty="0"/>
            <a:t>= Healthier Population</a:t>
          </a:r>
        </a:p>
      </dgm:t>
    </dgm:pt>
    <dgm:pt modelId="{B0ECA6B7-B728-41F9-A5C5-6F35A696524F}" type="parTrans" cxnId="{86342BF6-2026-41CF-8B0E-3D0F36405182}">
      <dgm:prSet/>
      <dgm:spPr/>
      <dgm:t>
        <a:bodyPr/>
        <a:lstStyle/>
        <a:p>
          <a:endParaRPr lang="en-US"/>
        </a:p>
      </dgm:t>
    </dgm:pt>
    <dgm:pt modelId="{B9F2A5DA-2822-4A64-ACFB-5193D218801D}" type="sibTrans" cxnId="{86342BF6-2026-41CF-8B0E-3D0F36405182}">
      <dgm:prSet/>
      <dgm:spPr/>
      <dgm:t>
        <a:bodyPr/>
        <a:lstStyle/>
        <a:p>
          <a:endParaRPr lang="en-US"/>
        </a:p>
      </dgm:t>
    </dgm:pt>
    <dgm:pt modelId="{6A613FA2-BBFA-48CA-86BC-341FB6EB0409}" type="pres">
      <dgm:prSet presAssocID="{741CDFB3-384B-406A-891F-C389DFD0FE60}" presName="Name0" presStyleCnt="0">
        <dgm:presLayoutVars>
          <dgm:dir/>
          <dgm:animLvl val="lvl"/>
          <dgm:resizeHandles val="exact"/>
        </dgm:presLayoutVars>
      </dgm:prSet>
      <dgm:spPr/>
    </dgm:pt>
    <dgm:pt modelId="{789A2AD3-2001-4CBE-9FEB-627AEF923747}" type="pres">
      <dgm:prSet presAssocID="{741CDFB3-384B-406A-891F-C389DFD0FE60}" presName="tSp" presStyleCnt="0"/>
      <dgm:spPr/>
    </dgm:pt>
    <dgm:pt modelId="{6700C374-5A1D-4AF8-AC52-C33EDB5F9261}" type="pres">
      <dgm:prSet presAssocID="{741CDFB3-384B-406A-891F-C389DFD0FE60}" presName="bSp" presStyleCnt="0"/>
      <dgm:spPr/>
    </dgm:pt>
    <dgm:pt modelId="{3DEF1D66-D480-4182-8632-3C8A9E129DD8}" type="pres">
      <dgm:prSet presAssocID="{741CDFB3-384B-406A-891F-C389DFD0FE60}" presName="process" presStyleCnt="0"/>
      <dgm:spPr/>
    </dgm:pt>
    <dgm:pt modelId="{C125B746-000C-4619-AA60-1E240DE915F7}" type="pres">
      <dgm:prSet presAssocID="{21A53561-FD01-4571-BE1D-F900406B93CE}" presName="composite1" presStyleCnt="0"/>
      <dgm:spPr/>
    </dgm:pt>
    <dgm:pt modelId="{DCC301BA-99AE-4CB6-A57C-42ED35C061B3}" type="pres">
      <dgm:prSet presAssocID="{21A53561-FD01-4571-BE1D-F900406B93CE}" presName="dummyNode1" presStyleLbl="node1" presStyleIdx="0" presStyleCnt="3"/>
      <dgm:spPr/>
    </dgm:pt>
    <dgm:pt modelId="{09051181-BE26-4035-A15A-369072E36302}" type="pres">
      <dgm:prSet presAssocID="{21A53561-FD01-4571-BE1D-F900406B93CE}" presName="childNode1" presStyleLbl="bgAcc1" presStyleIdx="0" presStyleCnt="3" custScaleX="110690" custLinFactNeighborX="22541" custLinFactNeighborY="-743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D28996-120D-410C-BC6E-C7F59BBA84DD}" type="pres">
      <dgm:prSet presAssocID="{21A53561-FD01-4571-BE1D-F900406B93CE}" presName="childNode1tx" presStyleLbl="bgAcc1" presStyleIdx="0" presStyleCnt="3">
        <dgm:presLayoutVars>
          <dgm:bulletEnabled val="1"/>
        </dgm:presLayoutVars>
      </dgm:prSet>
      <dgm:spPr/>
    </dgm:pt>
    <dgm:pt modelId="{FA347D12-8BF9-4804-B01E-45B962835775}" type="pres">
      <dgm:prSet presAssocID="{21A53561-FD01-4571-BE1D-F900406B93CE}" presName="parentNode1" presStyleLbl="node1" presStyleIdx="0" presStyleCnt="3" custScaleX="149794" custLinFactNeighborX="11833" custLinFactNeighborY="6126">
        <dgm:presLayoutVars>
          <dgm:chMax val="1"/>
          <dgm:bulletEnabled val="1"/>
        </dgm:presLayoutVars>
      </dgm:prSet>
      <dgm:spPr/>
    </dgm:pt>
    <dgm:pt modelId="{1E29252E-F10D-44A1-99D8-E2048C4332B5}" type="pres">
      <dgm:prSet presAssocID="{21A53561-FD01-4571-BE1D-F900406B93CE}" presName="connSite1" presStyleCnt="0"/>
      <dgm:spPr/>
    </dgm:pt>
    <dgm:pt modelId="{24DC8EC0-4D17-44C7-B74E-ECE4BDB0B2A2}" type="pres">
      <dgm:prSet presAssocID="{34C0CB0A-84DD-442A-881D-75806338856D}" presName="Name9" presStyleLbl="sibTrans2D1" presStyleIdx="0" presStyleCnt="2"/>
      <dgm:spPr/>
    </dgm:pt>
    <dgm:pt modelId="{EEDD11E0-6191-4F11-A4A5-02AA377D7D0F}" type="pres">
      <dgm:prSet presAssocID="{49B12E14-DE3A-4410-84ED-5EA0C19D9809}" presName="composite2" presStyleCnt="0"/>
      <dgm:spPr/>
    </dgm:pt>
    <dgm:pt modelId="{846B4217-7C9C-457B-B524-61BB6465A468}" type="pres">
      <dgm:prSet presAssocID="{49B12E14-DE3A-4410-84ED-5EA0C19D9809}" presName="dummyNode2" presStyleLbl="node1" presStyleIdx="0" presStyleCnt="3"/>
      <dgm:spPr/>
    </dgm:pt>
    <dgm:pt modelId="{7C2F94A8-D6E2-44F4-9B1E-D6EB68D24598}" type="pres">
      <dgm:prSet presAssocID="{49B12E14-DE3A-4410-84ED-5EA0C19D9809}" presName="childNode2" presStyleLbl="bgAcc1" presStyleIdx="1" presStyleCnt="3" custScaleX="143834" custScaleY="139608" custLinFactNeighborX="20067" custLinFactNeighborY="5999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262" t="-10406" r="-29262" b="-10406"/>
          </a:stretch>
        </a:blipFill>
      </dgm:spPr>
    </dgm:pt>
    <dgm:pt modelId="{7EBB6E33-2E8F-485E-B037-1A945DEC9F1A}" type="pres">
      <dgm:prSet presAssocID="{49B12E14-DE3A-4410-84ED-5EA0C19D9809}" presName="childNode2tx" presStyleLbl="bgAcc1" presStyleIdx="1" presStyleCnt="3">
        <dgm:presLayoutVars>
          <dgm:bulletEnabled val="1"/>
        </dgm:presLayoutVars>
      </dgm:prSet>
      <dgm:spPr/>
    </dgm:pt>
    <dgm:pt modelId="{46FCEA96-68F0-4F22-9F30-E8308F85104F}" type="pres">
      <dgm:prSet presAssocID="{49B12E14-DE3A-4410-84ED-5EA0C19D9809}" presName="parentNode2" presStyleLbl="node1" presStyleIdx="1" presStyleCnt="3" custScaleX="142681">
        <dgm:presLayoutVars>
          <dgm:chMax val="0"/>
          <dgm:bulletEnabled val="1"/>
        </dgm:presLayoutVars>
      </dgm:prSet>
      <dgm:spPr/>
    </dgm:pt>
    <dgm:pt modelId="{82627618-6BF5-4AB2-BB79-41DE2B19434C}" type="pres">
      <dgm:prSet presAssocID="{49B12E14-DE3A-4410-84ED-5EA0C19D9809}" presName="connSite2" presStyleCnt="0"/>
      <dgm:spPr/>
    </dgm:pt>
    <dgm:pt modelId="{D375FA58-C5E5-4A3B-B9EC-E3B1B74550BE}" type="pres">
      <dgm:prSet presAssocID="{8841C0FF-3A87-46F8-8AF4-B26CA1455B39}" presName="Name18" presStyleLbl="sibTrans2D1" presStyleIdx="1" presStyleCnt="2"/>
      <dgm:spPr/>
    </dgm:pt>
    <dgm:pt modelId="{54BB183A-C736-4884-9D5F-7D6A31002FA5}" type="pres">
      <dgm:prSet presAssocID="{583F6A19-5871-4126-9781-720F7082C49B}" presName="composite1" presStyleCnt="0"/>
      <dgm:spPr/>
    </dgm:pt>
    <dgm:pt modelId="{B33EDC77-33A6-4612-97FA-45B66011D315}" type="pres">
      <dgm:prSet presAssocID="{583F6A19-5871-4126-9781-720F7082C49B}" presName="dummyNode1" presStyleLbl="node1" presStyleIdx="1" presStyleCnt="3"/>
      <dgm:spPr/>
    </dgm:pt>
    <dgm:pt modelId="{A9D1BC18-7169-4215-BC0D-1BF79BA3E871}" type="pres">
      <dgm:prSet presAssocID="{583F6A19-5871-4126-9781-720F7082C49B}" presName="childNode1" presStyleLbl="bgAcc1" presStyleIdx="2" presStyleCnt="3" custScaleX="115393" custScaleY="123061" custLinFactNeighborX="14397" custLinFactNeighborY="-1355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4"/>
          <a:srcRect/>
          <a:stretch>
            <a:fillRect l="-6513" t="-4799" r="-6513" b="-4799"/>
          </a:stretch>
        </a:blipFill>
      </dgm:spPr>
    </dgm:pt>
    <dgm:pt modelId="{9F47BBA3-7264-405D-85A8-3814E32AF2EC}" type="pres">
      <dgm:prSet presAssocID="{583F6A19-5871-4126-9781-720F7082C49B}" presName="childNode1tx" presStyleLbl="bgAcc1" presStyleIdx="2" presStyleCnt="3">
        <dgm:presLayoutVars>
          <dgm:bulletEnabled val="1"/>
        </dgm:presLayoutVars>
      </dgm:prSet>
      <dgm:spPr/>
    </dgm:pt>
    <dgm:pt modelId="{C18EAD5C-AA2B-44E2-87AC-26DDF3931462}" type="pres">
      <dgm:prSet presAssocID="{583F6A19-5871-4126-9781-720F7082C49B}" presName="parentNode1" presStyleLbl="node1" presStyleIdx="2" presStyleCnt="3" custScaleX="120243" custLinFactNeighborX="313" custLinFactNeighborY="31456">
        <dgm:presLayoutVars>
          <dgm:chMax val="1"/>
          <dgm:bulletEnabled val="1"/>
        </dgm:presLayoutVars>
      </dgm:prSet>
      <dgm:spPr/>
    </dgm:pt>
    <dgm:pt modelId="{F5E9FD43-43BF-4623-8EDF-17B05142EAE2}" type="pres">
      <dgm:prSet presAssocID="{583F6A19-5871-4126-9781-720F7082C49B}" presName="connSite1" presStyleCnt="0"/>
      <dgm:spPr/>
    </dgm:pt>
  </dgm:ptLst>
  <dgm:cxnLst>
    <dgm:cxn modelId="{A44E6E00-522F-4248-83BF-0168671FFAC5}" type="presOf" srcId="{741CDFB3-384B-406A-891F-C389DFD0FE60}" destId="{6A613FA2-BBFA-48CA-86BC-341FB6EB0409}" srcOrd="0" destOrd="0" presId="urn:microsoft.com/office/officeart/2005/8/layout/hProcess4"/>
    <dgm:cxn modelId="{D6288226-3B27-41F2-A2DE-DC995ADD2D4B}" srcId="{741CDFB3-384B-406A-891F-C389DFD0FE60}" destId="{21A53561-FD01-4571-BE1D-F900406B93CE}" srcOrd="0" destOrd="0" parTransId="{91BF0813-5344-4839-863D-633103D3348C}" sibTransId="{34C0CB0A-84DD-442A-881D-75806338856D}"/>
    <dgm:cxn modelId="{2690EF2B-4650-4AF6-88AA-2414271DB907}" type="presOf" srcId="{583F6A19-5871-4126-9781-720F7082C49B}" destId="{C18EAD5C-AA2B-44E2-87AC-26DDF3931462}" srcOrd="0" destOrd="0" presId="urn:microsoft.com/office/officeart/2005/8/layout/hProcess4"/>
    <dgm:cxn modelId="{D8D7142D-8500-4814-A093-C8B6D0E6373B}" type="presOf" srcId="{49B12E14-DE3A-4410-84ED-5EA0C19D9809}" destId="{46FCEA96-68F0-4F22-9F30-E8308F85104F}" srcOrd="0" destOrd="0" presId="urn:microsoft.com/office/officeart/2005/8/layout/hProcess4"/>
    <dgm:cxn modelId="{4B6B2034-C57E-4E30-9978-3C18B2698130}" type="presOf" srcId="{8841C0FF-3A87-46F8-8AF4-B26CA1455B39}" destId="{D375FA58-C5E5-4A3B-B9EC-E3B1B74550BE}" srcOrd="0" destOrd="0" presId="urn:microsoft.com/office/officeart/2005/8/layout/hProcess4"/>
    <dgm:cxn modelId="{4983C37D-EBF1-45A3-A789-165B21BDDFC0}" type="presOf" srcId="{34C0CB0A-84DD-442A-881D-75806338856D}" destId="{24DC8EC0-4D17-44C7-B74E-ECE4BDB0B2A2}" srcOrd="0" destOrd="0" presId="urn:microsoft.com/office/officeart/2005/8/layout/hProcess4"/>
    <dgm:cxn modelId="{D2ECCED3-8530-4341-AFF1-F6D5CFB4D811}" type="presOf" srcId="{21A53561-FD01-4571-BE1D-F900406B93CE}" destId="{FA347D12-8BF9-4804-B01E-45B962835775}" srcOrd="0" destOrd="0" presId="urn:microsoft.com/office/officeart/2005/8/layout/hProcess4"/>
    <dgm:cxn modelId="{EC8ADADB-C98E-4F4E-9CE3-F2063809145C}" srcId="{741CDFB3-384B-406A-891F-C389DFD0FE60}" destId="{49B12E14-DE3A-4410-84ED-5EA0C19D9809}" srcOrd="1" destOrd="0" parTransId="{49692426-49C5-44C1-B442-8651BD2F7E8D}" sibTransId="{8841C0FF-3A87-46F8-8AF4-B26CA1455B39}"/>
    <dgm:cxn modelId="{86342BF6-2026-41CF-8B0E-3D0F36405182}" srcId="{741CDFB3-384B-406A-891F-C389DFD0FE60}" destId="{583F6A19-5871-4126-9781-720F7082C49B}" srcOrd="2" destOrd="0" parTransId="{B0ECA6B7-B728-41F9-A5C5-6F35A696524F}" sibTransId="{B9F2A5DA-2822-4A64-ACFB-5193D218801D}"/>
    <dgm:cxn modelId="{B3558104-6910-44E8-9E47-62B37191F435}" type="presParOf" srcId="{6A613FA2-BBFA-48CA-86BC-341FB6EB0409}" destId="{789A2AD3-2001-4CBE-9FEB-627AEF923747}" srcOrd="0" destOrd="0" presId="urn:microsoft.com/office/officeart/2005/8/layout/hProcess4"/>
    <dgm:cxn modelId="{EBA8A819-B216-4559-B667-845206BDC5E9}" type="presParOf" srcId="{6A613FA2-BBFA-48CA-86BC-341FB6EB0409}" destId="{6700C374-5A1D-4AF8-AC52-C33EDB5F9261}" srcOrd="1" destOrd="0" presId="urn:microsoft.com/office/officeart/2005/8/layout/hProcess4"/>
    <dgm:cxn modelId="{13C75FB8-52AF-44EA-8DC7-6C87378E4CF4}" type="presParOf" srcId="{6A613FA2-BBFA-48CA-86BC-341FB6EB0409}" destId="{3DEF1D66-D480-4182-8632-3C8A9E129DD8}" srcOrd="2" destOrd="0" presId="urn:microsoft.com/office/officeart/2005/8/layout/hProcess4"/>
    <dgm:cxn modelId="{3BC7DE52-2297-44E6-8B4F-2B9D0C841643}" type="presParOf" srcId="{3DEF1D66-D480-4182-8632-3C8A9E129DD8}" destId="{C125B746-000C-4619-AA60-1E240DE915F7}" srcOrd="0" destOrd="0" presId="urn:microsoft.com/office/officeart/2005/8/layout/hProcess4"/>
    <dgm:cxn modelId="{0988E562-DBB4-48F6-808D-5FA9F945B8EC}" type="presParOf" srcId="{C125B746-000C-4619-AA60-1E240DE915F7}" destId="{DCC301BA-99AE-4CB6-A57C-42ED35C061B3}" srcOrd="0" destOrd="0" presId="urn:microsoft.com/office/officeart/2005/8/layout/hProcess4"/>
    <dgm:cxn modelId="{FE153841-0921-44B5-B74F-DE4BB85B5A1F}" type="presParOf" srcId="{C125B746-000C-4619-AA60-1E240DE915F7}" destId="{09051181-BE26-4035-A15A-369072E36302}" srcOrd="1" destOrd="0" presId="urn:microsoft.com/office/officeart/2005/8/layout/hProcess4"/>
    <dgm:cxn modelId="{FC5B4391-BA02-4BA8-8330-C9DF5E6F30FA}" type="presParOf" srcId="{C125B746-000C-4619-AA60-1E240DE915F7}" destId="{4BD28996-120D-410C-BC6E-C7F59BBA84DD}" srcOrd="2" destOrd="0" presId="urn:microsoft.com/office/officeart/2005/8/layout/hProcess4"/>
    <dgm:cxn modelId="{A37732F2-6307-4997-A389-58F60DB0D5F8}" type="presParOf" srcId="{C125B746-000C-4619-AA60-1E240DE915F7}" destId="{FA347D12-8BF9-4804-B01E-45B962835775}" srcOrd="3" destOrd="0" presId="urn:microsoft.com/office/officeart/2005/8/layout/hProcess4"/>
    <dgm:cxn modelId="{A180015E-7489-429C-92D1-AA9CB9811370}" type="presParOf" srcId="{C125B746-000C-4619-AA60-1E240DE915F7}" destId="{1E29252E-F10D-44A1-99D8-E2048C4332B5}" srcOrd="4" destOrd="0" presId="urn:microsoft.com/office/officeart/2005/8/layout/hProcess4"/>
    <dgm:cxn modelId="{9B5B3B3E-72BE-46D1-8500-9B915257B8CE}" type="presParOf" srcId="{3DEF1D66-D480-4182-8632-3C8A9E129DD8}" destId="{24DC8EC0-4D17-44C7-B74E-ECE4BDB0B2A2}" srcOrd="1" destOrd="0" presId="urn:microsoft.com/office/officeart/2005/8/layout/hProcess4"/>
    <dgm:cxn modelId="{188DE33D-0F30-49A9-8E7F-6AAB8C00C684}" type="presParOf" srcId="{3DEF1D66-D480-4182-8632-3C8A9E129DD8}" destId="{EEDD11E0-6191-4F11-A4A5-02AA377D7D0F}" srcOrd="2" destOrd="0" presId="urn:microsoft.com/office/officeart/2005/8/layout/hProcess4"/>
    <dgm:cxn modelId="{2F1F14E2-CA8F-4C39-B13F-4231B0C5363F}" type="presParOf" srcId="{EEDD11E0-6191-4F11-A4A5-02AA377D7D0F}" destId="{846B4217-7C9C-457B-B524-61BB6465A468}" srcOrd="0" destOrd="0" presId="urn:microsoft.com/office/officeart/2005/8/layout/hProcess4"/>
    <dgm:cxn modelId="{15290A34-D6BF-47F2-9474-BF9B7B0BEABC}" type="presParOf" srcId="{EEDD11E0-6191-4F11-A4A5-02AA377D7D0F}" destId="{7C2F94A8-D6E2-44F4-9B1E-D6EB68D24598}" srcOrd="1" destOrd="0" presId="urn:microsoft.com/office/officeart/2005/8/layout/hProcess4"/>
    <dgm:cxn modelId="{26E1B473-FF2B-432E-B0A4-CC7F91F56B1D}" type="presParOf" srcId="{EEDD11E0-6191-4F11-A4A5-02AA377D7D0F}" destId="{7EBB6E33-2E8F-485E-B037-1A945DEC9F1A}" srcOrd="2" destOrd="0" presId="urn:microsoft.com/office/officeart/2005/8/layout/hProcess4"/>
    <dgm:cxn modelId="{27F88AC1-C1CF-41EE-9B9F-66B4EB86F146}" type="presParOf" srcId="{EEDD11E0-6191-4F11-A4A5-02AA377D7D0F}" destId="{46FCEA96-68F0-4F22-9F30-E8308F85104F}" srcOrd="3" destOrd="0" presId="urn:microsoft.com/office/officeart/2005/8/layout/hProcess4"/>
    <dgm:cxn modelId="{F21AA529-4BBF-4F83-AFC2-63117763672F}" type="presParOf" srcId="{EEDD11E0-6191-4F11-A4A5-02AA377D7D0F}" destId="{82627618-6BF5-4AB2-BB79-41DE2B19434C}" srcOrd="4" destOrd="0" presId="urn:microsoft.com/office/officeart/2005/8/layout/hProcess4"/>
    <dgm:cxn modelId="{5973EFD1-1464-4725-BA87-4943EB47A558}" type="presParOf" srcId="{3DEF1D66-D480-4182-8632-3C8A9E129DD8}" destId="{D375FA58-C5E5-4A3B-B9EC-E3B1B74550BE}" srcOrd="3" destOrd="0" presId="urn:microsoft.com/office/officeart/2005/8/layout/hProcess4"/>
    <dgm:cxn modelId="{9463D202-B0E6-42B5-8AE9-C881892182F6}" type="presParOf" srcId="{3DEF1D66-D480-4182-8632-3C8A9E129DD8}" destId="{54BB183A-C736-4884-9D5F-7D6A31002FA5}" srcOrd="4" destOrd="0" presId="urn:microsoft.com/office/officeart/2005/8/layout/hProcess4"/>
    <dgm:cxn modelId="{FEC8A91C-46D1-477F-AECE-CA4E59FCA06F}" type="presParOf" srcId="{54BB183A-C736-4884-9D5F-7D6A31002FA5}" destId="{B33EDC77-33A6-4612-97FA-45B66011D315}" srcOrd="0" destOrd="0" presId="urn:microsoft.com/office/officeart/2005/8/layout/hProcess4"/>
    <dgm:cxn modelId="{82AF7819-EA6E-499E-9D8E-3B836B1484E4}" type="presParOf" srcId="{54BB183A-C736-4884-9D5F-7D6A31002FA5}" destId="{A9D1BC18-7169-4215-BC0D-1BF79BA3E871}" srcOrd="1" destOrd="0" presId="urn:microsoft.com/office/officeart/2005/8/layout/hProcess4"/>
    <dgm:cxn modelId="{E41EE5F0-CFA9-4E44-BE1E-F935BF0D0738}" type="presParOf" srcId="{54BB183A-C736-4884-9D5F-7D6A31002FA5}" destId="{9F47BBA3-7264-405D-85A8-3814E32AF2EC}" srcOrd="2" destOrd="0" presId="urn:microsoft.com/office/officeart/2005/8/layout/hProcess4"/>
    <dgm:cxn modelId="{BEF252D7-0EB5-4A8B-B95E-089322D4B8FD}" type="presParOf" srcId="{54BB183A-C736-4884-9D5F-7D6A31002FA5}" destId="{C18EAD5C-AA2B-44E2-87AC-26DDF3931462}" srcOrd="3" destOrd="0" presId="urn:microsoft.com/office/officeart/2005/8/layout/hProcess4"/>
    <dgm:cxn modelId="{AFD22300-C281-4513-AEA3-FA15B45CCC7C}" type="presParOf" srcId="{54BB183A-C736-4884-9D5F-7D6A31002FA5}" destId="{F5E9FD43-43BF-4623-8EDF-17B05142EAE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B3600-0066-4F17-BCE9-7156A33BFFA5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DF4AF0-A316-4B5C-8923-8D9A62E6D0B6}">
      <dgm:prSet phldrT="[Text]" custT="1"/>
      <dgm:spPr>
        <a:solidFill>
          <a:srgbClr val="F99E23"/>
        </a:solidFill>
      </dgm:spPr>
      <dgm:t>
        <a:bodyPr lIns="91440" tIns="91440"/>
        <a:lstStyle/>
        <a:p>
          <a:r>
            <a:rPr lang="en-US" sz="2800" b="1" dirty="0">
              <a:solidFill>
                <a:schemeClr val="bg1"/>
              </a:solidFill>
              <a:latin typeface="F37 Jagger Bold" panose="00000800000000000000" pitchFamily="50" charset="0"/>
            </a:rPr>
            <a:t>OVER 18</a:t>
          </a:r>
        </a:p>
        <a:p>
          <a:r>
            <a:rPr lang="en-US" sz="24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Eligible for referral program.</a:t>
          </a:r>
          <a:endParaRPr lang="en-US" sz="2800" b="1" dirty="0">
            <a:latin typeface="F37 Jagger" panose="00000500000000000000" pitchFamily="50" charset="0"/>
          </a:endParaRPr>
        </a:p>
      </dgm:t>
    </dgm:pt>
    <dgm:pt modelId="{86EF9A3F-BD42-48C9-BAFC-7410275AED7B}" type="parTrans" cxnId="{49356FF2-8C07-48DB-A016-7535E3F599FD}">
      <dgm:prSet/>
      <dgm:spPr/>
      <dgm:t>
        <a:bodyPr/>
        <a:lstStyle/>
        <a:p>
          <a:endParaRPr lang="en-US"/>
        </a:p>
      </dgm:t>
    </dgm:pt>
    <dgm:pt modelId="{50232A7C-2B22-45A2-9A72-EBB031F3D5DD}" type="sibTrans" cxnId="{49356FF2-8C07-48DB-A016-7535E3F599FD}">
      <dgm:prSet/>
      <dgm:spPr/>
      <dgm:t>
        <a:bodyPr/>
        <a:lstStyle/>
        <a:p>
          <a:endParaRPr lang="en-US"/>
        </a:p>
      </dgm:t>
    </dgm:pt>
    <dgm:pt modelId="{CBBBF8EA-A6BA-456A-BA08-D1BF016CE20C}">
      <dgm:prSet phldrT="[Text]" custT="1"/>
      <dgm:spPr>
        <a:solidFill>
          <a:srgbClr val="00B0F0"/>
        </a:solidFill>
      </dgm:spPr>
      <dgm:t>
        <a:bodyPr lIns="91440" tIns="91440" rIns="0"/>
        <a:lstStyle/>
        <a:p>
          <a:r>
            <a:rPr lang="en-US" sz="2800" b="1" dirty="0">
              <a:solidFill>
                <a:schemeClr val="bg1"/>
              </a:solidFill>
              <a:latin typeface="F37 Jagger Bold" panose="00000800000000000000" pitchFamily="50" charset="0"/>
            </a:rPr>
            <a:t>UNDER 18</a:t>
          </a:r>
        </a:p>
        <a:p>
          <a:r>
            <a:rPr lang="en-US" sz="21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Call </a:t>
          </a:r>
          <a:r>
            <a:rPr lang="en-US" sz="21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 It California </a:t>
          </a:r>
          <a:r>
            <a:rPr lang="en-US" sz="21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directly or visit our website.</a:t>
          </a:r>
        </a:p>
        <a:p>
          <a: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English: </a:t>
          </a:r>
          <a:r>
            <a:rPr lang="en-US" sz="1800" b="1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800-300-8086</a:t>
          </a:r>
          <a:b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Spanish: </a:t>
          </a:r>
          <a:r>
            <a:rPr lang="en-US" sz="1800" b="1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800-600-8191</a:t>
          </a:r>
        </a:p>
        <a:p>
          <a:r>
            <a:rPr lang="en-US" sz="1800" b="1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Website: </a:t>
          </a:r>
          <a:r>
            <a:rPr lang="en-US" sz="1800" b="1" dirty="0">
              <a:effectLst/>
              <a:highlight>
                <a:srgbClr val="FFFF00"/>
              </a:highlight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kickitca.org</a:t>
          </a:r>
          <a:endParaRPr lang="en-US" sz="2800" b="1" dirty="0">
            <a:highlight>
              <a:srgbClr val="FFFF00"/>
            </a:highlight>
            <a:latin typeface="F37 Jagger Bold" panose="00000800000000000000" pitchFamily="50" charset="0"/>
          </a:endParaRPr>
        </a:p>
      </dgm:t>
    </dgm:pt>
    <dgm:pt modelId="{384C20EF-0375-452A-8C38-D85BD10D840D}" type="parTrans" cxnId="{C760EDEE-600F-44D2-A77E-0E7DB1875FB5}">
      <dgm:prSet/>
      <dgm:spPr/>
      <dgm:t>
        <a:bodyPr/>
        <a:lstStyle/>
        <a:p>
          <a:endParaRPr lang="en-US"/>
        </a:p>
      </dgm:t>
    </dgm:pt>
    <dgm:pt modelId="{D7E0850F-6C1A-44F5-8F1A-762F71608020}" type="sibTrans" cxnId="{C760EDEE-600F-44D2-A77E-0E7DB1875FB5}">
      <dgm:prSet/>
      <dgm:spPr/>
      <dgm:t>
        <a:bodyPr/>
        <a:lstStyle/>
        <a:p>
          <a:endParaRPr lang="en-US"/>
        </a:p>
      </dgm:t>
    </dgm:pt>
    <dgm:pt modelId="{A9D857BB-1C88-419B-8325-41D58F40BA49}" type="pres">
      <dgm:prSet presAssocID="{701B3600-0066-4F17-BCE9-7156A33BFFA5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9C3F7918-04D9-4248-A574-19E692DB8C3A}" type="pres">
      <dgm:prSet presAssocID="{701B3600-0066-4F17-BCE9-7156A33BFFA5}" presName="Background" presStyleLbl="bgImgPlace1" presStyleIdx="0" presStyleCnt="1" custScaleX="102520" custScaleY="108560" custLinFactNeighborX="2337" custLinFactNeighborY="32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</dgm:pt>
    <dgm:pt modelId="{9CF59FAF-F7AD-4941-94A1-F28FE4C40915}" type="pres">
      <dgm:prSet presAssocID="{701B3600-0066-4F17-BCE9-7156A33BFFA5}" presName="ParentText1" presStyleLbl="revTx" presStyleIdx="0" presStyleCnt="2" custLinFactNeighborX="3616" custLinFactNeighborY="-1520">
        <dgm:presLayoutVars>
          <dgm:chMax val="0"/>
          <dgm:chPref val="0"/>
          <dgm:bulletEnabled val="1"/>
        </dgm:presLayoutVars>
      </dgm:prSet>
      <dgm:spPr/>
    </dgm:pt>
    <dgm:pt modelId="{DE5683E2-C3EC-400B-AE3A-986AFAF7BF04}" type="pres">
      <dgm:prSet presAssocID="{701B3600-0066-4F17-BCE9-7156A33BFFA5}" presName="ParentText2" presStyleLbl="revTx" presStyleIdx="1" presStyleCnt="2" custScaleX="100248" custLinFactNeighborX="6552" custLinFactNeighborY="-1330">
        <dgm:presLayoutVars>
          <dgm:chMax val="0"/>
          <dgm:chPref val="0"/>
          <dgm:bulletEnabled val="1"/>
        </dgm:presLayoutVars>
      </dgm:prSet>
      <dgm:spPr/>
    </dgm:pt>
    <dgm:pt modelId="{C6D794E4-C102-401F-90DD-2A96DA69D5BF}" type="pres">
      <dgm:prSet presAssocID="{701B3600-0066-4F17-BCE9-7156A33BFFA5}" presName="Plus" presStyleLbl="alignNode1" presStyleIdx="0" presStyleCnt="2" custScaleX="59581" custScaleY="59581" custLinFactNeighborX="4932" custLinFactNeighborY="89"/>
      <dgm:spPr>
        <a:solidFill>
          <a:srgbClr val="0C498C"/>
        </a:solidFill>
        <a:ln w="57150">
          <a:solidFill>
            <a:srgbClr val="F99E23"/>
          </a:solidFill>
        </a:ln>
      </dgm:spPr>
    </dgm:pt>
    <dgm:pt modelId="{23713982-E56B-4FBE-83E2-AE994DEF59BA}" type="pres">
      <dgm:prSet presAssocID="{701B3600-0066-4F17-BCE9-7156A33BFFA5}" presName="Minus" presStyleLbl="alignNode1" presStyleIdx="1" presStyleCnt="2" custScaleX="85684" custScaleY="68852" custLinFactNeighborX="14315" custLinFactNeighborY="-3636"/>
      <dgm:spPr>
        <a:solidFill>
          <a:srgbClr val="2571A3"/>
        </a:solidFill>
        <a:ln w="57150">
          <a:solidFill>
            <a:srgbClr val="F99E23"/>
          </a:solidFill>
        </a:ln>
      </dgm:spPr>
    </dgm:pt>
    <dgm:pt modelId="{A070DC04-F831-4AAF-8545-B69C1D739097}" type="pres">
      <dgm:prSet presAssocID="{701B3600-0066-4F17-BCE9-7156A33BFFA5}" presName="Divider" presStyleLbl="parChTrans1D1" presStyleIdx="0" presStyleCnt="1" custLinFactX="9383218" custLinFactNeighborX="9400000" custLinFactNeighborY="-596"/>
      <dgm:spPr>
        <a:ln>
          <a:noFill/>
        </a:ln>
      </dgm:spPr>
    </dgm:pt>
  </dgm:ptLst>
  <dgm:cxnLst>
    <dgm:cxn modelId="{7427381A-C683-4674-9C6C-A2146EBA6A14}" type="presOf" srcId="{CBBBF8EA-A6BA-456A-BA08-D1BF016CE20C}" destId="{DE5683E2-C3EC-400B-AE3A-986AFAF7BF04}" srcOrd="0" destOrd="0" presId="urn:microsoft.com/office/officeart/2009/3/layout/PlusandMinus"/>
    <dgm:cxn modelId="{EF99A782-CB5A-422E-84B6-8AB5E4F99511}" type="presOf" srcId="{701B3600-0066-4F17-BCE9-7156A33BFFA5}" destId="{A9D857BB-1C88-419B-8325-41D58F40BA49}" srcOrd="0" destOrd="0" presId="urn:microsoft.com/office/officeart/2009/3/layout/PlusandMinus"/>
    <dgm:cxn modelId="{6B4E9DAE-865F-4031-8E69-34227EE5756D}" type="presOf" srcId="{1CDF4AF0-A316-4B5C-8923-8D9A62E6D0B6}" destId="{9CF59FAF-F7AD-4941-94A1-F28FE4C40915}" srcOrd="0" destOrd="0" presId="urn:microsoft.com/office/officeart/2009/3/layout/PlusandMinus"/>
    <dgm:cxn modelId="{C760EDEE-600F-44D2-A77E-0E7DB1875FB5}" srcId="{701B3600-0066-4F17-BCE9-7156A33BFFA5}" destId="{CBBBF8EA-A6BA-456A-BA08-D1BF016CE20C}" srcOrd="1" destOrd="0" parTransId="{384C20EF-0375-452A-8C38-D85BD10D840D}" sibTransId="{D7E0850F-6C1A-44F5-8F1A-762F71608020}"/>
    <dgm:cxn modelId="{49356FF2-8C07-48DB-A016-7535E3F599FD}" srcId="{701B3600-0066-4F17-BCE9-7156A33BFFA5}" destId="{1CDF4AF0-A316-4B5C-8923-8D9A62E6D0B6}" srcOrd="0" destOrd="0" parTransId="{86EF9A3F-BD42-48C9-BAFC-7410275AED7B}" sibTransId="{50232A7C-2B22-45A2-9A72-EBB031F3D5DD}"/>
    <dgm:cxn modelId="{D16CEE66-63BF-4278-988C-DFF4B55770B9}" type="presParOf" srcId="{A9D857BB-1C88-419B-8325-41D58F40BA49}" destId="{9C3F7918-04D9-4248-A574-19E692DB8C3A}" srcOrd="0" destOrd="0" presId="urn:microsoft.com/office/officeart/2009/3/layout/PlusandMinus"/>
    <dgm:cxn modelId="{06C2E94E-A9C1-454A-894D-7327D6C9AF40}" type="presParOf" srcId="{A9D857BB-1C88-419B-8325-41D58F40BA49}" destId="{9CF59FAF-F7AD-4941-94A1-F28FE4C40915}" srcOrd="1" destOrd="0" presId="urn:microsoft.com/office/officeart/2009/3/layout/PlusandMinus"/>
    <dgm:cxn modelId="{CDA46727-FFBF-4CDF-B6C0-AE293FBCDB2E}" type="presParOf" srcId="{A9D857BB-1C88-419B-8325-41D58F40BA49}" destId="{DE5683E2-C3EC-400B-AE3A-986AFAF7BF04}" srcOrd="2" destOrd="0" presId="urn:microsoft.com/office/officeart/2009/3/layout/PlusandMinus"/>
    <dgm:cxn modelId="{60E1AA56-4E65-4E0F-9DE3-98F1870E57C0}" type="presParOf" srcId="{A9D857BB-1C88-419B-8325-41D58F40BA49}" destId="{C6D794E4-C102-401F-90DD-2A96DA69D5BF}" srcOrd="3" destOrd="0" presId="urn:microsoft.com/office/officeart/2009/3/layout/PlusandMinus"/>
    <dgm:cxn modelId="{30673702-920C-4272-9D91-20B6841816DF}" type="presParOf" srcId="{A9D857BB-1C88-419B-8325-41D58F40BA49}" destId="{23713982-E56B-4FBE-83E2-AE994DEF59BA}" srcOrd="4" destOrd="0" presId="urn:microsoft.com/office/officeart/2009/3/layout/PlusandMinus"/>
    <dgm:cxn modelId="{C8A109B1-960F-4E7B-9DCD-CBF7D6B94E93}" type="presParOf" srcId="{A9D857BB-1C88-419B-8325-41D58F40BA49}" destId="{A070DC04-F831-4AAF-8545-B69C1D739097}" srcOrd="5" destOrd="0" presId="urn:microsoft.com/office/officeart/2009/3/layout/PlusandMinus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F37 Jagger" panose="00000500000000000000" pitchFamily="50" charset="0"/>
            </a:rPr>
            <a:t>Do you smoke cigarettes, vape nicotine or use other tobacco? 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FE5EA801-997D-48E2-840A-9A73337CB23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F37 Jagger" panose="00000500000000000000" pitchFamily="50" charset="0"/>
            </a:rPr>
            <a:t>Do you live with anyone who uses tobacco or vapes nicotine?</a:t>
          </a:r>
        </a:p>
      </dgm:t>
    </dgm:pt>
    <dgm:pt modelId="{C6EB2DA4-2884-41C1-B591-F1AF7C72611B}" type="parTrans" cxnId="{4D80860F-A970-4B01-8655-0ED943A5E8A7}">
      <dgm:prSet/>
      <dgm:spPr/>
      <dgm:t>
        <a:bodyPr/>
        <a:lstStyle/>
        <a:p>
          <a:endParaRPr lang="en-US" sz="1400"/>
        </a:p>
      </dgm:t>
    </dgm:pt>
    <dgm:pt modelId="{B6A3C5AA-FDC9-471D-A7A3-891F203FA621}" type="sibTrans" cxnId="{4D80860F-A970-4B01-8655-0ED943A5E8A7}">
      <dgm:prSet/>
      <dgm:spPr/>
      <dgm:t>
        <a:bodyPr/>
        <a:lstStyle/>
        <a:p>
          <a:endParaRPr lang="en-US" sz="1400"/>
        </a:p>
      </dgm:t>
    </dgm:pt>
    <dgm:pt modelId="{5175603E-3EF0-4B90-AA7A-9BDDB26063A6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800" b="1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  <a:endParaRPr lang="en-US" sz="1800" dirty="0">
            <a:latin typeface="F37 Jagger" panose="00000500000000000000" pitchFamily="50" charset="0"/>
          </a:endParaRPr>
        </a:p>
      </dgm:t>
    </dgm:pt>
    <dgm:pt modelId="{7A833A55-51D3-4AFB-A92B-A1B71BE1B926}" type="parTrans" cxnId="{6784C815-ACEE-44A3-911C-F595854B0741}">
      <dgm:prSet/>
      <dgm:spPr/>
      <dgm:t>
        <a:bodyPr/>
        <a:lstStyle/>
        <a:p>
          <a:endParaRPr lang="en-US" sz="1400"/>
        </a:p>
      </dgm:t>
    </dgm:pt>
    <dgm:pt modelId="{AAAAB47A-B5A3-40EC-8E8C-5C99F5BF58F5}" type="sibTrans" cxnId="{6784C815-ACEE-44A3-911C-F595854B0741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B3948869-554C-4A82-BF49-45860D03FC63}">
      <dgm:prSet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800" b="1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gm:t>
    </dgm:pt>
    <dgm:pt modelId="{ABC7DCF4-4378-4322-923C-71D9E3FCF325}" type="parTrans" cxnId="{FB206C09-F14B-4F4D-9CDB-B814AF7C09A0}">
      <dgm:prSet/>
      <dgm:spPr/>
      <dgm:t>
        <a:bodyPr/>
        <a:lstStyle/>
        <a:p>
          <a:endParaRPr lang="en-US"/>
        </a:p>
      </dgm:t>
    </dgm:pt>
    <dgm:pt modelId="{0DAF0C71-28EF-4B2E-B947-AC62C2C185F9}" type="sibTrans" cxnId="{FB206C09-F14B-4F4D-9CDB-B814AF7C09A0}">
      <dgm:prSet/>
      <dgm:spPr/>
      <dgm:t>
        <a:bodyPr/>
        <a:lstStyle/>
        <a:p>
          <a:endParaRPr lang="en-US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2" custScaleY="71675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2">
        <dgm:presLayoutVars>
          <dgm:bulletEnabled val="1"/>
        </dgm:presLayoutVars>
      </dgm:prSet>
      <dgm:spPr/>
    </dgm:pt>
    <dgm:pt modelId="{E23B4179-33F7-491A-9B09-BD4CAA9B727D}" type="pres">
      <dgm:prSet presAssocID="{FE5EA801-997D-48E2-840A-9A73337CB236}" presName="parentText" presStyleLbl="node1" presStyleIdx="1" presStyleCnt="2" custScaleY="76934">
        <dgm:presLayoutVars>
          <dgm:chMax val="0"/>
          <dgm:bulletEnabled val="1"/>
        </dgm:presLayoutVars>
      </dgm:prSet>
      <dgm:spPr/>
    </dgm:pt>
    <dgm:pt modelId="{9B7A18A9-2E47-434B-B1E1-68B684F354D1}" type="pres">
      <dgm:prSet presAssocID="{FE5EA801-997D-48E2-840A-9A73337CB23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B206C09-F14B-4F4D-9CDB-B814AF7C09A0}" srcId="{FE5EA801-997D-48E2-840A-9A73337CB236}" destId="{B3948869-554C-4A82-BF49-45860D03FC63}" srcOrd="1" destOrd="0" parTransId="{ABC7DCF4-4378-4322-923C-71D9E3FCF325}" sibTransId="{0DAF0C71-28EF-4B2E-B947-AC62C2C185F9}"/>
    <dgm:cxn modelId="{4D80860F-A970-4B01-8655-0ED943A5E8A7}" srcId="{19DB6E68-9CEE-4B19-943E-A9205FBC5D0F}" destId="{FE5EA801-997D-48E2-840A-9A73337CB236}" srcOrd="1" destOrd="0" parTransId="{C6EB2DA4-2884-41C1-B591-F1AF7C72611B}" sibTransId="{B6A3C5AA-FDC9-471D-A7A3-891F203FA621}"/>
    <dgm:cxn modelId="{6784C815-ACEE-44A3-911C-F595854B0741}" srcId="{FE5EA801-997D-48E2-840A-9A73337CB236}" destId="{5175603E-3EF0-4B90-AA7A-9BDDB26063A6}" srcOrd="0" destOrd="0" parTransId="{7A833A55-51D3-4AFB-A92B-A1B71BE1B926}" sibTransId="{AAAAB47A-B5A3-40EC-8E8C-5C99F5BF58F5}"/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3FA0DA7D-DDBC-4AAB-B132-16603692F3F9}" type="presOf" srcId="{B3948869-554C-4A82-BF49-45860D03FC63}" destId="{9B7A18A9-2E47-434B-B1E1-68B684F354D1}" srcOrd="0" destOrd="1" presId="urn:microsoft.com/office/officeart/2005/8/layout/vList2"/>
    <dgm:cxn modelId="{4CE1C07E-B20E-4FF8-86F1-BB2FBF54A231}" type="presOf" srcId="{FE5EA801-997D-48E2-840A-9A73337CB236}" destId="{E23B4179-33F7-491A-9B09-BD4CAA9B727D}" srcOrd="0" destOrd="0" presId="urn:microsoft.com/office/officeart/2005/8/layout/vList2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4D55DFC8-1078-4A64-9AA8-215F20F8BAF7}" type="presOf" srcId="{5175603E-3EF0-4B90-AA7A-9BDDB26063A6}" destId="{9B7A18A9-2E47-434B-B1E1-68B684F354D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  <dgm:cxn modelId="{1057FFC0-5299-429E-9C56-F49B68CC937E}" type="presParOf" srcId="{25D8DB0C-38DC-4031-A288-EBF90DD7917E}" destId="{E23B4179-33F7-491A-9B09-BD4CAA9B727D}" srcOrd="2" destOrd="0" presId="urn:microsoft.com/office/officeart/2005/8/layout/vList2"/>
    <dgm:cxn modelId="{60A4B88D-86E2-43D8-B5DC-68BB94287E2A}" type="presParOf" srcId="{25D8DB0C-38DC-4031-A288-EBF90DD7917E}" destId="{9B7A18A9-2E47-434B-B1E1-68B684F35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400" dirty="0"/>
            <a:t>We partner with The University of California, San Diego – Kick It California. They have free services for smokers/vapers that can be very helpful. If you enroll and complete a telephone counseling call with them, you will receive a $20 gift card. Are you interested in quitting?</a:t>
          </a:r>
          <a:endParaRPr lang="en-US" sz="1400" dirty="0">
            <a:latin typeface="F37 Jagger" panose="00000500000000000000" pitchFamily="50" charset="0"/>
          </a:endParaRP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FE5EA801-997D-48E2-840A-9A73337CB23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400" dirty="0"/>
            <a:t>We partner with The University of California, San Diego – Kick It California. They have free services for friends and family that can be very helpful.  If you enroll and complete a telephone counseling call with them, you will receive a $20 gift card.  Are you interested in finding out how you can help? </a:t>
          </a:r>
          <a:endParaRPr lang="en-US" sz="1400" dirty="0">
            <a:latin typeface="F37 Jagger" panose="00000500000000000000" pitchFamily="50" charset="0"/>
          </a:endParaRPr>
        </a:p>
      </dgm:t>
    </dgm:pt>
    <dgm:pt modelId="{C6EB2DA4-2884-41C1-B591-F1AF7C72611B}" type="parTrans" cxnId="{4D80860F-A970-4B01-8655-0ED943A5E8A7}">
      <dgm:prSet/>
      <dgm:spPr/>
      <dgm:t>
        <a:bodyPr/>
        <a:lstStyle/>
        <a:p>
          <a:endParaRPr lang="en-US" sz="1400"/>
        </a:p>
      </dgm:t>
    </dgm:pt>
    <dgm:pt modelId="{B6A3C5AA-FDC9-471D-A7A3-891F203FA621}" type="sibTrans" cxnId="{4D80860F-A970-4B01-8655-0ED943A5E8A7}">
      <dgm:prSet/>
      <dgm:spPr/>
      <dgm:t>
        <a:bodyPr/>
        <a:lstStyle/>
        <a:p>
          <a:endParaRPr lang="en-US" sz="1400"/>
        </a:p>
      </dgm:t>
    </dgm:pt>
    <dgm:pt modelId="{5175603E-3EF0-4B90-AA7A-9BDDB26063A6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800" b="1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  <a:endParaRPr lang="en-US" sz="1800" dirty="0">
            <a:latin typeface="F37 Jagger" panose="00000500000000000000" pitchFamily="50" charset="0"/>
          </a:endParaRPr>
        </a:p>
      </dgm:t>
    </dgm:pt>
    <dgm:pt modelId="{7A833A55-51D3-4AFB-A92B-A1B71BE1B926}" type="parTrans" cxnId="{6784C815-ACEE-44A3-911C-F595854B0741}">
      <dgm:prSet/>
      <dgm:spPr/>
      <dgm:t>
        <a:bodyPr/>
        <a:lstStyle/>
        <a:p>
          <a:endParaRPr lang="en-US" sz="1400"/>
        </a:p>
      </dgm:t>
    </dgm:pt>
    <dgm:pt modelId="{AAAAB47A-B5A3-40EC-8E8C-5C99F5BF58F5}" type="sibTrans" cxnId="{6784C815-ACEE-44A3-911C-F595854B0741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B3948869-554C-4A82-BF49-45860D03FC63}">
      <dgm:prSet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1800" b="1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gm:t>
    </dgm:pt>
    <dgm:pt modelId="{ABC7DCF4-4378-4322-923C-71D9E3FCF325}" type="parTrans" cxnId="{FB206C09-F14B-4F4D-9CDB-B814AF7C09A0}">
      <dgm:prSet/>
      <dgm:spPr/>
      <dgm:t>
        <a:bodyPr/>
        <a:lstStyle/>
        <a:p>
          <a:endParaRPr lang="en-US"/>
        </a:p>
      </dgm:t>
    </dgm:pt>
    <dgm:pt modelId="{0DAF0C71-28EF-4B2E-B947-AC62C2C185F9}" type="sibTrans" cxnId="{FB206C09-F14B-4F4D-9CDB-B814AF7C09A0}">
      <dgm:prSet/>
      <dgm:spPr/>
      <dgm:t>
        <a:bodyPr/>
        <a:lstStyle/>
        <a:p>
          <a:endParaRPr lang="en-US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2" custScaleY="93856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2">
        <dgm:presLayoutVars>
          <dgm:bulletEnabled val="1"/>
        </dgm:presLayoutVars>
      </dgm:prSet>
      <dgm:spPr/>
    </dgm:pt>
    <dgm:pt modelId="{E23B4179-33F7-491A-9B09-BD4CAA9B727D}" type="pres">
      <dgm:prSet presAssocID="{FE5EA801-997D-48E2-840A-9A73337CB236}" presName="parentText" presStyleLbl="node1" presStyleIdx="1" presStyleCnt="2" custScaleY="98384" custLinFactNeighborY="14866">
        <dgm:presLayoutVars>
          <dgm:chMax val="0"/>
          <dgm:bulletEnabled val="1"/>
        </dgm:presLayoutVars>
      </dgm:prSet>
      <dgm:spPr/>
    </dgm:pt>
    <dgm:pt modelId="{9B7A18A9-2E47-434B-B1E1-68B684F354D1}" type="pres">
      <dgm:prSet presAssocID="{FE5EA801-997D-48E2-840A-9A73337CB236}" presName="childText" presStyleLbl="revTx" presStyleIdx="1" presStyleCnt="2" custLinFactNeighborY="12752">
        <dgm:presLayoutVars>
          <dgm:bulletEnabled val="1"/>
        </dgm:presLayoutVars>
      </dgm:prSet>
      <dgm:spPr/>
    </dgm:pt>
  </dgm:ptLst>
  <dgm:cxnLst>
    <dgm:cxn modelId="{FB206C09-F14B-4F4D-9CDB-B814AF7C09A0}" srcId="{FE5EA801-997D-48E2-840A-9A73337CB236}" destId="{B3948869-554C-4A82-BF49-45860D03FC63}" srcOrd="1" destOrd="0" parTransId="{ABC7DCF4-4378-4322-923C-71D9E3FCF325}" sibTransId="{0DAF0C71-28EF-4B2E-B947-AC62C2C185F9}"/>
    <dgm:cxn modelId="{4D80860F-A970-4B01-8655-0ED943A5E8A7}" srcId="{19DB6E68-9CEE-4B19-943E-A9205FBC5D0F}" destId="{FE5EA801-997D-48E2-840A-9A73337CB236}" srcOrd="1" destOrd="0" parTransId="{C6EB2DA4-2884-41C1-B591-F1AF7C72611B}" sibTransId="{B6A3C5AA-FDC9-471D-A7A3-891F203FA621}"/>
    <dgm:cxn modelId="{6784C815-ACEE-44A3-911C-F595854B0741}" srcId="{FE5EA801-997D-48E2-840A-9A73337CB236}" destId="{5175603E-3EF0-4B90-AA7A-9BDDB26063A6}" srcOrd="0" destOrd="0" parTransId="{7A833A55-51D3-4AFB-A92B-A1B71BE1B926}" sibTransId="{AAAAB47A-B5A3-40EC-8E8C-5C99F5BF58F5}"/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3FA0DA7D-DDBC-4AAB-B132-16603692F3F9}" type="presOf" srcId="{B3948869-554C-4A82-BF49-45860D03FC63}" destId="{9B7A18A9-2E47-434B-B1E1-68B684F354D1}" srcOrd="0" destOrd="1" presId="urn:microsoft.com/office/officeart/2005/8/layout/vList2"/>
    <dgm:cxn modelId="{4CE1C07E-B20E-4FF8-86F1-BB2FBF54A231}" type="presOf" srcId="{FE5EA801-997D-48E2-840A-9A73337CB236}" destId="{E23B4179-33F7-491A-9B09-BD4CAA9B727D}" srcOrd="0" destOrd="0" presId="urn:microsoft.com/office/officeart/2005/8/layout/vList2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4D55DFC8-1078-4A64-9AA8-215F20F8BAF7}" type="presOf" srcId="{5175603E-3EF0-4B90-AA7A-9BDDB26063A6}" destId="{9B7A18A9-2E47-434B-B1E1-68B684F354D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  <dgm:cxn modelId="{1057FFC0-5299-429E-9C56-F49B68CC937E}" type="presParOf" srcId="{25D8DB0C-38DC-4031-A288-EBF90DD7917E}" destId="{E23B4179-33F7-491A-9B09-BD4CAA9B727D}" srcOrd="2" destOrd="0" presId="urn:microsoft.com/office/officeart/2005/8/layout/vList2"/>
    <dgm:cxn modelId="{60A4B88D-86E2-43D8-B5DC-68BB94287E2A}" type="presParOf" srcId="{25D8DB0C-38DC-4031-A288-EBF90DD7917E}" destId="{9B7A18A9-2E47-434B-B1E1-68B684F35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000" dirty="0">
              <a:latin typeface="F37 Jagger" panose="00000500000000000000" pitchFamily="50" charset="0"/>
            </a:rPr>
            <a:t>Is it ok if I send your name and number to Kick It CA, so they can call you?</a:t>
          </a: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>
              <a:solidFill>
                <a:srgbClr val="FFC000"/>
              </a:solidFill>
              <a:latin typeface="F37 Jagger" panose="00000500000000000000" pitchFamily="50" charset="0"/>
            </a:rPr>
            <a:t> Yes</a:t>
          </a:r>
          <a:endParaRPr lang="en-US" sz="2000" b="1" dirty="0">
            <a:solidFill>
              <a:srgbClr val="FFC000"/>
            </a:solidFill>
            <a:latin typeface="F37 Jagger" panose="00000500000000000000" pitchFamily="50" charset="0"/>
          </a:endParaRP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FE5EA801-997D-48E2-840A-9A73337CB23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000" dirty="0"/>
            <a:t>May I have your name?</a:t>
          </a:r>
          <a:endParaRPr lang="en-US" sz="2000" dirty="0">
            <a:latin typeface="F37 Jagger" panose="00000500000000000000" pitchFamily="50" charset="0"/>
          </a:endParaRPr>
        </a:p>
      </dgm:t>
    </dgm:pt>
    <dgm:pt modelId="{C6EB2DA4-2884-41C1-B591-F1AF7C72611B}" type="parTrans" cxnId="{4D80860F-A970-4B01-8655-0ED943A5E8A7}">
      <dgm:prSet/>
      <dgm:spPr/>
      <dgm:t>
        <a:bodyPr/>
        <a:lstStyle/>
        <a:p>
          <a:endParaRPr lang="en-US" sz="1400"/>
        </a:p>
      </dgm:t>
    </dgm:pt>
    <dgm:pt modelId="{B6A3C5AA-FDC9-471D-A7A3-891F203FA621}" type="sibTrans" cxnId="{4D80860F-A970-4B01-8655-0ED943A5E8A7}">
      <dgm:prSet/>
      <dgm:spPr/>
      <dgm:t>
        <a:bodyPr/>
        <a:lstStyle/>
        <a:p>
          <a:endParaRPr lang="en-US" sz="1400"/>
        </a:p>
      </dgm:t>
    </dgm:pt>
    <dgm:pt modelId="{5175603E-3EF0-4B90-AA7A-9BDDB26063A6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>
              <a:solidFill>
                <a:srgbClr val="FFC000"/>
              </a:solidFill>
              <a:latin typeface="F37 Jagger" panose="00000500000000000000" pitchFamily="50" charset="0"/>
            </a:rPr>
            <a:t> First Name</a:t>
          </a:r>
          <a:endParaRPr lang="en-US" sz="2000" dirty="0">
            <a:latin typeface="F37 Jagger" panose="00000500000000000000" pitchFamily="50" charset="0"/>
          </a:endParaRPr>
        </a:p>
      </dgm:t>
    </dgm:pt>
    <dgm:pt modelId="{7A833A55-51D3-4AFB-A92B-A1B71BE1B926}" type="parTrans" cxnId="{6784C815-ACEE-44A3-911C-F595854B0741}">
      <dgm:prSet/>
      <dgm:spPr/>
      <dgm:t>
        <a:bodyPr/>
        <a:lstStyle/>
        <a:p>
          <a:endParaRPr lang="en-US" sz="1400"/>
        </a:p>
      </dgm:t>
    </dgm:pt>
    <dgm:pt modelId="{AAAAB47A-B5A3-40EC-8E8C-5C99F5BF58F5}" type="sibTrans" cxnId="{6784C815-ACEE-44A3-911C-F595854B0741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>
              <a:solidFill>
                <a:srgbClr val="FFC000"/>
              </a:solidFill>
              <a:latin typeface="F37 Jagger" panose="00000500000000000000" pitchFamily="50" charset="0"/>
            </a:rPr>
            <a:t> No</a:t>
          </a:r>
          <a:endParaRPr lang="en-US" sz="2000" b="1" dirty="0">
            <a:solidFill>
              <a:srgbClr val="FFC000"/>
            </a:solidFill>
            <a:latin typeface="F37 Jagger" panose="00000500000000000000" pitchFamily="50" charset="0"/>
          </a:endParaRP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B3948869-554C-4A82-BF49-45860D03FC63}">
      <dgm:prSet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>
              <a:solidFill>
                <a:srgbClr val="FFC000"/>
              </a:solidFill>
              <a:latin typeface="F37 Jagger" panose="00000500000000000000" pitchFamily="50" charset="0"/>
            </a:rPr>
            <a:t> Last Name</a:t>
          </a:r>
          <a:endParaRPr lang="en-US" sz="2000" b="1" dirty="0">
            <a:solidFill>
              <a:srgbClr val="FFC000"/>
            </a:solidFill>
            <a:latin typeface="F37 Jagger" panose="00000500000000000000" pitchFamily="50" charset="0"/>
          </a:endParaRPr>
        </a:p>
      </dgm:t>
    </dgm:pt>
    <dgm:pt modelId="{ABC7DCF4-4378-4322-923C-71D9E3FCF325}" type="parTrans" cxnId="{FB206C09-F14B-4F4D-9CDB-B814AF7C09A0}">
      <dgm:prSet/>
      <dgm:spPr/>
      <dgm:t>
        <a:bodyPr/>
        <a:lstStyle/>
        <a:p>
          <a:endParaRPr lang="en-US"/>
        </a:p>
      </dgm:t>
    </dgm:pt>
    <dgm:pt modelId="{0DAF0C71-28EF-4B2E-B947-AC62C2C185F9}" type="sibTrans" cxnId="{FB206C09-F14B-4F4D-9CDB-B814AF7C09A0}">
      <dgm:prSet/>
      <dgm:spPr/>
      <dgm:t>
        <a:bodyPr/>
        <a:lstStyle/>
        <a:p>
          <a:endParaRPr lang="en-US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2" custScaleY="99193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2">
        <dgm:presLayoutVars>
          <dgm:bulletEnabled val="1"/>
        </dgm:presLayoutVars>
      </dgm:prSet>
      <dgm:spPr/>
    </dgm:pt>
    <dgm:pt modelId="{E23B4179-33F7-491A-9B09-BD4CAA9B727D}" type="pres">
      <dgm:prSet presAssocID="{FE5EA801-997D-48E2-840A-9A73337CB236}" presName="parentText" presStyleLbl="node1" presStyleIdx="1" presStyleCnt="2" custScaleY="76934">
        <dgm:presLayoutVars>
          <dgm:chMax val="0"/>
          <dgm:bulletEnabled val="1"/>
        </dgm:presLayoutVars>
      </dgm:prSet>
      <dgm:spPr/>
    </dgm:pt>
    <dgm:pt modelId="{9B7A18A9-2E47-434B-B1E1-68B684F354D1}" type="pres">
      <dgm:prSet presAssocID="{FE5EA801-997D-48E2-840A-9A73337CB23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B206C09-F14B-4F4D-9CDB-B814AF7C09A0}" srcId="{FE5EA801-997D-48E2-840A-9A73337CB236}" destId="{B3948869-554C-4A82-BF49-45860D03FC63}" srcOrd="1" destOrd="0" parTransId="{ABC7DCF4-4378-4322-923C-71D9E3FCF325}" sibTransId="{0DAF0C71-28EF-4B2E-B947-AC62C2C185F9}"/>
    <dgm:cxn modelId="{4D80860F-A970-4B01-8655-0ED943A5E8A7}" srcId="{19DB6E68-9CEE-4B19-943E-A9205FBC5D0F}" destId="{FE5EA801-997D-48E2-840A-9A73337CB236}" srcOrd="1" destOrd="0" parTransId="{C6EB2DA4-2884-41C1-B591-F1AF7C72611B}" sibTransId="{B6A3C5AA-FDC9-471D-A7A3-891F203FA621}"/>
    <dgm:cxn modelId="{6784C815-ACEE-44A3-911C-F595854B0741}" srcId="{FE5EA801-997D-48E2-840A-9A73337CB236}" destId="{5175603E-3EF0-4B90-AA7A-9BDDB26063A6}" srcOrd="0" destOrd="0" parTransId="{7A833A55-51D3-4AFB-A92B-A1B71BE1B926}" sibTransId="{AAAAB47A-B5A3-40EC-8E8C-5C99F5BF58F5}"/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3FA0DA7D-DDBC-4AAB-B132-16603692F3F9}" type="presOf" srcId="{B3948869-554C-4A82-BF49-45860D03FC63}" destId="{9B7A18A9-2E47-434B-B1E1-68B684F354D1}" srcOrd="0" destOrd="1" presId="urn:microsoft.com/office/officeart/2005/8/layout/vList2"/>
    <dgm:cxn modelId="{4CE1C07E-B20E-4FF8-86F1-BB2FBF54A231}" type="presOf" srcId="{FE5EA801-997D-48E2-840A-9A73337CB236}" destId="{E23B4179-33F7-491A-9B09-BD4CAA9B727D}" srcOrd="0" destOrd="0" presId="urn:microsoft.com/office/officeart/2005/8/layout/vList2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4D55DFC8-1078-4A64-9AA8-215F20F8BAF7}" type="presOf" srcId="{5175603E-3EF0-4B90-AA7A-9BDDB26063A6}" destId="{9B7A18A9-2E47-434B-B1E1-68B684F354D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  <dgm:cxn modelId="{1057FFC0-5299-429E-9C56-F49B68CC937E}" type="presParOf" srcId="{25D8DB0C-38DC-4031-A288-EBF90DD7917E}" destId="{E23B4179-33F7-491A-9B09-BD4CAA9B727D}" srcOrd="2" destOrd="0" presId="urn:microsoft.com/office/officeart/2005/8/layout/vList2"/>
    <dgm:cxn modelId="{60A4B88D-86E2-43D8-B5DC-68BB94287E2A}" type="presParOf" srcId="{25D8DB0C-38DC-4031-A288-EBF90DD7917E}" destId="{9B7A18A9-2E47-434B-B1E1-68B684F35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DB6E68-9CEE-4B19-943E-A9205FBC5D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25FA7F-BD88-4461-880A-9475EFA34F0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000" dirty="0"/>
            <a:t>What is the best telephone number to reach you?</a:t>
          </a:r>
          <a:endParaRPr lang="en-US" sz="2000" dirty="0">
            <a:latin typeface="F37 Jagger" panose="00000500000000000000" pitchFamily="50" charset="0"/>
          </a:endParaRPr>
        </a:p>
      </dgm:t>
    </dgm:pt>
    <dgm:pt modelId="{828CBFBA-C2C1-4D08-BBBE-E859E3CB4198}" type="parTrans" cxnId="{04528428-4502-4DE7-888D-F1837AAE2734}">
      <dgm:prSet/>
      <dgm:spPr/>
      <dgm:t>
        <a:bodyPr/>
        <a:lstStyle/>
        <a:p>
          <a:endParaRPr lang="en-US" sz="1400"/>
        </a:p>
      </dgm:t>
    </dgm:pt>
    <dgm:pt modelId="{06302027-6749-4D1B-A714-FB57819A0581}" type="sibTrans" cxnId="{04528428-4502-4DE7-888D-F1837AAE2734}">
      <dgm:prSet/>
      <dgm:spPr/>
      <dgm:t>
        <a:bodyPr/>
        <a:lstStyle/>
        <a:p>
          <a:endParaRPr lang="en-US" sz="1400"/>
        </a:p>
      </dgm:t>
    </dgm:pt>
    <dgm:pt modelId="{7816C723-0C37-42E0-80A5-219FD0C1C27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FFC000"/>
              </a:solidFill>
              <a:latin typeface="F37 Jagger" panose="00000500000000000000" pitchFamily="50" charset="0"/>
            </a:rPr>
            <a:t> Phone Number</a:t>
          </a:r>
        </a:p>
      </dgm:t>
    </dgm:pt>
    <dgm:pt modelId="{10F4C7F6-7C85-4626-8DEC-F5391EBBD443}" type="parTrans" cxnId="{E57A8477-D757-4CC9-BFFE-F30050645F8E}">
      <dgm:prSet/>
      <dgm:spPr/>
      <dgm:t>
        <a:bodyPr/>
        <a:lstStyle/>
        <a:p>
          <a:endParaRPr lang="en-US" sz="1400"/>
        </a:p>
      </dgm:t>
    </dgm:pt>
    <dgm:pt modelId="{E298B8E6-C3C7-4588-BCDE-FD8A1F317957}" type="sibTrans" cxnId="{E57A8477-D757-4CC9-BFFE-F30050645F8E}">
      <dgm:prSet/>
      <dgm:spPr/>
      <dgm:t>
        <a:bodyPr/>
        <a:lstStyle/>
        <a:p>
          <a:endParaRPr lang="en-US" sz="1400"/>
        </a:p>
      </dgm:t>
    </dgm:pt>
    <dgm:pt modelId="{FE5EA801-997D-48E2-840A-9A73337CB23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000" dirty="0"/>
            <a:t>What is your email address?</a:t>
          </a:r>
          <a:endParaRPr lang="en-US" sz="2000" dirty="0">
            <a:latin typeface="F37 Jagger" panose="00000500000000000000" pitchFamily="50" charset="0"/>
          </a:endParaRPr>
        </a:p>
      </dgm:t>
    </dgm:pt>
    <dgm:pt modelId="{C6EB2DA4-2884-41C1-B591-F1AF7C72611B}" type="parTrans" cxnId="{4D80860F-A970-4B01-8655-0ED943A5E8A7}">
      <dgm:prSet/>
      <dgm:spPr/>
      <dgm:t>
        <a:bodyPr/>
        <a:lstStyle/>
        <a:p>
          <a:endParaRPr lang="en-US" sz="1400"/>
        </a:p>
      </dgm:t>
    </dgm:pt>
    <dgm:pt modelId="{B6A3C5AA-FDC9-471D-A7A3-891F203FA621}" type="sibTrans" cxnId="{4D80860F-A970-4B01-8655-0ED943A5E8A7}">
      <dgm:prSet/>
      <dgm:spPr/>
      <dgm:t>
        <a:bodyPr/>
        <a:lstStyle/>
        <a:p>
          <a:endParaRPr lang="en-US" sz="1400"/>
        </a:p>
      </dgm:t>
    </dgm:pt>
    <dgm:pt modelId="{5175603E-3EF0-4B90-AA7A-9BDDB26063A6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Char char="q"/>
          </a:pPr>
          <a:r>
            <a:rPr lang="en-US" sz="2000" b="1" dirty="0">
              <a:solidFill>
                <a:srgbClr val="FFC000"/>
              </a:solidFill>
              <a:latin typeface="F37 Jagger" panose="00000500000000000000" pitchFamily="50" charset="0"/>
            </a:rPr>
            <a:t> Email</a:t>
          </a:r>
          <a:endParaRPr lang="en-US" sz="2000" dirty="0">
            <a:latin typeface="F37 Jagger" panose="00000500000000000000" pitchFamily="50" charset="0"/>
          </a:endParaRPr>
        </a:p>
      </dgm:t>
    </dgm:pt>
    <dgm:pt modelId="{7A833A55-51D3-4AFB-A92B-A1B71BE1B926}" type="parTrans" cxnId="{6784C815-ACEE-44A3-911C-F595854B0741}">
      <dgm:prSet/>
      <dgm:spPr/>
      <dgm:t>
        <a:bodyPr/>
        <a:lstStyle/>
        <a:p>
          <a:endParaRPr lang="en-US" sz="1400"/>
        </a:p>
      </dgm:t>
    </dgm:pt>
    <dgm:pt modelId="{AAAAB47A-B5A3-40EC-8E8C-5C99F5BF58F5}" type="sibTrans" cxnId="{6784C815-ACEE-44A3-911C-F595854B0741}">
      <dgm:prSet/>
      <dgm:spPr/>
      <dgm:t>
        <a:bodyPr/>
        <a:lstStyle/>
        <a:p>
          <a:endParaRPr lang="en-US" sz="1400"/>
        </a:p>
      </dgm:t>
    </dgm:pt>
    <dgm:pt modelId="{814F60F0-B378-40FD-9FDC-B0E2107F7589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endParaRPr lang="en-US" sz="2000" b="1" dirty="0">
            <a:solidFill>
              <a:srgbClr val="FFC000"/>
            </a:solidFill>
            <a:latin typeface="F37 Jagger" panose="00000500000000000000" pitchFamily="50" charset="0"/>
          </a:endParaRPr>
        </a:p>
      </dgm:t>
    </dgm:pt>
    <dgm:pt modelId="{F64298D4-B6B2-4AFE-A02D-61F77CE42570}" type="parTrans" cxnId="{3A1F5A4D-C050-4DF1-803C-03267652DA6F}">
      <dgm:prSet/>
      <dgm:spPr/>
      <dgm:t>
        <a:bodyPr/>
        <a:lstStyle/>
        <a:p>
          <a:endParaRPr lang="en-US" sz="1400"/>
        </a:p>
      </dgm:t>
    </dgm:pt>
    <dgm:pt modelId="{82656E38-8B25-4E9D-AC63-DAEC38E2813C}" type="sibTrans" cxnId="{3A1F5A4D-C050-4DF1-803C-03267652DA6F}">
      <dgm:prSet/>
      <dgm:spPr/>
      <dgm:t>
        <a:bodyPr/>
        <a:lstStyle/>
        <a:p>
          <a:endParaRPr lang="en-US" sz="1400"/>
        </a:p>
      </dgm:t>
    </dgm:pt>
    <dgm:pt modelId="{25D8DB0C-38DC-4031-A288-EBF90DD7917E}" type="pres">
      <dgm:prSet presAssocID="{19DB6E68-9CEE-4B19-943E-A9205FBC5D0F}" presName="linear" presStyleCnt="0">
        <dgm:presLayoutVars>
          <dgm:animLvl val="lvl"/>
          <dgm:resizeHandles val="exact"/>
        </dgm:presLayoutVars>
      </dgm:prSet>
      <dgm:spPr/>
    </dgm:pt>
    <dgm:pt modelId="{5E4FC594-3852-4AD4-8B1F-4657D8E21211}" type="pres">
      <dgm:prSet presAssocID="{9125FA7F-BD88-4461-880A-9475EFA34F03}" presName="parentText" presStyleLbl="node1" presStyleIdx="0" presStyleCnt="2" custScaleY="99193">
        <dgm:presLayoutVars>
          <dgm:chMax val="0"/>
          <dgm:bulletEnabled val="1"/>
        </dgm:presLayoutVars>
      </dgm:prSet>
      <dgm:spPr/>
    </dgm:pt>
    <dgm:pt modelId="{0D7BF0DF-3E63-47FD-B9EF-0DC0C35EA6CC}" type="pres">
      <dgm:prSet presAssocID="{9125FA7F-BD88-4461-880A-9475EFA34F03}" presName="childText" presStyleLbl="revTx" presStyleIdx="0" presStyleCnt="2">
        <dgm:presLayoutVars>
          <dgm:bulletEnabled val="1"/>
        </dgm:presLayoutVars>
      </dgm:prSet>
      <dgm:spPr/>
    </dgm:pt>
    <dgm:pt modelId="{E23B4179-33F7-491A-9B09-BD4CAA9B727D}" type="pres">
      <dgm:prSet presAssocID="{FE5EA801-997D-48E2-840A-9A73337CB236}" presName="parentText" presStyleLbl="node1" presStyleIdx="1" presStyleCnt="2" custScaleY="76934">
        <dgm:presLayoutVars>
          <dgm:chMax val="0"/>
          <dgm:bulletEnabled val="1"/>
        </dgm:presLayoutVars>
      </dgm:prSet>
      <dgm:spPr/>
    </dgm:pt>
    <dgm:pt modelId="{9B7A18A9-2E47-434B-B1E1-68B684F354D1}" type="pres">
      <dgm:prSet presAssocID="{FE5EA801-997D-48E2-840A-9A73337CB23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D80860F-A970-4B01-8655-0ED943A5E8A7}" srcId="{19DB6E68-9CEE-4B19-943E-A9205FBC5D0F}" destId="{FE5EA801-997D-48E2-840A-9A73337CB236}" srcOrd="1" destOrd="0" parTransId="{C6EB2DA4-2884-41C1-B591-F1AF7C72611B}" sibTransId="{B6A3C5AA-FDC9-471D-A7A3-891F203FA621}"/>
    <dgm:cxn modelId="{6784C815-ACEE-44A3-911C-F595854B0741}" srcId="{FE5EA801-997D-48E2-840A-9A73337CB236}" destId="{5175603E-3EF0-4B90-AA7A-9BDDB26063A6}" srcOrd="0" destOrd="0" parTransId="{7A833A55-51D3-4AFB-A92B-A1B71BE1B926}" sibTransId="{AAAAB47A-B5A3-40EC-8E8C-5C99F5BF58F5}"/>
    <dgm:cxn modelId="{04528428-4502-4DE7-888D-F1837AAE2734}" srcId="{19DB6E68-9CEE-4B19-943E-A9205FBC5D0F}" destId="{9125FA7F-BD88-4461-880A-9475EFA34F03}" srcOrd="0" destOrd="0" parTransId="{828CBFBA-C2C1-4D08-BBBE-E859E3CB4198}" sibTransId="{06302027-6749-4D1B-A714-FB57819A0581}"/>
    <dgm:cxn modelId="{8717CA61-6BEC-4878-837B-44E5DCA5399B}" type="presOf" srcId="{7816C723-0C37-42E0-80A5-219FD0C1C279}" destId="{0D7BF0DF-3E63-47FD-B9EF-0DC0C35EA6CC}" srcOrd="0" destOrd="0" presId="urn:microsoft.com/office/officeart/2005/8/layout/vList2"/>
    <dgm:cxn modelId="{450C1D42-D616-485A-9E87-5AD4CAEEB082}" type="presOf" srcId="{19DB6E68-9CEE-4B19-943E-A9205FBC5D0F}" destId="{25D8DB0C-38DC-4031-A288-EBF90DD7917E}" srcOrd="0" destOrd="0" presId="urn:microsoft.com/office/officeart/2005/8/layout/vList2"/>
    <dgm:cxn modelId="{102D166B-6F6E-42B1-B2A2-8B1634CE7A75}" type="presOf" srcId="{814F60F0-B378-40FD-9FDC-B0E2107F7589}" destId="{0D7BF0DF-3E63-47FD-B9EF-0DC0C35EA6CC}" srcOrd="0" destOrd="1" presId="urn:microsoft.com/office/officeart/2005/8/layout/vList2"/>
    <dgm:cxn modelId="{3A1F5A4D-C050-4DF1-803C-03267652DA6F}" srcId="{9125FA7F-BD88-4461-880A-9475EFA34F03}" destId="{814F60F0-B378-40FD-9FDC-B0E2107F7589}" srcOrd="1" destOrd="0" parTransId="{F64298D4-B6B2-4AFE-A02D-61F77CE42570}" sibTransId="{82656E38-8B25-4E9D-AC63-DAEC38E2813C}"/>
    <dgm:cxn modelId="{E57A8477-D757-4CC9-BFFE-F30050645F8E}" srcId="{9125FA7F-BD88-4461-880A-9475EFA34F03}" destId="{7816C723-0C37-42E0-80A5-219FD0C1C279}" srcOrd="0" destOrd="0" parTransId="{10F4C7F6-7C85-4626-8DEC-F5391EBBD443}" sibTransId="{E298B8E6-C3C7-4588-BCDE-FD8A1F317957}"/>
    <dgm:cxn modelId="{4CE1C07E-B20E-4FF8-86F1-BB2FBF54A231}" type="presOf" srcId="{FE5EA801-997D-48E2-840A-9A73337CB236}" destId="{E23B4179-33F7-491A-9B09-BD4CAA9B727D}" srcOrd="0" destOrd="0" presId="urn:microsoft.com/office/officeart/2005/8/layout/vList2"/>
    <dgm:cxn modelId="{26D94BBC-588D-4376-AB28-5777BBAD7135}" type="presOf" srcId="{9125FA7F-BD88-4461-880A-9475EFA34F03}" destId="{5E4FC594-3852-4AD4-8B1F-4657D8E21211}" srcOrd="0" destOrd="0" presId="urn:microsoft.com/office/officeart/2005/8/layout/vList2"/>
    <dgm:cxn modelId="{4D55DFC8-1078-4A64-9AA8-215F20F8BAF7}" type="presOf" srcId="{5175603E-3EF0-4B90-AA7A-9BDDB26063A6}" destId="{9B7A18A9-2E47-434B-B1E1-68B684F354D1}" srcOrd="0" destOrd="0" presId="urn:microsoft.com/office/officeart/2005/8/layout/vList2"/>
    <dgm:cxn modelId="{25F4DC39-A017-45D9-B76A-F022A57EE35E}" type="presParOf" srcId="{25D8DB0C-38DC-4031-A288-EBF90DD7917E}" destId="{5E4FC594-3852-4AD4-8B1F-4657D8E21211}" srcOrd="0" destOrd="0" presId="urn:microsoft.com/office/officeart/2005/8/layout/vList2"/>
    <dgm:cxn modelId="{6DCC26E2-C6A2-4D3F-A1B6-6E6B9A81362C}" type="presParOf" srcId="{25D8DB0C-38DC-4031-A288-EBF90DD7917E}" destId="{0D7BF0DF-3E63-47FD-B9EF-0DC0C35EA6CC}" srcOrd="1" destOrd="0" presId="urn:microsoft.com/office/officeart/2005/8/layout/vList2"/>
    <dgm:cxn modelId="{1057FFC0-5299-429E-9C56-F49B68CC937E}" type="presParOf" srcId="{25D8DB0C-38DC-4031-A288-EBF90DD7917E}" destId="{E23B4179-33F7-491A-9B09-BD4CAA9B727D}" srcOrd="2" destOrd="0" presId="urn:microsoft.com/office/officeart/2005/8/layout/vList2"/>
    <dgm:cxn modelId="{60A4B88D-86E2-43D8-B5DC-68BB94287E2A}" type="presParOf" srcId="{25D8DB0C-38DC-4031-A288-EBF90DD7917E}" destId="{9B7A18A9-2E47-434B-B1E1-68B684F35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865EF5-7364-44ED-AFA3-FF8C2B5D485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246A42-23A1-4AAC-8538-E485084B3273}">
      <dgm:prSet custT="1"/>
      <dgm:spPr>
        <a:noFill/>
      </dgm:spPr>
      <dgm:t>
        <a:bodyPr/>
        <a:lstStyle/>
        <a:p>
          <a:r>
            <a:rPr lang="en-US" sz="4400" b="1" dirty="0">
              <a:latin typeface="F37 Judge Bold" panose="00000800000000000000" pitchFamily="50" charset="0"/>
            </a:rPr>
            <a:t>Referral Timeline</a:t>
          </a:r>
          <a:endParaRPr lang="en-US" sz="4400" dirty="0">
            <a:latin typeface="F37 Judge Bold" panose="00000800000000000000" pitchFamily="50" charset="0"/>
          </a:endParaRPr>
        </a:p>
      </dgm:t>
    </dgm:pt>
    <dgm:pt modelId="{11EE8597-C796-4F83-A167-C054DA89C2B2}" type="parTrans" cxnId="{EF469D6B-605D-4E0D-9B5D-1AC7F3A6E01A}">
      <dgm:prSet/>
      <dgm:spPr/>
      <dgm:t>
        <a:bodyPr/>
        <a:lstStyle/>
        <a:p>
          <a:endParaRPr lang="en-US"/>
        </a:p>
      </dgm:t>
    </dgm:pt>
    <dgm:pt modelId="{CE888E31-C8FD-42ED-8488-ACE4468B6774}" type="sibTrans" cxnId="{EF469D6B-605D-4E0D-9B5D-1AC7F3A6E01A}">
      <dgm:prSet/>
      <dgm:spPr/>
      <dgm:t>
        <a:bodyPr/>
        <a:lstStyle/>
        <a:p>
          <a:endParaRPr lang="en-US"/>
        </a:p>
      </dgm:t>
    </dgm:pt>
    <dgm:pt modelId="{B49C95B7-A3C6-49CB-B8C4-6741173E7DF4}">
      <dgm:prSet/>
      <dgm:spPr>
        <a:solidFill>
          <a:srgbClr val="F99E23">
            <a:alpha val="90000"/>
          </a:srgbClr>
        </a:solidFill>
      </dgm:spPr>
      <dgm:t>
        <a:bodyPr/>
        <a:lstStyle/>
        <a:p>
          <a:r>
            <a:rPr lang="en-US" dirty="0"/>
            <a:t>Referrals are added to Kick It California’s call list the day after we receive their information from 211. </a:t>
          </a:r>
        </a:p>
      </dgm:t>
    </dgm:pt>
    <dgm:pt modelId="{0BF44D11-B44B-4F3B-9169-A86A17E9A0A0}" type="parTrans" cxnId="{0E365803-EF3C-4F24-BDDF-C1355B7D1650}">
      <dgm:prSet/>
      <dgm:spPr/>
      <dgm:t>
        <a:bodyPr/>
        <a:lstStyle/>
        <a:p>
          <a:endParaRPr lang="en-US"/>
        </a:p>
      </dgm:t>
    </dgm:pt>
    <dgm:pt modelId="{424C5DC1-D2DC-43FA-968B-88B0A91E8FFE}" type="sibTrans" cxnId="{0E365803-EF3C-4F24-BDDF-C1355B7D1650}">
      <dgm:prSet/>
      <dgm:spPr/>
      <dgm:t>
        <a:bodyPr/>
        <a:lstStyle/>
        <a:p>
          <a:endParaRPr lang="en-US"/>
        </a:p>
      </dgm:t>
    </dgm:pt>
    <dgm:pt modelId="{62916207-0FEF-4B41-84D9-8DF0269D9772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/>
            <a:t>We will make five call attempts over two weeks to reach the referred person. </a:t>
          </a:r>
        </a:p>
      </dgm:t>
    </dgm:pt>
    <dgm:pt modelId="{08445093-6604-46C6-A450-1E0F0E930A0A}" type="parTrans" cxnId="{B77DB190-A481-4CFB-B63C-BD1BF8EB16E0}">
      <dgm:prSet/>
      <dgm:spPr/>
      <dgm:t>
        <a:bodyPr/>
        <a:lstStyle/>
        <a:p>
          <a:endParaRPr lang="en-US"/>
        </a:p>
      </dgm:t>
    </dgm:pt>
    <dgm:pt modelId="{6E5BF1DE-1714-4B74-9C8A-33C5B6E4FB4C}" type="sibTrans" cxnId="{B77DB190-A481-4CFB-B63C-BD1BF8EB16E0}">
      <dgm:prSet/>
      <dgm:spPr/>
      <dgm:t>
        <a:bodyPr/>
        <a:lstStyle/>
        <a:p>
          <a:endParaRPr lang="en-US"/>
        </a:p>
      </dgm:t>
    </dgm:pt>
    <dgm:pt modelId="{DC0D2947-E2F0-4198-A9B1-A81002412DB6}">
      <dgm:prSet/>
      <dgm:spPr>
        <a:solidFill>
          <a:srgbClr val="DEDD6B">
            <a:alpha val="90000"/>
          </a:srgbClr>
        </a:solidFill>
      </dgm:spPr>
      <dgm:t>
        <a:bodyPr/>
        <a:lstStyle/>
        <a:p>
          <a:r>
            <a:rPr lang="en-US"/>
            <a:t>If the person is not reached after five calls, we stop calling.</a:t>
          </a:r>
        </a:p>
      </dgm:t>
    </dgm:pt>
    <dgm:pt modelId="{6D3F73ED-2A57-4AB1-A85E-812FA42775C4}" type="parTrans" cxnId="{29519DF3-13D6-4361-A9F1-A51DB15F3153}">
      <dgm:prSet/>
      <dgm:spPr/>
      <dgm:t>
        <a:bodyPr/>
        <a:lstStyle/>
        <a:p>
          <a:endParaRPr lang="en-US"/>
        </a:p>
      </dgm:t>
    </dgm:pt>
    <dgm:pt modelId="{A390C4CD-890E-43C1-B17B-F942894E8E19}" type="sibTrans" cxnId="{29519DF3-13D6-4361-A9F1-A51DB15F3153}">
      <dgm:prSet/>
      <dgm:spPr/>
      <dgm:t>
        <a:bodyPr/>
        <a:lstStyle/>
        <a:p>
          <a:endParaRPr lang="en-US"/>
        </a:p>
      </dgm:t>
    </dgm:pt>
    <dgm:pt modelId="{0406A609-2E81-4490-83DA-58BF2D80E1B6}" type="pres">
      <dgm:prSet presAssocID="{42865EF5-7364-44ED-AFA3-FF8C2B5D485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AC28246-4FAD-4F91-9DCA-D0D4E505255A}" type="pres">
      <dgm:prSet presAssocID="{6C246A42-23A1-4AAC-8538-E485084B3273}" presName="horFlow" presStyleCnt="0"/>
      <dgm:spPr/>
    </dgm:pt>
    <dgm:pt modelId="{BA0D5010-614D-4A46-9E4C-94AF708566F9}" type="pres">
      <dgm:prSet presAssocID="{6C246A42-23A1-4AAC-8538-E485084B3273}" presName="bigChev" presStyleLbl="node1" presStyleIdx="0" presStyleCnt="1" custLinFactNeighborX="-39439" custLinFactNeighborY="-671"/>
      <dgm:spPr/>
    </dgm:pt>
    <dgm:pt modelId="{9B955A49-FF85-48C8-80AE-122336106E9E}" type="pres">
      <dgm:prSet presAssocID="{0BF44D11-B44B-4F3B-9169-A86A17E9A0A0}" presName="parTrans" presStyleCnt="0"/>
      <dgm:spPr/>
    </dgm:pt>
    <dgm:pt modelId="{AA6AE963-AFCA-4934-B973-EB9DB5719463}" type="pres">
      <dgm:prSet presAssocID="{B49C95B7-A3C6-49CB-B8C4-6741173E7DF4}" presName="node" presStyleLbl="alignAccFollowNode1" presStyleIdx="0" presStyleCnt="3">
        <dgm:presLayoutVars>
          <dgm:bulletEnabled val="1"/>
        </dgm:presLayoutVars>
      </dgm:prSet>
      <dgm:spPr/>
    </dgm:pt>
    <dgm:pt modelId="{80044F2F-BFF9-4BC1-A06D-D57D9AC1B994}" type="pres">
      <dgm:prSet presAssocID="{424C5DC1-D2DC-43FA-968B-88B0A91E8FFE}" presName="sibTrans" presStyleCnt="0"/>
      <dgm:spPr/>
    </dgm:pt>
    <dgm:pt modelId="{04CC9F19-AE85-4106-8E70-C9F20BB764F8}" type="pres">
      <dgm:prSet presAssocID="{62916207-0FEF-4B41-84D9-8DF0269D9772}" presName="node" presStyleLbl="alignAccFollowNode1" presStyleIdx="1" presStyleCnt="3">
        <dgm:presLayoutVars>
          <dgm:bulletEnabled val="1"/>
        </dgm:presLayoutVars>
      </dgm:prSet>
      <dgm:spPr/>
    </dgm:pt>
    <dgm:pt modelId="{41C26F49-9F9B-41D8-A54B-1E2730E02129}" type="pres">
      <dgm:prSet presAssocID="{6E5BF1DE-1714-4B74-9C8A-33C5B6E4FB4C}" presName="sibTrans" presStyleCnt="0"/>
      <dgm:spPr/>
    </dgm:pt>
    <dgm:pt modelId="{A314128D-DCE0-47E6-9D14-1102A8D44AE2}" type="pres">
      <dgm:prSet presAssocID="{DC0D2947-E2F0-4198-A9B1-A81002412DB6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0E365803-EF3C-4F24-BDDF-C1355B7D1650}" srcId="{6C246A42-23A1-4AAC-8538-E485084B3273}" destId="{B49C95B7-A3C6-49CB-B8C4-6741173E7DF4}" srcOrd="0" destOrd="0" parTransId="{0BF44D11-B44B-4F3B-9169-A86A17E9A0A0}" sibTransId="{424C5DC1-D2DC-43FA-968B-88B0A91E8FFE}"/>
    <dgm:cxn modelId="{EF469D6B-605D-4E0D-9B5D-1AC7F3A6E01A}" srcId="{42865EF5-7364-44ED-AFA3-FF8C2B5D4855}" destId="{6C246A42-23A1-4AAC-8538-E485084B3273}" srcOrd="0" destOrd="0" parTransId="{11EE8597-C796-4F83-A167-C054DA89C2B2}" sibTransId="{CE888E31-C8FD-42ED-8488-ACE4468B6774}"/>
    <dgm:cxn modelId="{4933887E-90D7-4C6F-909F-0023DB2D734C}" type="presOf" srcId="{DC0D2947-E2F0-4198-A9B1-A81002412DB6}" destId="{A314128D-DCE0-47E6-9D14-1102A8D44AE2}" srcOrd="0" destOrd="0" presId="urn:microsoft.com/office/officeart/2005/8/layout/lProcess3"/>
    <dgm:cxn modelId="{B77DB190-A481-4CFB-B63C-BD1BF8EB16E0}" srcId="{6C246A42-23A1-4AAC-8538-E485084B3273}" destId="{62916207-0FEF-4B41-84D9-8DF0269D9772}" srcOrd="1" destOrd="0" parTransId="{08445093-6604-46C6-A450-1E0F0E930A0A}" sibTransId="{6E5BF1DE-1714-4B74-9C8A-33C5B6E4FB4C}"/>
    <dgm:cxn modelId="{4BA0BB9B-44BA-4A80-8D03-6F7ADFBB5292}" type="presOf" srcId="{B49C95B7-A3C6-49CB-B8C4-6741173E7DF4}" destId="{AA6AE963-AFCA-4934-B973-EB9DB5719463}" srcOrd="0" destOrd="0" presId="urn:microsoft.com/office/officeart/2005/8/layout/lProcess3"/>
    <dgm:cxn modelId="{AF6F2BA1-9AC4-45EF-B806-46275D7ACB94}" type="presOf" srcId="{6C246A42-23A1-4AAC-8538-E485084B3273}" destId="{BA0D5010-614D-4A46-9E4C-94AF708566F9}" srcOrd="0" destOrd="0" presId="urn:microsoft.com/office/officeart/2005/8/layout/lProcess3"/>
    <dgm:cxn modelId="{BC97A4B8-2062-4B07-B3D6-4E25C5C59A5E}" type="presOf" srcId="{42865EF5-7364-44ED-AFA3-FF8C2B5D4855}" destId="{0406A609-2E81-4490-83DA-58BF2D80E1B6}" srcOrd="0" destOrd="0" presId="urn:microsoft.com/office/officeart/2005/8/layout/lProcess3"/>
    <dgm:cxn modelId="{AF60B1C9-6C5F-4632-A78B-2D3D96917720}" type="presOf" srcId="{62916207-0FEF-4B41-84D9-8DF0269D9772}" destId="{04CC9F19-AE85-4106-8E70-C9F20BB764F8}" srcOrd="0" destOrd="0" presId="urn:microsoft.com/office/officeart/2005/8/layout/lProcess3"/>
    <dgm:cxn modelId="{29519DF3-13D6-4361-A9F1-A51DB15F3153}" srcId="{6C246A42-23A1-4AAC-8538-E485084B3273}" destId="{DC0D2947-E2F0-4198-A9B1-A81002412DB6}" srcOrd="2" destOrd="0" parTransId="{6D3F73ED-2A57-4AB1-A85E-812FA42775C4}" sibTransId="{A390C4CD-890E-43C1-B17B-F942894E8E19}"/>
    <dgm:cxn modelId="{992BF882-9545-43BB-B786-6EF821B9CA4B}" type="presParOf" srcId="{0406A609-2E81-4490-83DA-58BF2D80E1B6}" destId="{CAC28246-4FAD-4F91-9DCA-D0D4E505255A}" srcOrd="0" destOrd="0" presId="urn:microsoft.com/office/officeart/2005/8/layout/lProcess3"/>
    <dgm:cxn modelId="{7A49644B-F613-49DD-ADE5-D53DC9CB5B83}" type="presParOf" srcId="{CAC28246-4FAD-4F91-9DCA-D0D4E505255A}" destId="{BA0D5010-614D-4A46-9E4C-94AF708566F9}" srcOrd="0" destOrd="0" presId="urn:microsoft.com/office/officeart/2005/8/layout/lProcess3"/>
    <dgm:cxn modelId="{F9A6EF84-E461-41FA-8575-631E7DFDD683}" type="presParOf" srcId="{CAC28246-4FAD-4F91-9DCA-D0D4E505255A}" destId="{9B955A49-FF85-48C8-80AE-122336106E9E}" srcOrd="1" destOrd="0" presId="urn:microsoft.com/office/officeart/2005/8/layout/lProcess3"/>
    <dgm:cxn modelId="{4B1A4926-C1E3-406C-A138-87AC6AB46191}" type="presParOf" srcId="{CAC28246-4FAD-4F91-9DCA-D0D4E505255A}" destId="{AA6AE963-AFCA-4934-B973-EB9DB5719463}" srcOrd="2" destOrd="0" presId="urn:microsoft.com/office/officeart/2005/8/layout/lProcess3"/>
    <dgm:cxn modelId="{1A88799E-2D7E-4098-8755-5C36A0D51B16}" type="presParOf" srcId="{CAC28246-4FAD-4F91-9DCA-D0D4E505255A}" destId="{80044F2F-BFF9-4BC1-A06D-D57D9AC1B994}" srcOrd="3" destOrd="0" presId="urn:microsoft.com/office/officeart/2005/8/layout/lProcess3"/>
    <dgm:cxn modelId="{20D0960A-64AB-4DF1-8BF7-2799CC5C2CFC}" type="presParOf" srcId="{CAC28246-4FAD-4F91-9DCA-D0D4E505255A}" destId="{04CC9F19-AE85-4106-8E70-C9F20BB764F8}" srcOrd="4" destOrd="0" presId="urn:microsoft.com/office/officeart/2005/8/layout/lProcess3"/>
    <dgm:cxn modelId="{3D277CA8-80BC-4129-A294-5EE1DB09C9C5}" type="presParOf" srcId="{CAC28246-4FAD-4F91-9DCA-D0D4E505255A}" destId="{41C26F49-9F9B-41D8-A54B-1E2730E02129}" srcOrd="5" destOrd="0" presId="urn:microsoft.com/office/officeart/2005/8/layout/lProcess3"/>
    <dgm:cxn modelId="{09E9DAFB-386A-4435-B0EB-5B2CF0CB3BE4}" type="presParOf" srcId="{CAC28246-4FAD-4F91-9DCA-D0D4E505255A}" destId="{A314128D-DCE0-47E6-9D14-1102A8D44AE2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51181-BE26-4035-A15A-369072E36302}">
      <dsp:nvSpPr>
        <dsp:cNvPr id="0" name=""/>
        <dsp:cNvSpPr/>
      </dsp:nvSpPr>
      <dsp:spPr>
        <a:xfrm>
          <a:off x="681357" y="876896"/>
          <a:ext cx="2638520" cy="19660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C8EC0-4D17-44C7-B74E-ECE4BDB0B2A2}">
      <dsp:nvSpPr>
        <dsp:cNvPr id="0" name=""/>
        <dsp:cNvSpPr/>
      </dsp:nvSpPr>
      <dsp:spPr>
        <a:xfrm>
          <a:off x="1732179" y="289469"/>
          <a:ext cx="4379970" cy="4379970"/>
        </a:xfrm>
        <a:prstGeom prst="leftCircularArrow">
          <a:avLst>
            <a:gd name="adj1" fmla="val 2733"/>
            <a:gd name="adj2" fmla="val 333050"/>
            <a:gd name="adj3" fmla="val 2174869"/>
            <a:gd name="adj4" fmla="val 9090797"/>
            <a:gd name="adj5" fmla="val 3189"/>
          </a:avLst>
        </a:prstGeom>
        <a:solidFill>
          <a:srgbClr val="F99E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47D12-8BF9-4804-B01E-45B962835775}">
      <dsp:nvSpPr>
        <dsp:cNvPr id="0" name=""/>
        <dsp:cNvSpPr/>
      </dsp:nvSpPr>
      <dsp:spPr>
        <a:xfrm>
          <a:off x="524361" y="2619527"/>
          <a:ext cx="3173905" cy="842595"/>
        </a:xfrm>
        <a:prstGeom prst="roundRect">
          <a:avLst>
            <a:gd name="adj" fmla="val 10000"/>
          </a:avLst>
        </a:prstGeom>
        <a:solidFill>
          <a:srgbClr val="082B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99E23"/>
              </a:solidFill>
            </a:rPr>
            <a:t>More referrals </a:t>
          </a:r>
          <a:br>
            <a:rPr lang="en-US" sz="1700" b="1" kern="1200" dirty="0">
              <a:solidFill>
                <a:srgbClr val="F99E23"/>
              </a:solidFill>
            </a:rPr>
          </a:br>
          <a:r>
            <a:rPr lang="en-US" sz="1700" kern="1200" dirty="0"/>
            <a:t>= More People Getting Service</a:t>
          </a:r>
        </a:p>
      </dsp:txBody>
      <dsp:txXfrm>
        <a:off x="549040" y="2644206"/>
        <a:ext cx="3124547" cy="793237"/>
      </dsp:txXfrm>
    </dsp:sp>
    <dsp:sp modelId="{7C2F94A8-D6E2-44F4-9B1E-D6EB68D24598}">
      <dsp:nvSpPr>
        <dsp:cNvPr id="0" name=""/>
        <dsp:cNvSpPr/>
      </dsp:nvSpPr>
      <dsp:spPr>
        <a:xfrm>
          <a:off x="4495951" y="748956"/>
          <a:ext cx="3428575" cy="2744772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262" t="-10406" r="-29262" b="-10406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5FA58-C5E5-4A3B-B9EC-E3B1B74550BE}">
      <dsp:nvSpPr>
        <dsp:cNvPr id="0" name=""/>
        <dsp:cNvSpPr/>
      </dsp:nvSpPr>
      <dsp:spPr>
        <a:xfrm>
          <a:off x="5740535" y="-576230"/>
          <a:ext cx="4340315" cy="4340315"/>
        </a:xfrm>
        <a:prstGeom prst="circularArrow">
          <a:avLst>
            <a:gd name="adj1" fmla="val 2758"/>
            <a:gd name="adj2" fmla="val 336289"/>
            <a:gd name="adj3" fmla="val 19463518"/>
            <a:gd name="adj4" fmla="val 12550829"/>
            <a:gd name="adj5" fmla="val 3218"/>
          </a:avLst>
        </a:prstGeom>
        <a:solidFill>
          <a:srgbClr val="F99E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CEA96-68F0-4F22-9F30-E8308F85104F}">
      <dsp:nvSpPr>
        <dsp:cNvPr id="0" name=""/>
        <dsp:cNvSpPr/>
      </dsp:nvSpPr>
      <dsp:spPr>
        <a:xfrm>
          <a:off x="4617588" y="599072"/>
          <a:ext cx="3023192" cy="842595"/>
        </a:xfrm>
        <a:prstGeom prst="roundRect">
          <a:avLst>
            <a:gd name="adj" fmla="val 10000"/>
          </a:avLst>
        </a:prstGeom>
        <a:solidFill>
          <a:srgbClr val="DEDD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123457"/>
              </a:solidFill>
            </a:rPr>
            <a:t>More people getting service </a:t>
          </a:r>
          <a:br>
            <a:rPr lang="en-US" sz="1700" b="1" kern="1200" dirty="0">
              <a:solidFill>
                <a:srgbClr val="123457"/>
              </a:solidFill>
            </a:rPr>
          </a:br>
          <a:r>
            <a:rPr lang="en-US" sz="1700" kern="1200" dirty="0">
              <a:solidFill>
                <a:srgbClr val="0070C0"/>
              </a:solidFill>
            </a:rPr>
            <a:t>= Increased Quitting</a:t>
          </a:r>
        </a:p>
      </dsp:txBody>
      <dsp:txXfrm>
        <a:off x="4642267" y="623751"/>
        <a:ext cx="2973834" cy="793237"/>
      </dsp:txXfrm>
    </dsp:sp>
    <dsp:sp modelId="{A9D1BC18-7169-4215-BC0D-1BF79BA3E871}">
      <dsp:nvSpPr>
        <dsp:cNvPr id="0" name=""/>
        <dsp:cNvSpPr/>
      </dsp:nvSpPr>
      <dsp:spPr>
        <a:xfrm>
          <a:off x="8554031" y="771434"/>
          <a:ext cx="2750626" cy="2419448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/>
          <a:srcRect/>
          <a:stretch>
            <a:fillRect l="-6513" t="-4799" r="-6513" b="-4799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EAD5C-AA2B-44E2-87AC-26DDF3931462}">
      <dsp:nvSpPr>
        <dsp:cNvPr id="0" name=""/>
        <dsp:cNvSpPr/>
      </dsp:nvSpPr>
      <dsp:spPr>
        <a:xfrm>
          <a:off x="8716196" y="2834576"/>
          <a:ext cx="2547765" cy="842595"/>
        </a:xfrm>
        <a:prstGeom prst="roundRect">
          <a:avLst>
            <a:gd name="adj" fmla="val 10000"/>
          </a:avLst>
        </a:prstGeom>
        <a:solidFill>
          <a:srgbClr val="F99E2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4">
                  <a:lumMod val="40000"/>
                  <a:lumOff val="60000"/>
                </a:schemeClr>
              </a:solidFill>
            </a:rPr>
            <a:t>Increased Quitting </a:t>
          </a:r>
          <a:br>
            <a:rPr lang="en-US" sz="1700" b="1" kern="1200" dirty="0"/>
          </a:br>
          <a:r>
            <a:rPr lang="en-US" sz="1700" kern="1200" dirty="0"/>
            <a:t>= Healthier Population</a:t>
          </a:r>
        </a:p>
      </dsp:txBody>
      <dsp:txXfrm>
        <a:off x="8740875" y="2859255"/>
        <a:ext cx="2498407" cy="793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7918-04D9-4248-A574-19E692DB8C3A}">
      <dsp:nvSpPr>
        <dsp:cNvPr id="0" name=""/>
        <dsp:cNvSpPr/>
      </dsp:nvSpPr>
      <dsp:spPr>
        <a:xfrm>
          <a:off x="714599" y="990485"/>
          <a:ext cx="7249558" cy="3967255"/>
        </a:xfrm>
        <a:prstGeom prst="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59FAF-F7AD-4941-94A1-F28FE4C40915}">
      <dsp:nvSpPr>
        <dsp:cNvPr id="0" name=""/>
        <dsp:cNvSpPr/>
      </dsp:nvSpPr>
      <dsp:spPr>
        <a:xfrm>
          <a:off x="968507" y="1409824"/>
          <a:ext cx="3283712" cy="3126325"/>
        </a:xfrm>
        <a:prstGeom prst="rect">
          <a:avLst/>
        </a:prstGeom>
        <a:solidFill>
          <a:srgbClr val="F99E2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F37 Jagger Bold" panose="00000800000000000000" pitchFamily="50" charset="0"/>
            </a:rPr>
            <a:t>OVER 18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Eligible for referral program.</a:t>
          </a:r>
          <a:endParaRPr lang="en-US" sz="2800" b="1" kern="1200" dirty="0">
            <a:latin typeface="F37 Jagger" panose="00000500000000000000" pitchFamily="50" charset="0"/>
          </a:endParaRPr>
        </a:p>
      </dsp:txBody>
      <dsp:txXfrm>
        <a:off x="968507" y="1409824"/>
        <a:ext cx="3283712" cy="3126325"/>
      </dsp:txXfrm>
    </dsp:sp>
    <dsp:sp modelId="{DE5683E2-C3EC-400B-AE3A-986AFAF7BF04}">
      <dsp:nvSpPr>
        <dsp:cNvPr id="0" name=""/>
        <dsp:cNvSpPr/>
      </dsp:nvSpPr>
      <dsp:spPr>
        <a:xfrm>
          <a:off x="4417709" y="1415764"/>
          <a:ext cx="3291855" cy="3126325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F37 Jagger Bold" panose="00000800000000000000" pitchFamily="50" charset="0"/>
            </a:rPr>
            <a:t>UNDER 18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Call </a:t>
          </a:r>
          <a:r>
            <a:rPr lang="en-US" sz="21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 It California </a:t>
          </a:r>
          <a:r>
            <a:rPr lang="en-US" sz="2100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directly or visit our website.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English: </a:t>
          </a:r>
          <a:r>
            <a:rPr lang="en-US" sz="1800" b="1" kern="1200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800-300-8086</a:t>
          </a:r>
          <a:b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Spanish: </a:t>
          </a:r>
          <a:r>
            <a:rPr lang="en-US" sz="1800" b="1" kern="1200" dirty="0">
              <a:effectLst/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800-600-8191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Website: </a:t>
          </a:r>
          <a:r>
            <a:rPr lang="en-US" sz="1800" b="1" kern="1200" dirty="0">
              <a:effectLst/>
              <a:highlight>
                <a:srgbClr val="FFFF00"/>
              </a:highlight>
              <a:latin typeface="F37 Jagger Bold" panose="00000800000000000000" pitchFamily="50" charset="0"/>
              <a:ea typeface="Times New Roman" panose="02020603050405020304" pitchFamily="18" charset="0"/>
              <a:cs typeface="Times New Roman" panose="02020603050405020304" pitchFamily="18" charset="0"/>
            </a:rPr>
            <a:t>kickitca.org</a:t>
          </a:r>
          <a:endParaRPr lang="en-US" sz="2800" b="1" kern="1200" dirty="0">
            <a:highlight>
              <a:srgbClr val="FFFF00"/>
            </a:highlight>
            <a:latin typeface="F37 Jagger Bold" panose="00000800000000000000" pitchFamily="50" charset="0"/>
          </a:endParaRPr>
        </a:p>
      </dsp:txBody>
      <dsp:txXfrm>
        <a:off x="4417709" y="1415764"/>
        <a:ext cx="3291855" cy="3126325"/>
      </dsp:txXfrm>
    </dsp:sp>
    <dsp:sp modelId="{C6D794E4-C102-401F-90DD-2A96DA69D5BF}">
      <dsp:nvSpPr>
        <dsp:cNvPr id="0" name=""/>
        <dsp:cNvSpPr/>
      </dsp:nvSpPr>
      <dsp:spPr>
        <a:xfrm>
          <a:off x="254315" y="579097"/>
          <a:ext cx="823266" cy="823266"/>
        </a:xfrm>
        <a:prstGeom prst="plus">
          <a:avLst>
            <a:gd name="adj" fmla="val 32810"/>
          </a:avLst>
        </a:prstGeom>
        <a:solidFill>
          <a:srgbClr val="0C498C"/>
        </a:solidFill>
        <a:ln w="57150" cap="flat" cmpd="sng" algn="ctr">
          <a:solidFill>
            <a:srgbClr val="F99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13982-E56B-4FBE-83E2-AE994DEF59BA}">
      <dsp:nvSpPr>
        <dsp:cNvPr id="0" name=""/>
        <dsp:cNvSpPr/>
      </dsp:nvSpPr>
      <dsp:spPr>
        <a:xfrm>
          <a:off x="7013692" y="848738"/>
          <a:ext cx="1114303" cy="306847"/>
        </a:xfrm>
        <a:prstGeom prst="rect">
          <a:avLst/>
        </a:prstGeom>
        <a:solidFill>
          <a:srgbClr val="2571A3"/>
        </a:solidFill>
        <a:ln w="57150" cap="flat" cmpd="sng" algn="ctr">
          <a:solidFill>
            <a:srgbClr val="F99E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0DC04-F831-4AAF-8545-B69C1D739097}">
      <dsp:nvSpPr>
        <dsp:cNvPr id="0" name=""/>
        <dsp:cNvSpPr/>
      </dsp:nvSpPr>
      <dsp:spPr>
        <a:xfrm>
          <a:off x="4326790" y="1446233"/>
          <a:ext cx="812" cy="2985941"/>
        </a:xfrm>
        <a:prstGeom prst="lin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341652"/>
          <a:ext cx="4867563" cy="858723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F37 Jagger" panose="00000500000000000000" pitchFamily="50" charset="0"/>
            </a:rPr>
            <a:t>Do you smoke cigarettes, vape nicotine or use other tobacco? </a:t>
          </a:r>
        </a:p>
      </dsp:txBody>
      <dsp:txXfrm>
        <a:off x="41919" y="383571"/>
        <a:ext cx="4783725" cy="774885"/>
      </dsp:txXfrm>
    </dsp:sp>
    <dsp:sp modelId="{0D7BF0DF-3E63-47FD-B9EF-0DC0C35EA6CC}">
      <dsp:nvSpPr>
        <dsp:cNvPr id="0" name=""/>
        <dsp:cNvSpPr/>
      </dsp:nvSpPr>
      <dsp:spPr>
        <a:xfrm>
          <a:off x="0" y="1200375"/>
          <a:ext cx="486756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4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sp:txBody>
      <dsp:txXfrm>
        <a:off x="0" y="1200375"/>
        <a:ext cx="4867563" cy="1059840"/>
      </dsp:txXfrm>
    </dsp:sp>
    <dsp:sp modelId="{E23B4179-33F7-491A-9B09-BD4CAA9B727D}">
      <dsp:nvSpPr>
        <dsp:cNvPr id="0" name=""/>
        <dsp:cNvSpPr/>
      </dsp:nvSpPr>
      <dsp:spPr>
        <a:xfrm>
          <a:off x="0" y="2260215"/>
          <a:ext cx="4867563" cy="921730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F37 Jagger" panose="00000500000000000000" pitchFamily="50" charset="0"/>
            </a:rPr>
            <a:t>Do you live with anyone who uses tobacco or vapes nicotine?</a:t>
          </a:r>
        </a:p>
      </dsp:txBody>
      <dsp:txXfrm>
        <a:off x="44995" y="2305210"/>
        <a:ext cx="4777573" cy="831740"/>
      </dsp:txXfrm>
    </dsp:sp>
    <dsp:sp modelId="{9B7A18A9-2E47-434B-B1E1-68B684F354D1}">
      <dsp:nvSpPr>
        <dsp:cNvPr id="0" name=""/>
        <dsp:cNvSpPr/>
      </dsp:nvSpPr>
      <dsp:spPr>
        <a:xfrm>
          <a:off x="0" y="3181946"/>
          <a:ext cx="486756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4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800" b="1" kern="1200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  <a:endParaRPr lang="en-US" sz="1800" kern="1200" dirty="0">
            <a:latin typeface="F37 Jagger" panose="00000500000000000000" pitchFamily="50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800" b="1" kern="1200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sp:txBody>
      <dsp:txXfrm>
        <a:off x="0" y="3181946"/>
        <a:ext cx="4867563" cy="1059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251485"/>
          <a:ext cx="4867563" cy="1159609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 partner with The University of California, San Diego – Kick It California. They have free services for smokers/vapers that can be very helpful. If you enroll and complete a telephone counseling call with them, you will receive a $20 gift card. Are you interested in quitting?</a:t>
          </a:r>
          <a:endParaRPr lang="en-US" sz="1400" kern="1200" dirty="0">
            <a:latin typeface="F37 Jagger" panose="00000500000000000000" pitchFamily="50" charset="0"/>
          </a:endParaRPr>
        </a:p>
      </dsp:txBody>
      <dsp:txXfrm>
        <a:off x="56607" y="308092"/>
        <a:ext cx="4754349" cy="1046395"/>
      </dsp:txXfrm>
    </dsp:sp>
    <dsp:sp modelId="{0D7BF0DF-3E63-47FD-B9EF-0DC0C35EA6CC}">
      <dsp:nvSpPr>
        <dsp:cNvPr id="0" name=""/>
        <dsp:cNvSpPr/>
      </dsp:nvSpPr>
      <dsp:spPr>
        <a:xfrm>
          <a:off x="0" y="1411094"/>
          <a:ext cx="486756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4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sp:txBody>
      <dsp:txXfrm>
        <a:off x="0" y="1411094"/>
        <a:ext cx="4867563" cy="1059840"/>
      </dsp:txXfrm>
    </dsp:sp>
    <dsp:sp modelId="{E23B4179-33F7-491A-9B09-BD4CAA9B727D}">
      <dsp:nvSpPr>
        <dsp:cNvPr id="0" name=""/>
        <dsp:cNvSpPr/>
      </dsp:nvSpPr>
      <dsp:spPr>
        <a:xfrm>
          <a:off x="0" y="2628490"/>
          <a:ext cx="4867563" cy="1215553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 partner with The University of California, San Diego – Kick It California. They have free services for friends and family that can be very helpful.  If you enroll and complete a telephone counseling call with them, you will receive a $20 gift card.  Are you interested in finding out how you can help? </a:t>
          </a:r>
          <a:endParaRPr lang="en-US" sz="1400" kern="1200" dirty="0">
            <a:latin typeface="F37 Jagger" panose="00000500000000000000" pitchFamily="50" charset="0"/>
          </a:endParaRPr>
        </a:p>
      </dsp:txBody>
      <dsp:txXfrm>
        <a:off x="59338" y="2687828"/>
        <a:ext cx="4748887" cy="1096877"/>
      </dsp:txXfrm>
    </dsp:sp>
    <dsp:sp modelId="{9B7A18A9-2E47-434B-B1E1-68B684F354D1}">
      <dsp:nvSpPr>
        <dsp:cNvPr id="0" name=""/>
        <dsp:cNvSpPr/>
      </dsp:nvSpPr>
      <dsp:spPr>
        <a:xfrm>
          <a:off x="0" y="3844042"/>
          <a:ext cx="4867563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54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800" b="1" kern="1200" dirty="0">
              <a:solidFill>
                <a:srgbClr val="FFC000"/>
              </a:solidFill>
              <a:latin typeface="F37 Jagger" panose="00000500000000000000" pitchFamily="50" charset="0"/>
            </a:rPr>
            <a:t>Yes</a:t>
          </a:r>
          <a:endParaRPr lang="en-US" sz="1800" kern="1200" dirty="0">
            <a:latin typeface="F37 Jagger" panose="00000500000000000000" pitchFamily="50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1800" b="1" kern="1200" dirty="0">
              <a:solidFill>
                <a:srgbClr val="FFC000"/>
              </a:solidFill>
              <a:latin typeface="F37 Jagger" panose="00000500000000000000" pitchFamily="50" charset="0"/>
            </a:rPr>
            <a:t>No</a:t>
          </a:r>
        </a:p>
      </dsp:txBody>
      <dsp:txXfrm>
        <a:off x="0" y="3844042"/>
        <a:ext cx="4867563" cy="10598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55359"/>
          <a:ext cx="3271195" cy="1206980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F37 Jagger" panose="00000500000000000000" pitchFamily="50" charset="0"/>
            </a:rPr>
            <a:t>Is it ok if I send your name and number to Kick It CA, so they can call you?</a:t>
          </a:r>
        </a:p>
      </dsp:txBody>
      <dsp:txXfrm>
        <a:off x="58920" y="114279"/>
        <a:ext cx="3153355" cy="1089140"/>
      </dsp:txXfrm>
    </dsp:sp>
    <dsp:sp modelId="{0D7BF0DF-3E63-47FD-B9EF-0DC0C35EA6CC}">
      <dsp:nvSpPr>
        <dsp:cNvPr id="0" name=""/>
        <dsp:cNvSpPr/>
      </dsp:nvSpPr>
      <dsp:spPr>
        <a:xfrm>
          <a:off x="0" y="1262339"/>
          <a:ext cx="3271195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6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>
              <a:solidFill>
                <a:srgbClr val="FFC000"/>
              </a:solidFill>
              <a:latin typeface="F37 Jagger" panose="00000500000000000000" pitchFamily="50" charset="0"/>
            </a:rPr>
            <a:t> Yes</a:t>
          </a:r>
          <a:endParaRPr lang="en-US" sz="2000" b="1" kern="1200" dirty="0">
            <a:solidFill>
              <a:srgbClr val="FFC000"/>
            </a:solidFill>
            <a:latin typeface="F37 Jagger" panose="00000500000000000000" pitchFamily="50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>
              <a:solidFill>
                <a:srgbClr val="FFC000"/>
              </a:solidFill>
              <a:latin typeface="F37 Jagger" panose="00000500000000000000" pitchFamily="50" charset="0"/>
            </a:rPr>
            <a:t> No</a:t>
          </a:r>
          <a:endParaRPr lang="en-US" sz="2000" b="1" kern="1200" dirty="0">
            <a:solidFill>
              <a:srgbClr val="FFC000"/>
            </a:solidFill>
            <a:latin typeface="F37 Jagger" panose="00000500000000000000" pitchFamily="50" charset="0"/>
          </a:endParaRPr>
        </a:p>
      </dsp:txBody>
      <dsp:txXfrm>
        <a:off x="0" y="1262339"/>
        <a:ext cx="3271195" cy="1076400"/>
      </dsp:txXfrm>
    </dsp:sp>
    <dsp:sp modelId="{E23B4179-33F7-491A-9B09-BD4CAA9B727D}">
      <dsp:nvSpPr>
        <dsp:cNvPr id="0" name=""/>
        <dsp:cNvSpPr/>
      </dsp:nvSpPr>
      <dsp:spPr>
        <a:xfrm>
          <a:off x="0" y="2338739"/>
          <a:ext cx="3271195" cy="936132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May I have your name?</a:t>
          </a:r>
          <a:endParaRPr lang="en-US" sz="2000" kern="1200" dirty="0">
            <a:latin typeface="F37 Jagger" panose="00000500000000000000" pitchFamily="50" charset="0"/>
          </a:endParaRPr>
        </a:p>
      </dsp:txBody>
      <dsp:txXfrm>
        <a:off x="45698" y="2384437"/>
        <a:ext cx="3179799" cy="844736"/>
      </dsp:txXfrm>
    </dsp:sp>
    <dsp:sp modelId="{9B7A18A9-2E47-434B-B1E1-68B684F354D1}">
      <dsp:nvSpPr>
        <dsp:cNvPr id="0" name=""/>
        <dsp:cNvSpPr/>
      </dsp:nvSpPr>
      <dsp:spPr>
        <a:xfrm>
          <a:off x="0" y="3274872"/>
          <a:ext cx="3271195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6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>
              <a:solidFill>
                <a:srgbClr val="FFC000"/>
              </a:solidFill>
              <a:latin typeface="F37 Jagger" panose="00000500000000000000" pitchFamily="50" charset="0"/>
            </a:rPr>
            <a:t> First Name</a:t>
          </a:r>
          <a:endParaRPr lang="en-US" sz="2000" kern="1200" dirty="0">
            <a:latin typeface="F37 Jagger" panose="00000500000000000000" pitchFamily="50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>
              <a:solidFill>
                <a:srgbClr val="FFC000"/>
              </a:solidFill>
              <a:latin typeface="F37 Jagger" panose="00000500000000000000" pitchFamily="50" charset="0"/>
            </a:rPr>
            <a:t> Last Name</a:t>
          </a:r>
          <a:endParaRPr lang="en-US" sz="2000" b="1" kern="1200" dirty="0">
            <a:solidFill>
              <a:srgbClr val="FFC000"/>
            </a:solidFill>
            <a:latin typeface="F37 Jagger" panose="00000500000000000000" pitchFamily="50" charset="0"/>
          </a:endParaRPr>
        </a:p>
      </dsp:txBody>
      <dsp:txXfrm>
        <a:off x="0" y="3274872"/>
        <a:ext cx="3271195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FC594-3852-4AD4-8B1F-4657D8E21211}">
      <dsp:nvSpPr>
        <dsp:cNvPr id="0" name=""/>
        <dsp:cNvSpPr/>
      </dsp:nvSpPr>
      <dsp:spPr>
        <a:xfrm>
          <a:off x="0" y="55359"/>
          <a:ext cx="3372204" cy="1206980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the best telephone number to reach you?</a:t>
          </a:r>
          <a:endParaRPr lang="en-US" sz="2000" kern="1200" dirty="0">
            <a:latin typeface="F37 Jagger" panose="00000500000000000000" pitchFamily="50" charset="0"/>
          </a:endParaRPr>
        </a:p>
      </dsp:txBody>
      <dsp:txXfrm>
        <a:off x="58920" y="114279"/>
        <a:ext cx="3254364" cy="1089140"/>
      </dsp:txXfrm>
    </dsp:sp>
    <dsp:sp modelId="{0D7BF0DF-3E63-47FD-B9EF-0DC0C35EA6CC}">
      <dsp:nvSpPr>
        <dsp:cNvPr id="0" name=""/>
        <dsp:cNvSpPr/>
      </dsp:nvSpPr>
      <dsp:spPr>
        <a:xfrm>
          <a:off x="0" y="1262339"/>
          <a:ext cx="3372204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6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FFC000"/>
              </a:solidFill>
              <a:latin typeface="F37 Jagger" panose="00000500000000000000" pitchFamily="50" charset="0"/>
            </a:rPr>
            <a:t> Phone Number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en-US" sz="2000" b="1" kern="1200" dirty="0">
            <a:solidFill>
              <a:srgbClr val="FFC000"/>
            </a:solidFill>
            <a:latin typeface="F37 Jagger" panose="00000500000000000000" pitchFamily="50" charset="0"/>
          </a:endParaRPr>
        </a:p>
      </dsp:txBody>
      <dsp:txXfrm>
        <a:off x="0" y="1262339"/>
        <a:ext cx="3372204" cy="1076400"/>
      </dsp:txXfrm>
    </dsp:sp>
    <dsp:sp modelId="{E23B4179-33F7-491A-9B09-BD4CAA9B727D}">
      <dsp:nvSpPr>
        <dsp:cNvPr id="0" name=""/>
        <dsp:cNvSpPr/>
      </dsp:nvSpPr>
      <dsp:spPr>
        <a:xfrm>
          <a:off x="0" y="2338739"/>
          <a:ext cx="3372204" cy="936132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your email address?</a:t>
          </a:r>
          <a:endParaRPr lang="en-US" sz="2000" kern="1200" dirty="0">
            <a:latin typeface="F37 Jagger" panose="00000500000000000000" pitchFamily="50" charset="0"/>
          </a:endParaRPr>
        </a:p>
      </dsp:txBody>
      <dsp:txXfrm>
        <a:off x="45698" y="2384437"/>
        <a:ext cx="3280808" cy="844736"/>
      </dsp:txXfrm>
    </dsp:sp>
    <dsp:sp modelId="{9B7A18A9-2E47-434B-B1E1-68B684F354D1}">
      <dsp:nvSpPr>
        <dsp:cNvPr id="0" name=""/>
        <dsp:cNvSpPr/>
      </dsp:nvSpPr>
      <dsp:spPr>
        <a:xfrm>
          <a:off x="0" y="3274872"/>
          <a:ext cx="3372204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6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q"/>
          </a:pPr>
          <a:r>
            <a:rPr lang="en-US" sz="2000" b="1" kern="1200" dirty="0">
              <a:solidFill>
                <a:srgbClr val="FFC000"/>
              </a:solidFill>
              <a:latin typeface="F37 Jagger" panose="00000500000000000000" pitchFamily="50" charset="0"/>
            </a:rPr>
            <a:t> Email</a:t>
          </a:r>
          <a:endParaRPr lang="en-US" sz="2000" kern="1200" dirty="0">
            <a:latin typeface="F37 Jagger" panose="00000500000000000000" pitchFamily="50" charset="0"/>
          </a:endParaRPr>
        </a:p>
      </dsp:txBody>
      <dsp:txXfrm>
        <a:off x="0" y="3274872"/>
        <a:ext cx="3372204" cy="1076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D5010-614D-4A46-9E4C-94AF708566F9}">
      <dsp:nvSpPr>
        <dsp:cNvPr id="0" name=""/>
        <dsp:cNvSpPr/>
      </dsp:nvSpPr>
      <dsp:spPr>
        <a:xfrm>
          <a:off x="0" y="3099887"/>
          <a:ext cx="3547079" cy="1418831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27940" rIns="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latin typeface="F37 Judge Bold" panose="00000800000000000000" pitchFamily="50" charset="0"/>
            </a:rPr>
            <a:t>Referral Timeline</a:t>
          </a:r>
          <a:endParaRPr lang="en-US" sz="4400" kern="1200" dirty="0">
            <a:latin typeface="F37 Judge Bold" panose="00000800000000000000" pitchFamily="50" charset="0"/>
          </a:endParaRPr>
        </a:p>
      </dsp:txBody>
      <dsp:txXfrm>
        <a:off x="709416" y="3099887"/>
        <a:ext cx="2128248" cy="1418831"/>
      </dsp:txXfrm>
    </dsp:sp>
    <dsp:sp modelId="{AA6AE963-AFCA-4934-B973-EB9DB5719463}">
      <dsp:nvSpPr>
        <dsp:cNvPr id="0" name=""/>
        <dsp:cNvSpPr/>
      </dsp:nvSpPr>
      <dsp:spPr>
        <a:xfrm>
          <a:off x="3092872" y="3230008"/>
          <a:ext cx="2944075" cy="1177630"/>
        </a:xfrm>
        <a:prstGeom prst="chevron">
          <a:avLst/>
        </a:prstGeom>
        <a:solidFill>
          <a:srgbClr val="F99E2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Referrals are added to Kick It California’s call list the day after we receive their information from 211. </a:t>
          </a:r>
        </a:p>
      </dsp:txBody>
      <dsp:txXfrm>
        <a:off x="3681687" y="3230008"/>
        <a:ext cx="1766445" cy="1177630"/>
      </dsp:txXfrm>
    </dsp:sp>
    <dsp:sp modelId="{04CC9F19-AE85-4106-8E70-C9F20BB764F8}">
      <dsp:nvSpPr>
        <dsp:cNvPr id="0" name=""/>
        <dsp:cNvSpPr/>
      </dsp:nvSpPr>
      <dsp:spPr>
        <a:xfrm>
          <a:off x="5624778" y="3230008"/>
          <a:ext cx="2944075" cy="1177630"/>
        </a:xfrm>
        <a:prstGeom prst="chevron">
          <a:avLst/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 will make five call attempts over two weeks to reach the referred person. </a:t>
          </a:r>
        </a:p>
      </dsp:txBody>
      <dsp:txXfrm>
        <a:off x="6213593" y="3230008"/>
        <a:ext cx="1766445" cy="1177630"/>
      </dsp:txXfrm>
    </dsp:sp>
    <dsp:sp modelId="{A314128D-DCE0-47E6-9D14-1102A8D44AE2}">
      <dsp:nvSpPr>
        <dsp:cNvPr id="0" name=""/>
        <dsp:cNvSpPr/>
      </dsp:nvSpPr>
      <dsp:spPr>
        <a:xfrm>
          <a:off x="8156683" y="3230008"/>
          <a:ext cx="2944075" cy="1177630"/>
        </a:xfrm>
        <a:prstGeom prst="chevron">
          <a:avLst/>
        </a:prstGeom>
        <a:solidFill>
          <a:srgbClr val="DEDD6B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the person is not reached after five calls, we stop calling.</a:t>
          </a:r>
        </a:p>
      </dsp:txBody>
      <dsp:txXfrm>
        <a:off x="8745498" y="3230008"/>
        <a:ext cx="1766445" cy="1177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B7C0-E0B2-7356-20CB-D8BE8DDA1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FEF5-B5BB-5ADA-F69E-5204C4120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BFB8-5C54-7B7B-903E-CE9B0F20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A1E2-C065-AD52-D130-5F3DC1CE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DD5AD-7499-C9F8-83AF-C0E79E0D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8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7ED-57AD-83DC-A63E-1F3F877A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91E1B-E692-D03D-E50E-D1AF09ED1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99D8-998F-068C-50C6-AE76DD09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466C4-04DA-993E-48F2-AF99EAAD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7B1EF-929D-147E-7195-8CDE3D8E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73ACD-BFA7-11A2-89BA-9F8E41C7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D1204-B520-0B37-A448-17CB812D9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76C88-8BAB-0CFE-BB83-7A16A9BE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DBF-DEAB-CDD0-4B0D-AB8CA74F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2C49-2EB7-44B9-BBE6-9451E529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A554-B90B-F979-95CF-5C62627E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807D-CA97-CBB2-9727-DEECB9739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830F5-EE47-A371-F11A-0C9D2A67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09D-B98C-AF8F-9314-9B990962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55CF2-0E1C-F59C-AB78-6EE70803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5422-7665-71D6-526F-A70D8696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833CC-08B8-905A-5E33-A92AEB08B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62CC8-3D65-0EE7-5E39-F5DA2833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C0AF-6130-EA43-8E62-1320CD10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1E19F-833B-A5FE-1A9F-D3361D99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9FF0-BEB1-9C25-188F-1E263B65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CE6-1EF7-3274-4F0D-089C93414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5FF2-966C-BD1C-8628-A00575B48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E7E4A-E9F5-447A-BFCE-9E3CC5FE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729E4-1230-4AA1-2966-E51932FD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FF324-B21F-B984-B698-3B16FF59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0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1418-0B8F-518A-4D6E-843F0B27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17143-B683-321D-6D8C-9A03B0BF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58396-B61F-A442-C432-3EAC28D28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AE8A06-EFD2-DFF6-AAD2-3C30F4861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89A1B-D3A2-EE56-3B3C-85B04DB18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C6E57-DBAF-C69A-A1C5-E39EA272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028AC-CEB8-818B-14D5-68E88F7F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3A2ED-BD20-C534-0194-CBEC6049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0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AA4C-BD4A-C5D9-6AF5-0E8A67D1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6099F-D3E1-7A2A-6BE7-F96F8CB0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3BA22-86EE-C5F6-D719-7DD3C738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84B7E-86DA-48EA-2308-9C9A6DBE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B2F4E-6B51-E315-C5C6-6936A503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03155-9F4F-2BCF-EF54-999D7081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B46D-22A3-16DF-9B41-01B9756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1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EF6D-7109-396B-684E-500C7438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A2E2F-8CDF-C102-CD90-00510BB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7661D-0E6F-DA0E-E0AB-D96FE7F23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65F3-DBF0-8F49-1A58-20E0EA21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B500B-A129-1758-1C6A-0748749F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17D5-B447-E02E-404A-36EB8592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0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9BFD-7D36-883E-D39D-80D791F8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A7853-DDB9-1FC6-1C25-1A868C4A0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42CF69-6FFB-3A2C-7374-ED347E6D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174AE-4E12-D6F7-81CE-21BAC128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65776-2BFB-DC83-4C4D-9FC4C628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2C7FE-E8B9-FD5D-4E07-10E02E1F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83010-ED93-77A0-BBA1-920ECEB7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0AD8C-1652-D7C7-61E5-FCBB0DC8E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7519E-9A12-CBEA-0883-E78DD962B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2F7D2-9743-48A2-9C79-68E33DEBC64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63B02-CB73-E2AB-7DBE-D701B7B50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DFC65-7CED-6A1B-B57A-A42CFE1DF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0483-6682-4BC7-9CD7-13330B111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1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microsoft.com/office/2007/relationships/diagramDrawing" Target="../diagrams/drawing3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12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diagramData" Target="../diagrams/data4.xml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microsoft.com/office/2007/relationships/diagramDrawing" Target="../diagrams/drawing4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image" Target="../media/image3.png"/><Relationship Id="rId2" Type="http://schemas.openxmlformats.org/officeDocument/2006/relationships/audio" Target="../media/media16.wav"/><Relationship Id="rId16" Type="http://schemas.openxmlformats.org/officeDocument/2006/relationships/image" Target="../media/image2.png"/><Relationship Id="rId1" Type="http://schemas.microsoft.com/office/2007/relationships/media" Target="../media/media16.wav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image" Target="../media/image27.png"/><Relationship Id="rId10" Type="http://schemas.openxmlformats.org/officeDocument/2006/relationships/diagramData" Target="../diagrams/data6.xml"/><Relationship Id="rId4" Type="http://schemas.openxmlformats.org/officeDocument/2006/relationships/image" Target="../media/image4.jp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7.xml"/><Relationship Id="rId12" Type="http://schemas.openxmlformats.org/officeDocument/2006/relationships/image" Target="../media/image28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diagramData" Target="../diagrams/data7.xml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10" Type="http://schemas.microsoft.com/office/2007/relationships/diagramDrawing" Target="../diagrams/drawing7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7.xml"/><Relationship Id="rId14" Type="http://schemas.microsoft.com/office/2017/06/relationships/model3d" Target="../media/model3d1.glb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9.wav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4.jp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hyperlink" Target="mailto:ddw003@ucsd.heath.edu" TargetMode="External"/><Relationship Id="rId4" Type="http://schemas.openxmlformats.org/officeDocument/2006/relationships/audio" Target="../media/media19.wav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4.jpg"/><Relationship Id="rId9" Type="http://schemas.openxmlformats.org/officeDocument/2006/relationships/image" Target="../media/image34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4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Layout" Target="../diagrams/layout2.xml"/><Relationship Id="rId11" Type="http://schemas.openxmlformats.org/officeDocument/2006/relationships/image" Target="../media/image21.svg"/><Relationship Id="rId5" Type="http://schemas.openxmlformats.org/officeDocument/2006/relationships/diagramData" Target="../diagrams/data2.xml"/><Relationship Id="rId1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4.jpg"/><Relationship Id="rId9" Type="http://schemas.microsoft.com/office/2007/relationships/diagramDrawing" Target="../diagrams/drawing2.xm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2828-1FC3-93B4-BE45-A25383728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704" y="4147311"/>
            <a:ext cx="9144000" cy="1107063"/>
          </a:xfrm>
        </p:spPr>
        <p:txBody>
          <a:bodyPr anchor="t">
            <a:norm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 spc="300" dirty="0">
                <a:solidFill>
                  <a:schemeClr val="bg1"/>
                </a:solidFill>
                <a:effectLst/>
                <a:latin typeface="F37 Judge Bold" panose="000008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211 &amp; Kick It California</a:t>
            </a:r>
            <a:br>
              <a:rPr lang="en-US" sz="2800" b="1" kern="0" dirty="0">
                <a:solidFill>
                  <a:schemeClr val="bg1"/>
                </a:solidFill>
                <a:effectLst/>
                <a:latin typeface="F37 Judge Bold" panose="000008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Tobacco Screening, Referral &amp; Cessation Training </a:t>
            </a:r>
            <a:endParaRPr lang="en-US" sz="28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730399B-A2FD-8AAD-06FB-2AB65A1D4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4" y="1715662"/>
            <a:ext cx="5612410" cy="1497989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DD00B-812B-96A4-08B2-4135AF63D55C}"/>
              </a:ext>
            </a:extLst>
          </p:cNvPr>
          <p:cNvSpPr txBox="1"/>
          <p:nvPr/>
        </p:nvSpPr>
        <p:spPr>
          <a:xfrm>
            <a:off x="769704" y="5254374"/>
            <a:ext cx="8686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dirty="0">
                <a:solidFill>
                  <a:srgbClr val="DEDD6B"/>
                </a:solidFill>
                <a:effectLst/>
                <a:latin typeface="Arial" panose="020B0604020202020204" pitchFamily="34" charset="0"/>
              </a:rPr>
              <a:t>Intended Audience: 211 agents who are new to the project or need a refresher.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B8483-AF69-3204-8A03-93893346E88E}"/>
              </a:ext>
            </a:extLst>
          </p:cNvPr>
          <p:cNvSpPr txBox="1"/>
          <p:nvPr/>
        </p:nvSpPr>
        <p:spPr>
          <a:xfrm>
            <a:off x="769704" y="5743282"/>
            <a:ext cx="6094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Deena Wang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211 Project Coordinator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Kick It California 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9482693A-7DD5-F5FA-1148-004E724FB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1245" y="5318459"/>
            <a:ext cx="1189761" cy="11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CB1836-A8B7-8DE0-5AD4-149C0992B627}"/>
              </a:ext>
            </a:extLst>
          </p:cNvPr>
          <p:cNvSpPr/>
          <p:nvPr/>
        </p:nvSpPr>
        <p:spPr>
          <a:xfrm>
            <a:off x="7738840" y="2574580"/>
            <a:ext cx="3486024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DB5DBF6-27E5-584A-D449-133732C90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08" y="1321017"/>
            <a:ext cx="5689892" cy="5654966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Callers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screening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7EF12F8-A626-5256-9DDB-1FA50B579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574464"/>
              </p:ext>
            </p:extLst>
          </p:nvPr>
        </p:nvGraphicFramePr>
        <p:xfrm>
          <a:off x="598055" y="1798762"/>
          <a:ext cx="4867563" cy="458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52A7C31A-128B-F880-A6A9-5BC5085D1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9958" y="6263244"/>
            <a:ext cx="609600" cy="609600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31638F1-AE22-A77C-DCA5-43FC20AABA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3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412B2A-45FE-E442-22DB-F2B817711B48}"/>
              </a:ext>
            </a:extLst>
          </p:cNvPr>
          <p:cNvSpPr/>
          <p:nvPr/>
        </p:nvSpPr>
        <p:spPr>
          <a:xfrm>
            <a:off x="7738840" y="2574580"/>
            <a:ext cx="3486024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Gauging</a:t>
            </a:r>
          </a:p>
        </p:txBody>
      </p:sp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DB5DBF6-27E5-584A-D449-133732C90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08" y="1321017"/>
            <a:ext cx="5689892" cy="5654966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7EF12F8-A626-5256-9DDB-1FA50B579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497124"/>
              </p:ext>
            </p:extLst>
          </p:nvPr>
        </p:nvGraphicFramePr>
        <p:xfrm>
          <a:off x="598054" y="1978169"/>
          <a:ext cx="4867563" cy="4997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11DA4C-248E-D426-65A4-4E43CB3810B8}"/>
              </a:ext>
            </a:extLst>
          </p:cNvPr>
          <p:cNvSpPr txBox="1"/>
          <p:nvPr/>
        </p:nvSpPr>
        <p:spPr>
          <a:xfrm>
            <a:off x="666925" y="1914352"/>
            <a:ext cx="6527614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caller said they use tobacco, ask…</a:t>
            </a:r>
            <a:endParaRPr lang="en-US" kern="1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DB2AA-6175-CB62-1D66-A135D6CF501D}"/>
              </a:ext>
            </a:extLst>
          </p:cNvPr>
          <p:cNvSpPr txBox="1"/>
          <p:nvPr/>
        </p:nvSpPr>
        <p:spPr>
          <a:xfrm>
            <a:off x="598054" y="4252222"/>
            <a:ext cx="7371241" cy="311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caller said they live with someone who uses tobacco, ask…</a:t>
            </a:r>
            <a:endParaRPr lang="en-US" sz="1400" kern="1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07F1FA85-0029-278F-3C7D-10D420F81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7400" y="6248400"/>
            <a:ext cx="609600" cy="60960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1C70974-218F-4394-5DDC-D37CEA57D8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A9F6ED-9767-0F9A-7C3E-63C496945F71}"/>
              </a:ext>
            </a:extLst>
          </p:cNvPr>
          <p:cNvSpPr/>
          <p:nvPr/>
        </p:nvSpPr>
        <p:spPr>
          <a:xfrm>
            <a:off x="970413" y="2574580"/>
            <a:ext cx="10254451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BA06A-7392-8A7C-068E-6C02A8780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15" y="386049"/>
            <a:ext cx="10664077" cy="7943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F8849E-6839-18EA-39D7-865FEB1F5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235" flipH="1">
            <a:off x="-1564373" y="3462379"/>
            <a:ext cx="7477873" cy="5570265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Stages of</a:t>
            </a: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10CF0D5B-91E4-D658-7F1F-E5FB97F84EBF}"/>
              </a:ext>
            </a:extLst>
          </p:cNvPr>
          <p:cNvSpPr/>
          <p:nvPr/>
        </p:nvSpPr>
        <p:spPr>
          <a:xfrm rot="20626474">
            <a:off x="2665829" y="3807745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7F3B714-16BC-31A9-FD6B-5420E02EFB47}"/>
              </a:ext>
            </a:extLst>
          </p:cNvPr>
          <p:cNvSpPr/>
          <p:nvPr/>
        </p:nvSpPr>
        <p:spPr>
          <a:xfrm>
            <a:off x="3234407" y="3531128"/>
            <a:ext cx="1736659" cy="1215661"/>
          </a:xfrm>
          <a:custGeom>
            <a:avLst/>
            <a:gdLst>
              <a:gd name="connsiteX0" fmla="*/ 0 w 1736659"/>
              <a:gd name="connsiteY0" fmla="*/ 0 h 1215661"/>
              <a:gd name="connsiteX1" fmla="*/ 1736659 w 1736659"/>
              <a:gd name="connsiteY1" fmla="*/ 0 h 1215661"/>
              <a:gd name="connsiteX2" fmla="*/ 1736659 w 1736659"/>
              <a:gd name="connsiteY2" fmla="*/ 1215661 h 1215661"/>
              <a:gd name="connsiteX3" fmla="*/ 0 w 1736659"/>
              <a:gd name="connsiteY3" fmla="*/ 1215661 h 1215661"/>
              <a:gd name="connsiteX4" fmla="*/ 0 w 1736659"/>
              <a:gd name="connsiteY4" fmla="*/ 0 h 1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59" h="1215661">
                <a:moveTo>
                  <a:pt x="0" y="0"/>
                </a:moveTo>
                <a:lnTo>
                  <a:pt x="1736659" y="0"/>
                </a:lnTo>
                <a:lnTo>
                  <a:pt x="1736659" y="1215661"/>
                </a:lnTo>
                <a:lnTo>
                  <a:pt x="0" y="1215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Contemplation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Thinking about quitting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908F5BBD-8606-33F1-0988-9A2B3D3EB71F}"/>
              </a:ext>
            </a:extLst>
          </p:cNvPr>
          <p:cNvSpPr/>
          <p:nvPr/>
        </p:nvSpPr>
        <p:spPr>
          <a:xfrm rot="20626474">
            <a:off x="4907630" y="3217181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EB1092-EBC9-0D3D-9990-16D50444E71E}"/>
              </a:ext>
            </a:extLst>
          </p:cNvPr>
          <p:cNvSpPr/>
          <p:nvPr/>
        </p:nvSpPr>
        <p:spPr>
          <a:xfrm>
            <a:off x="5480969" y="2691689"/>
            <a:ext cx="1736659" cy="1215661"/>
          </a:xfrm>
          <a:custGeom>
            <a:avLst/>
            <a:gdLst>
              <a:gd name="connsiteX0" fmla="*/ 0 w 1736659"/>
              <a:gd name="connsiteY0" fmla="*/ 0 h 1215661"/>
              <a:gd name="connsiteX1" fmla="*/ 1736659 w 1736659"/>
              <a:gd name="connsiteY1" fmla="*/ 0 h 1215661"/>
              <a:gd name="connsiteX2" fmla="*/ 1736659 w 1736659"/>
              <a:gd name="connsiteY2" fmla="*/ 1215661 h 1215661"/>
              <a:gd name="connsiteX3" fmla="*/ 0 w 1736659"/>
              <a:gd name="connsiteY3" fmla="*/ 1215661 h 1215661"/>
              <a:gd name="connsiteX4" fmla="*/ 0 w 1736659"/>
              <a:gd name="connsiteY4" fmla="*/ 0 h 1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59" h="1215661">
                <a:moveTo>
                  <a:pt x="0" y="0"/>
                </a:moveTo>
                <a:lnTo>
                  <a:pt x="1736659" y="0"/>
                </a:lnTo>
                <a:lnTo>
                  <a:pt x="1736659" y="1215661"/>
                </a:lnTo>
                <a:lnTo>
                  <a:pt x="0" y="1215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Making plans to quit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1F4A7FFA-5089-0B22-E1FA-0E2B247BE9EC}"/>
              </a:ext>
            </a:extLst>
          </p:cNvPr>
          <p:cNvSpPr/>
          <p:nvPr/>
        </p:nvSpPr>
        <p:spPr>
          <a:xfrm rot="20626474">
            <a:off x="7023109" y="2354572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496E1F6-ED69-2A3D-2BFF-82772D797E91}"/>
              </a:ext>
            </a:extLst>
          </p:cNvPr>
          <p:cNvSpPr/>
          <p:nvPr/>
        </p:nvSpPr>
        <p:spPr>
          <a:xfrm>
            <a:off x="7588817" y="1819902"/>
            <a:ext cx="1736659" cy="1215661"/>
          </a:xfrm>
          <a:custGeom>
            <a:avLst/>
            <a:gdLst>
              <a:gd name="connsiteX0" fmla="*/ 0 w 1736659"/>
              <a:gd name="connsiteY0" fmla="*/ 0 h 1215661"/>
              <a:gd name="connsiteX1" fmla="*/ 1736659 w 1736659"/>
              <a:gd name="connsiteY1" fmla="*/ 0 h 1215661"/>
              <a:gd name="connsiteX2" fmla="*/ 1736659 w 1736659"/>
              <a:gd name="connsiteY2" fmla="*/ 1215661 h 1215661"/>
              <a:gd name="connsiteX3" fmla="*/ 0 w 1736659"/>
              <a:gd name="connsiteY3" fmla="*/ 1215661 h 1215661"/>
              <a:gd name="connsiteX4" fmla="*/ 0 w 1736659"/>
              <a:gd name="connsiteY4" fmla="*/ 0 h 1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659" h="1215661">
                <a:moveTo>
                  <a:pt x="0" y="0"/>
                </a:moveTo>
                <a:lnTo>
                  <a:pt x="1736659" y="0"/>
                </a:lnTo>
                <a:lnTo>
                  <a:pt x="1736659" y="1215661"/>
                </a:lnTo>
                <a:lnTo>
                  <a:pt x="0" y="1215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 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Cutting back or quitting altogether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FD01B8AB-A046-BE3D-54E2-38B20BD7CA5E}"/>
              </a:ext>
            </a:extLst>
          </p:cNvPr>
          <p:cNvSpPr/>
          <p:nvPr/>
        </p:nvSpPr>
        <p:spPr>
          <a:xfrm rot="20060379">
            <a:off x="9004440" y="1582059"/>
            <a:ext cx="636775" cy="1215673"/>
          </a:xfrm>
          <a:prstGeom prst="chevron">
            <a:avLst>
              <a:gd name="adj" fmla="val 623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0" name="Star: 7 Points 49">
            <a:extLst>
              <a:ext uri="{FF2B5EF4-FFF2-40B4-BE49-F238E27FC236}">
                <a16:creationId xmlns:a16="http://schemas.microsoft.com/office/drawing/2014/main" id="{FC378460-8FD6-1EEC-EC20-EAAEA5C8E636}"/>
              </a:ext>
            </a:extLst>
          </p:cNvPr>
          <p:cNvSpPr/>
          <p:nvPr/>
        </p:nvSpPr>
        <p:spPr>
          <a:xfrm rot="21433323">
            <a:off x="9323594" y="351021"/>
            <a:ext cx="2303140" cy="2013701"/>
          </a:xfrm>
          <a:prstGeom prst="star7">
            <a:avLst>
              <a:gd name="adj" fmla="val 42140"/>
              <a:gd name="hf" fmla="val 102572"/>
              <a:gd name="vf" fmla="val 10521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4448" tIns="235875" rIns="234448" bIns="23587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br>
              <a:rPr lang="en-US" sz="14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Staying tobacco-free</a:t>
            </a:r>
            <a:endParaRPr lang="en-US" sz="1400" kern="12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B0B443-A59F-0615-EEFD-4ADA810ED7F1}"/>
              </a:ext>
            </a:extLst>
          </p:cNvPr>
          <p:cNvGrpSpPr/>
          <p:nvPr/>
        </p:nvGrpSpPr>
        <p:grpSpPr>
          <a:xfrm>
            <a:off x="491448" y="3825017"/>
            <a:ext cx="2007325" cy="1757112"/>
            <a:chOff x="632418" y="3611961"/>
            <a:chExt cx="2007325" cy="175711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BEDBD9-F942-7CCE-E4A5-DF8C30F2EF56}"/>
                </a:ext>
              </a:extLst>
            </p:cNvPr>
            <p:cNvSpPr/>
            <p:nvPr/>
          </p:nvSpPr>
          <p:spPr>
            <a:xfrm>
              <a:off x="791988" y="4289730"/>
              <a:ext cx="1734575" cy="571621"/>
            </a:xfrm>
            <a:custGeom>
              <a:avLst/>
              <a:gdLst>
                <a:gd name="connsiteX0" fmla="*/ 0 w 1734575"/>
                <a:gd name="connsiteY0" fmla="*/ 0 h 571621"/>
                <a:gd name="connsiteX1" fmla="*/ 1734575 w 1734575"/>
                <a:gd name="connsiteY1" fmla="*/ 0 h 571621"/>
                <a:gd name="connsiteX2" fmla="*/ 1734575 w 1734575"/>
                <a:gd name="connsiteY2" fmla="*/ 571621 h 571621"/>
                <a:gd name="connsiteX3" fmla="*/ 0 w 1734575"/>
                <a:gd name="connsiteY3" fmla="*/ 571621 h 571621"/>
                <a:gd name="connsiteX4" fmla="*/ 0 w 1734575"/>
                <a:gd name="connsiteY4" fmla="*/ 0 h 57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4575" h="571621">
                  <a:moveTo>
                    <a:pt x="0" y="0"/>
                  </a:moveTo>
                  <a:lnTo>
                    <a:pt x="1734575" y="0"/>
                  </a:lnTo>
                  <a:lnTo>
                    <a:pt x="1734575" y="571621"/>
                  </a:lnTo>
                  <a:lnTo>
                    <a:pt x="0" y="5716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Precontemplation</a:t>
              </a:r>
              <a:r>
                <a:rPr lang="en-US" sz="1400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Not at all thinking about quitting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02A816-895E-9915-BC51-815F246CFFD3}"/>
                </a:ext>
              </a:extLst>
            </p:cNvPr>
            <p:cNvSpPr/>
            <p:nvPr/>
          </p:nvSpPr>
          <p:spPr>
            <a:xfrm rot="20626474">
              <a:off x="703205" y="4383623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1035BA8-5439-7B69-97DB-36618E0BA757}"/>
                </a:ext>
              </a:extLst>
            </p:cNvPr>
            <p:cNvSpPr/>
            <p:nvPr/>
          </p:nvSpPr>
          <p:spPr>
            <a:xfrm rot="20626474">
              <a:off x="722919" y="4104487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09462F-5B93-17A9-1D3B-EA50367EDC23}"/>
                </a:ext>
              </a:extLst>
            </p:cNvPr>
            <p:cNvSpPr/>
            <p:nvPr/>
          </p:nvSpPr>
          <p:spPr>
            <a:xfrm rot="20626474">
              <a:off x="961176" y="3985244"/>
              <a:ext cx="177305" cy="17730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3C3833C-A91E-7A61-B762-FFC70AE3D371}"/>
                </a:ext>
              </a:extLst>
            </p:cNvPr>
            <p:cNvSpPr/>
            <p:nvPr/>
          </p:nvSpPr>
          <p:spPr>
            <a:xfrm rot="20626474">
              <a:off x="1110961" y="3856915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8CB650-410D-D58D-3561-44CA7F33B5A7}"/>
                </a:ext>
              </a:extLst>
            </p:cNvPr>
            <p:cNvSpPr/>
            <p:nvPr/>
          </p:nvSpPr>
          <p:spPr>
            <a:xfrm rot="20626474">
              <a:off x="1301213" y="3611961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23BB5C-F0DA-5BCA-957B-6125FC20C11F}"/>
                </a:ext>
              </a:extLst>
            </p:cNvPr>
            <p:cNvSpPr/>
            <p:nvPr/>
          </p:nvSpPr>
          <p:spPr>
            <a:xfrm rot="20626474">
              <a:off x="1665029" y="3756030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AE7E5C-2948-2CE9-4B47-34C8CF767081}"/>
                </a:ext>
              </a:extLst>
            </p:cNvPr>
            <p:cNvSpPr/>
            <p:nvPr/>
          </p:nvSpPr>
          <p:spPr>
            <a:xfrm rot="20626474">
              <a:off x="1886937" y="3782208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9CC034-CC23-9BD0-9946-87B83E55453F}"/>
                </a:ext>
              </a:extLst>
            </p:cNvPr>
            <p:cNvSpPr/>
            <p:nvPr/>
          </p:nvSpPr>
          <p:spPr>
            <a:xfrm rot="20626474">
              <a:off x="2196528" y="3923251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601CCBC-1D86-F8DB-3E84-0A3DB8746D83}"/>
                </a:ext>
              </a:extLst>
            </p:cNvPr>
            <p:cNvSpPr/>
            <p:nvPr/>
          </p:nvSpPr>
          <p:spPr>
            <a:xfrm rot="20626474">
              <a:off x="2405285" y="4075839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17DAB23-24C5-73FA-CCAC-B16984642E6D}"/>
                </a:ext>
              </a:extLst>
            </p:cNvPr>
            <p:cNvSpPr/>
            <p:nvPr/>
          </p:nvSpPr>
          <p:spPr>
            <a:xfrm rot="20626474">
              <a:off x="1286064" y="3850834"/>
              <a:ext cx="354799" cy="35479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080E67-2B6E-B084-0640-DB7B902B6A8B}"/>
                </a:ext>
              </a:extLst>
            </p:cNvPr>
            <p:cNvSpPr/>
            <p:nvPr/>
          </p:nvSpPr>
          <p:spPr>
            <a:xfrm rot="20626474">
              <a:off x="771122" y="4901365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2EB226-1621-E800-D6CE-47B980743639}"/>
                </a:ext>
              </a:extLst>
            </p:cNvPr>
            <p:cNvSpPr/>
            <p:nvPr/>
          </p:nvSpPr>
          <p:spPr>
            <a:xfrm rot="20626474">
              <a:off x="940429" y="5023322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F11EFBF-76A8-59E5-BB7D-D680B57BEFDA}"/>
                </a:ext>
              </a:extLst>
            </p:cNvPr>
            <p:cNvSpPr/>
            <p:nvPr/>
          </p:nvSpPr>
          <p:spPr>
            <a:xfrm rot="20626474">
              <a:off x="1254577" y="4979758"/>
              <a:ext cx="315377" cy="3153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48F04F-89BE-D474-8501-B9107015EF04}"/>
                </a:ext>
              </a:extLst>
            </p:cNvPr>
            <p:cNvSpPr/>
            <p:nvPr/>
          </p:nvSpPr>
          <p:spPr>
            <a:xfrm rot="20626474">
              <a:off x="1712041" y="5231096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02F306E-8ACE-5F70-E0AE-E489B8AEB4E7}"/>
                </a:ext>
              </a:extLst>
            </p:cNvPr>
            <p:cNvSpPr/>
            <p:nvPr/>
          </p:nvSpPr>
          <p:spPr>
            <a:xfrm rot="20626474">
              <a:off x="1725508" y="4955803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68F8DA7-F32A-FA1B-42F0-D30D45F5DD34}"/>
                </a:ext>
              </a:extLst>
            </p:cNvPr>
            <p:cNvSpPr/>
            <p:nvPr/>
          </p:nvSpPr>
          <p:spPr>
            <a:xfrm rot="20626474">
              <a:off x="1977102" y="5174078"/>
              <a:ext cx="137977" cy="1379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71B099-2A6E-CF02-B316-53E08C67B068}"/>
                </a:ext>
              </a:extLst>
            </p:cNvPr>
            <p:cNvSpPr/>
            <p:nvPr/>
          </p:nvSpPr>
          <p:spPr>
            <a:xfrm rot="20626474">
              <a:off x="2209078" y="4856047"/>
              <a:ext cx="315377" cy="315377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4D7953-EDB9-D4FF-1632-9D625DF24698}"/>
                </a:ext>
              </a:extLst>
            </p:cNvPr>
            <p:cNvSpPr/>
            <p:nvPr/>
          </p:nvSpPr>
          <p:spPr>
            <a:xfrm rot="20626474">
              <a:off x="2422922" y="4491024"/>
              <a:ext cx="216821" cy="21682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DB8725-759A-6960-4F38-631E1FBE8174}"/>
                </a:ext>
              </a:extLst>
            </p:cNvPr>
            <p:cNvSpPr/>
            <p:nvPr/>
          </p:nvSpPr>
          <p:spPr>
            <a:xfrm rot="20626474">
              <a:off x="632418" y="4613407"/>
              <a:ext cx="218578" cy="21857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56" name="Picture 5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557A381-3C55-8C31-355A-3CBE65266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FA76FEE7-C48B-E625-0FD2-6039F17B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8034" y="608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2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6" grpId="0"/>
      <p:bldP spid="48" grpId="0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DB7857-9993-C886-730B-1D4EDF9086A0}"/>
              </a:ext>
            </a:extLst>
          </p:cNvPr>
          <p:cNvSpPr/>
          <p:nvPr/>
        </p:nvSpPr>
        <p:spPr>
          <a:xfrm>
            <a:off x="404361" y="1901308"/>
            <a:ext cx="5974316" cy="3430234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F9C60B-4F40-CF72-AE1C-4A959830A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01">
            <a:off x="5264256" y="1288654"/>
            <a:ext cx="6421040" cy="4280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Promotion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Program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75816-4B2C-46C6-4F4B-DA425CCCAA5F}"/>
              </a:ext>
            </a:extLst>
          </p:cNvPr>
          <p:cNvSpPr txBox="1"/>
          <p:nvPr/>
        </p:nvSpPr>
        <p:spPr>
          <a:xfrm>
            <a:off x="487236" y="2032639"/>
            <a:ext cx="4056189" cy="31630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3000"/>
              <a:buFont typeface="+mj-lt"/>
              <a:buAutoNum type="arabicPeriod"/>
            </a:pPr>
            <a:r>
              <a:rPr lang="en-US" sz="2000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unsure/uninterested callers more information on the program.</a:t>
            </a:r>
          </a:p>
          <a:p>
            <a:pPr marL="514350" marR="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3000"/>
              <a:buFont typeface="+mj-lt"/>
              <a:buAutoNum type="arabicPeriod"/>
            </a:pPr>
            <a:endParaRPr lang="en-US" sz="28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3000"/>
              <a:buFont typeface="+mj-lt"/>
              <a:buAutoNum type="arabicPeriod"/>
            </a:pPr>
            <a:r>
              <a:rPr lang="en-US" sz="2000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Reassure them that it’s worth trying.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3000"/>
              <a:buFont typeface="+mj-lt"/>
              <a:buAutoNum type="arabicPeriod"/>
            </a:pPr>
            <a:endParaRPr lang="en-US" sz="2000" kern="0" dirty="0">
              <a:solidFill>
                <a:schemeClr val="bg1"/>
              </a:solidFill>
              <a:latin typeface="F37 Jagger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93000"/>
              <a:buFont typeface="+mj-lt"/>
              <a:buAutoNum type="arabicPeriod"/>
            </a:pPr>
            <a:r>
              <a:rPr lang="en-US" sz="2000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They’ll get a free $20 gift card for their time.</a:t>
            </a:r>
            <a:endParaRPr lang="en-US" sz="28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69C2E9E-5B60-653B-F04F-7CDA2AD7F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13E931F6-37E1-171A-8E00-858404545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1023" y="6080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19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E39103-DD5B-1F2B-4624-44CBDF5D7A6F}"/>
              </a:ext>
            </a:extLst>
          </p:cNvPr>
          <p:cNvSpPr/>
          <p:nvPr/>
        </p:nvSpPr>
        <p:spPr>
          <a:xfrm>
            <a:off x="4437785" y="3375588"/>
            <a:ext cx="3486024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Promotion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Program 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719E5474-2F06-EE05-A7CF-2C1E2FB97A9F}"/>
              </a:ext>
            </a:extLst>
          </p:cNvPr>
          <p:cNvSpPr/>
          <p:nvPr/>
        </p:nvSpPr>
        <p:spPr>
          <a:xfrm>
            <a:off x="3962563" y="4582146"/>
            <a:ext cx="2080769" cy="599202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E76E8D-5703-C137-D2EE-7EB02F84A5E4}"/>
              </a:ext>
            </a:extLst>
          </p:cNvPr>
          <p:cNvSpPr/>
          <p:nvPr/>
        </p:nvSpPr>
        <p:spPr>
          <a:xfrm>
            <a:off x="1761099" y="4355120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Free &amp; Brief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(20-30 minutes)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CC0B6644-AE9C-EDC0-4B3E-2C686E3EC687}"/>
              </a:ext>
            </a:extLst>
          </p:cNvPr>
          <p:cNvSpPr/>
          <p:nvPr/>
        </p:nvSpPr>
        <p:spPr>
          <a:xfrm rot="2700000">
            <a:off x="4488442" y="3881725"/>
            <a:ext cx="1923224" cy="648287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E0D301-85A6-461D-3A07-06F5C5C5CC0C}"/>
              </a:ext>
            </a:extLst>
          </p:cNvPr>
          <p:cNvSpPr/>
          <p:nvPr/>
        </p:nvSpPr>
        <p:spPr>
          <a:xfrm>
            <a:off x="2461079" y="2172712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/>
              <a:t>Over-the-phone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391FD8CB-5193-9988-0DE0-20262FA5CD35}"/>
              </a:ext>
            </a:extLst>
          </p:cNvPr>
          <p:cNvSpPr/>
          <p:nvPr/>
        </p:nvSpPr>
        <p:spPr>
          <a:xfrm rot="5400000">
            <a:off x="5219187" y="3354019"/>
            <a:ext cx="1923224" cy="648287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6767BF-49C2-D9B7-1922-093DF6BAF2AE}"/>
              </a:ext>
            </a:extLst>
          </p:cNvPr>
          <p:cNvSpPr/>
          <p:nvPr/>
        </p:nvSpPr>
        <p:spPr>
          <a:xfrm>
            <a:off x="5100318" y="1268729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/>
              <a:t>On your schedule 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FC6ED2AB-61F2-0226-5BC0-16BBC277C91B}"/>
              </a:ext>
            </a:extLst>
          </p:cNvPr>
          <p:cNvSpPr/>
          <p:nvPr/>
        </p:nvSpPr>
        <p:spPr>
          <a:xfrm rot="8100000">
            <a:off x="5806452" y="3949797"/>
            <a:ext cx="2080769" cy="599202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79DE5B-92B7-627A-0562-97A3DB998F59}"/>
              </a:ext>
            </a:extLst>
          </p:cNvPr>
          <p:cNvSpPr/>
          <p:nvPr/>
        </p:nvSpPr>
        <p:spPr>
          <a:xfrm>
            <a:off x="7739557" y="2172712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Proven to double your chances of successfully quitting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9C40FF27-A378-904A-CE96-86BD9A36EF1A}"/>
              </a:ext>
            </a:extLst>
          </p:cNvPr>
          <p:cNvSpPr/>
          <p:nvPr/>
        </p:nvSpPr>
        <p:spPr>
          <a:xfrm rot="10800000">
            <a:off x="6277760" y="4582146"/>
            <a:ext cx="2080769" cy="599202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3033F8-D403-172D-6317-65DC9F78B101}"/>
              </a:ext>
            </a:extLst>
          </p:cNvPr>
          <p:cNvSpPr/>
          <p:nvPr/>
        </p:nvSpPr>
        <p:spPr>
          <a:xfrm>
            <a:off x="8439538" y="4355120"/>
            <a:ext cx="2160959" cy="132556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7880" tIns="67880" rIns="67880" bIns="678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/>
              <a:t>Get a free $20 gift card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665296C9-F66E-AFED-783E-CCEF8316219C}"/>
              </a:ext>
            </a:extLst>
          </p:cNvPr>
          <p:cNvSpPr/>
          <p:nvPr/>
        </p:nvSpPr>
        <p:spPr>
          <a:xfrm>
            <a:off x="5043451" y="3724275"/>
            <a:ext cx="2274694" cy="2208704"/>
          </a:xfrm>
          <a:prstGeom prst="foldedCorner">
            <a:avLst/>
          </a:prstGeom>
          <a:gradFill flip="none" rotWithShape="1">
            <a:gsLst>
              <a:gs pos="0">
                <a:srgbClr val="F99E23"/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8754" tIns="548640" rIns="258754" bIns="25875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123457"/>
                </a:solidFill>
              </a:rPr>
              <a:t>Program Benefits to Convey to Clients</a:t>
            </a:r>
            <a:endParaRPr lang="en-US" sz="2800" kern="1200" dirty="0">
              <a:solidFill>
                <a:srgbClr val="123457"/>
              </a:solidFill>
            </a:endParaRPr>
          </a:p>
        </p:txBody>
      </p:sp>
      <p:pic>
        <p:nvPicPr>
          <p:cNvPr id="25" name="Picture 2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ADD3670-1D05-381A-3188-A54562BF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2" name="slide 14">
            <a:hlinkClick r:id="" action="ppaction://media"/>
            <a:extLst>
              <a:ext uri="{FF2B5EF4-FFF2-40B4-BE49-F238E27FC236}">
                <a16:creationId xmlns:a16="http://schemas.microsoft.com/office/drawing/2014/main" id="{EA647C27-B602-59A8-823E-DE3FBFCBC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1023" y="6029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9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9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510312-D44D-56FF-EA3B-A2A2E32587B1}"/>
              </a:ext>
            </a:extLst>
          </p:cNvPr>
          <p:cNvSpPr/>
          <p:nvPr/>
        </p:nvSpPr>
        <p:spPr>
          <a:xfrm>
            <a:off x="4567937" y="2574580"/>
            <a:ext cx="3486024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COUNSELING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KIC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9423F-EB4F-1BE4-A472-1C3A023D0261}"/>
              </a:ext>
            </a:extLst>
          </p:cNvPr>
          <p:cNvSpPr txBox="1"/>
          <p:nvPr/>
        </p:nvSpPr>
        <p:spPr>
          <a:xfrm>
            <a:off x="404361" y="2032639"/>
            <a:ext cx="2841637" cy="402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Counseling is specific to the person. </a:t>
            </a: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talk with the person about their readiness &amp; motivation to quit.</a:t>
            </a: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help them build a quit plan and talk to them about quit aids. </a:t>
            </a:r>
            <a:endParaRPr lang="en-US" sz="24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We’ll help them set a realistic quit date.</a:t>
            </a: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A31F936-BF4B-A9DF-3DD7-1662B171E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id="{FEF3A398-7C6B-748D-71BF-A29B2AE20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1023" y="603885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7DE53D-75F1-6663-5C8F-D75862683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42" y="1187253"/>
            <a:ext cx="5662755" cy="56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0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Getting Consent &amp;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33BEB0-CFA1-3AA0-60C8-D6E5E3687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827963"/>
              </p:ext>
            </p:extLst>
          </p:nvPr>
        </p:nvGraphicFramePr>
        <p:xfrm>
          <a:off x="487236" y="1975569"/>
          <a:ext cx="3271195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9C53BCF-A8C6-E5CF-2113-5063025A3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169392"/>
              </p:ext>
            </p:extLst>
          </p:nvPr>
        </p:nvGraphicFramePr>
        <p:xfrm>
          <a:off x="3932168" y="1975568"/>
          <a:ext cx="3372204" cy="440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95E1F5-86EB-D318-5A2E-7AB65D5F00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1201079"/>
            <a:ext cx="5662755" cy="5695022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0F436EE-477A-4B18-E8C9-A10BC7ACDE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3" name="slide 16">
            <a:hlinkClick r:id="" action="ppaction://media"/>
            <a:extLst>
              <a:ext uri="{FF2B5EF4-FFF2-40B4-BE49-F238E27FC236}">
                <a16:creationId xmlns:a16="http://schemas.microsoft.com/office/drawing/2014/main" id="{A1502259-2463-0525-1C49-EE2493219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95164" y="607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Clients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Referring 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081333-B680-B288-624F-FAEADDC95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2BB4962-8150-E517-8AAF-CEF9C01ED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608572"/>
              </p:ext>
            </p:extLst>
          </p:nvPr>
        </p:nvGraphicFramePr>
        <p:xfrm>
          <a:off x="301524" y="1109316"/>
          <a:ext cx="11107673" cy="763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slide 18">
            <a:hlinkClick r:id="" action="ppaction://media"/>
            <a:extLst>
              <a:ext uri="{FF2B5EF4-FFF2-40B4-BE49-F238E27FC236}">
                <a16:creationId xmlns:a16="http://schemas.microsoft.com/office/drawing/2014/main" id="{F256FA49-D488-DB51-1545-4CD4A6DC0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81023" y="6030789"/>
            <a:ext cx="609600" cy="609600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D807DC2-6971-DC98-6174-4E7E265190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77" y="1292146"/>
            <a:ext cx="2767623" cy="276762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9BBB963-0293-41AA-F8CA-B54FE8F6B1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69" y="996419"/>
            <a:ext cx="2456916" cy="313590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Stop hand">
                <a:extLst>
                  <a:ext uri="{FF2B5EF4-FFF2-40B4-BE49-F238E27FC236}">
                    <a16:creationId xmlns:a16="http://schemas.microsoft.com/office/drawing/2014/main" id="{C0E6CD96-D992-F417-0D62-2D41CF1EEF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5762287"/>
                  </p:ext>
                </p:extLst>
              </p:nvPr>
            </p:nvGraphicFramePr>
            <p:xfrm>
              <a:off x="8901995" y="1892490"/>
              <a:ext cx="1353539" cy="2137241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353539" cy="2137241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5591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072281" d="1000000"/>
                    <am3d:preTrans dx="-3674486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194903" ay="567480" az="10699556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25424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Stop hand">
                <a:extLst>
                  <a:ext uri="{FF2B5EF4-FFF2-40B4-BE49-F238E27FC236}">
                    <a16:creationId xmlns:a16="http://schemas.microsoft.com/office/drawing/2014/main" id="{C0E6CD96-D992-F417-0D62-2D41CF1EEF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01995" y="1892490"/>
                <a:ext cx="1353539" cy="2137241"/>
              </a:xfrm>
              <a:prstGeom prst="rect">
                <a:avLst/>
              </a:prstGeom>
              <a:effectLst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64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11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site2">
            <a:hlinkClick r:id="" action="ppaction://media"/>
            <a:extLst>
              <a:ext uri="{FF2B5EF4-FFF2-40B4-BE49-F238E27FC236}">
                <a16:creationId xmlns:a16="http://schemas.microsoft.com/office/drawing/2014/main" id="{05CAC6F3-8A0E-0268-94A4-DB45B765B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3861" y="1514270"/>
            <a:ext cx="4498150" cy="4096986"/>
          </a:xfrm>
          <a:prstGeom prst="rect">
            <a:avLst/>
          </a:prstGeom>
        </p:spPr>
      </p:pic>
      <p:pic>
        <p:nvPicPr>
          <p:cNvPr id="15" name="Picture 14" descr="A picture containing text, monitor, wall, indoor&#10;&#10;Description automatically generated">
            <a:extLst>
              <a:ext uri="{FF2B5EF4-FFF2-40B4-BE49-F238E27FC236}">
                <a16:creationId xmlns:a16="http://schemas.microsoft.com/office/drawing/2014/main" id="{0AB02DE4-B973-BBD6-18C7-98EC2BE5C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Resources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3457"/>
                </a:solidFill>
                <a:latin typeface="Edo SZ" panose="02000000000000000000" pitchFamily="2" charset="0"/>
              </a:rPr>
              <a:t>Additional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081333-B680-B288-624F-FAEADDC95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7A275-B654-92E8-BF4B-B570D2FC924C}"/>
              </a:ext>
            </a:extLst>
          </p:cNvPr>
          <p:cNvSpPr txBox="1"/>
          <p:nvPr/>
        </p:nvSpPr>
        <p:spPr>
          <a:xfrm>
            <a:off x="315681" y="5804510"/>
            <a:ext cx="4826061" cy="6701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 Deena Wang with any questions </a:t>
            </a:r>
            <a:r>
              <a:rPr lang="en-US" sz="1800" b="1" u="sng" kern="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ddw003@ucsd.heath.edu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de 19">
            <a:hlinkClick r:id="" action="ppaction://media"/>
            <a:extLst>
              <a:ext uri="{FF2B5EF4-FFF2-40B4-BE49-F238E27FC236}">
                <a16:creationId xmlns:a16="http://schemas.microsoft.com/office/drawing/2014/main" id="{CD452264-205D-4F49-C24D-BA5E7767B9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81023" y="6000750"/>
            <a:ext cx="609600" cy="6096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B6F273-1C56-E0E1-DE77-7BAA7A0E0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367">
            <a:off x="3898306" y="4237287"/>
            <a:ext cx="1155617" cy="4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8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Thank You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A big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081333-B680-B288-624F-FAEADDC95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73" y="360300"/>
            <a:ext cx="3244350" cy="865938"/>
          </a:xfrm>
          <a:prstGeom prst="rect">
            <a:avLst/>
          </a:prstGeom>
        </p:spPr>
      </p:pic>
      <p:pic>
        <p:nvPicPr>
          <p:cNvPr id="2" name="slide 20">
            <a:hlinkClick r:id="" action="ppaction://media"/>
            <a:extLst>
              <a:ext uri="{FF2B5EF4-FFF2-40B4-BE49-F238E27FC236}">
                <a16:creationId xmlns:a16="http://schemas.microsoft.com/office/drawing/2014/main" id="{F2485B46-3091-B65C-10E3-985A9D9FE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1023" y="6010275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E5DAC5-CA3C-3616-1C10-9FF561CA8B53}"/>
              </a:ext>
            </a:extLst>
          </p:cNvPr>
          <p:cNvGrpSpPr/>
          <p:nvPr/>
        </p:nvGrpSpPr>
        <p:grpSpPr>
          <a:xfrm>
            <a:off x="4070198" y="951913"/>
            <a:ext cx="6810912" cy="4671419"/>
            <a:chOff x="4254336" y="2523833"/>
            <a:chExt cx="4732448" cy="3245857"/>
          </a:xfrm>
          <a:effectLst>
            <a:reflection blurRad="6350" stA="50000" endA="275" endPos="40000" dist="101600" dir="5400000" sy="-100000" algn="bl" rotWithShape="0"/>
          </a:effectLst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9E82FC3-3CCD-F044-0B72-FD9103458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36" y="2523833"/>
              <a:ext cx="2466281" cy="2771531"/>
            </a:xfrm>
            <a:prstGeom prst="rect">
              <a:avLst/>
            </a:prstGeom>
          </p:spPr>
        </p:pic>
        <p:pic>
          <p:nvPicPr>
            <p:cNvPr id="10" name="Picture 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58C70DD-75AE-DEF9-EE96-8B830F21D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6619" y="2880942"/>
              <a:ext cx="1923144" cy="1923144"/>
            </a:xfrm>
            <a:prstGeom prst="rect">
              <a:avLst/>
            </a:prstGeom>
          </p:spPr>
        </p:pic>
        <p:pic>
          <p:nvPicPr>
            <p:cNvPr id="11" name="Picture 1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29692CC4-8569-D54C-A224-BF6D9627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454" y="3269403"/>
              <a:ext cx="2078330" cy="2078330"/>
            </a:xfrm>
            <a:prstGeom prst="rect">
              <a:avLst/>
            </a:prstGeom>
          </p:spPr>
        </p:pic>
        <p:pic>
          <p:nvPicPr>
            <p:cNvPr id="12" name="Picture 11" descr="Graphical user interface, icon&#10;&#10;Description automatically generated">
              <a:extLst>
                <a:ext uri="{FF2B5EF4-FFF2-40B4-BE49-F238E27FC236}">
                  <a16:creationId xmlns:a16="http://schemas.microsoft.com/office/drawing/2014/main" id="{52206B0B-5158-0B02-BD94-B5CA6631C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295" y="3837174"/>
              <a:ext cx="2195580" cy="19325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2F77FF-7F3C-5112-07AE-EC3F61AF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742" y="3539740"/>
              <a:ext cx="1703378" cy="2174120"/>
            </a:xfrm>
            <a:prstGeom prst="rect">
              <a:avLst/>
            </a:prstGeom>
          </p:spPr>
        </p:pic>
        <p:pic>
          <p:nvPicPr>
            <p:cNvPr id="14" name="Picture 13" descr="A person wearing a stethoscope around the neck&#10;&#10;Description automatically generated with low confidence">
              <a:extLst>
                <a:ext uri="{FF2B5EF4-FFF2-40B4-BE49-F238E27FC236}">
                  <a16:creationId xmlns:a16="http://schemas.microsoft.com/office/drawing/2014/main" id="{1BA3848C-1519-FFCA-3C22-A3766322F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015" y="3724565"/>
              <a:ext cx="1974951" cy="2041630"/>
            </a:xfrm>
            <a:prstGeom prst="rect">
              <a:avLst/>
            </a:prstGeom>
          </p:spPr>
        </p:pic>
      </p:grpSp>
      <p:pic>
        <p:nvPicPr>
          <p:cNvPr id="16" name="Picture 15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D885A28-2C1F-D4E7-08A3-7D93583A43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840" y="5387943"/>
            <a:ext cx="1616158" cy="62233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4299DFC-8DA3-932B-36B0-0162A38380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367">
            <a:off x="400195" y="4482769"/>
            <a:ext cx="3475657" cy="13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7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6BBE3224-68E0-E989-5F2F-04E2362FA2E4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37 Judge Bold" panose="00000800000000000000" pitchFamily="50" charset="0"/>
              </a:rPr>
              <a:t>takeaways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124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key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FC1BBF-5562-0220-2CC1-BC786E486477}"/>
              </a:ext>
            </a:extLst>
          </p:cNvPr>
          <p:cNvGrpSpPr/>
          <p:nvPr/>
        </p:nvGrpSpPr>
        <p:grpSpPr>
          <a:xfrm>
            <a:off x="1407543" y="2471186"/>
            <a:ext cx="2149940" cy="1633827"/>
            <a:chOff x="1407543" y="2471186"/>
            <a:chExt cx="2149940" cy="163382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5F5EC8-B54D-E4C3-8953-9F70B11AE0B1}"/>
                </a:ext>
              </a:extLst>
            </p:cNvPr>
            <p:cNvSpPr/>
            <p:nvPr/>
          </p:nvSpPr>
          <p:spPr>
            <a:xfrm>
              <a:off x="1847397" y="2674690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A1BD0C-1EC2-2054-19EF-413BA2BE829C}"/>
                </a:ext>
              </a:extLst>
            </p:cNvPr>
            <p:cNvSpPr/>
            <p:nvPr/>
          </p:nvSpPr>
          <p:spPr>
            <a:xfrm>
              <a:off x="1407543" y="2471186"/>
              <a:ext cx="2149940" cy="1633827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E3E0E28-B494-F089-AFA1-9424ABEC9BCD}"/>
              </a:ext>
            </a:extLst>
          </p:cNvPr>
          <p:cNvSpPr/>
          <p:nvPr/>
        </p:nvSpPr>
        <p:spPr>
          <a:xfrm>
            <a:off x="1466002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Project Overview &amp; Purpose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A63287-929E-9F72-11B0-62E364DB0A97}"/>
              </a:ext>
            </a:extLst>
          </p:cNvPr>
          <p:cNvGrpSpPr/>
          <p:nvPr/>
        </p:nvGrpSpPr>
        <p:grpSpPr>
          <a:xfrm>
            <a:off x="4305086" y="2534043"/>
            <a:ext cx="1302304" cy="1311283"/>
            <a:chOff x="4305086" y="2534043"/>
            <a:chExt cx="1302304" cy="13112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2A90B7-5907-1B40-BF5B-7015E4A3E0D9}"/>
                </a:ext>
              </a:extLst>
            </p:cNvPr>
            <p:cNvSpPr/>
            <p:nvPr/>
          </p:nvSpPr>
          <p:spPr>
            <a:xfrm>
              <a:off x="4309456" y="2591809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CAE254-3B0A-154B-EA89-56FD7094E61A}"/>
                </a:ext>
              </a:extLst>
            </p:cNvPr>
            <p:cNvSpPr/>
            <p:nvPr/>
          </p:nvSpPr>
          <p:spPr>
            <a:xfrm>
              <a:off x="4305086" y="2534043"/>
              <a:ext cx="1302304" cy="1302304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124758-0E30-4057-7F16-E55A19625359}"/>
              </a:ext>
            </a:extLst>
          </p:cNvPr>
          <p:cNvSpPr/>
          <p:nvPr/>
        </p:nvSpPr>
        <p:spPr>
          <a:xfrm>
            <a:off x="3928061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Screening &amp; Gauging Interest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29B515-CB9A-4D61-7629-9DB0E65A862F}"/>
              </a:ext>
            </a:extLst>
          </p:cNvPr>
          <p:cNvGrpSpPr/>
          <p:nvPr/>
        </p:nvGrpSpPr>
        <p:grpSpPr>
          <a:xfrm>
            <a:off x="6348319" y="2462842"/>
            <a:ext cx="1974215" cy="1556553"/>
            <a:chOff x="6348319" y="2462842"/>
            <a:chExt cx="1974215" cy="155655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C67BE5E-27F1-14EE-2564-712F57CE5979}"/>
                </a:ext>
              </a:extLst>
            </p:cNvPr>
            <p:cNvSpPr/>
            <p:nvPr/>
          </p:nvSpPr>
          <p:spPr>
            <a:xfrm>
              <a:off x="6724018" y="2655371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 descr="Marker">
              <a:extLst>
                <a:ext uri="{FF2B5EF4-FFF2-40B4-BE49-F238E27FC236}">
                  <a16:creationId xmlns:a16="http://schemas.microsoft.com/office/drawing/2014/main" id="{6FE749DA-817B-8445-6C74-78451442B320}"/>
                </a:ext>
              </a:extLst>
            </p:cNvPr>
            <p:cNvSpPr/>
            <p:nvPr/>
          </p:nvSpPr>
          <p:spPr>
            <a:xfrm>
              <a:off x="6348319" y="2462842"/>
              <a:ext cx="1974215" cy="1556553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5883359-21A3-4135-AC10-809CE4669A97}"/>
              </a:ext>
            </a:extLst>
          </p:cNvPr>
          <p:cNvSpPr/>
          <p:nvPr/>
        </p:nvSpPr>
        <p:spPr>
          <a:xfrm>
            <a:off x="6367638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Kick It California Service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5A4666-42A3-4858-C31D-8A2047A8D8E2}"/>
              </a:ext>
            </a:extLst>
          </p:cNvPr>
          <p:cNvGrpSpPr/>
          <p:nvPr/>
        </p:nvGrpSpPr>
        <p:grpSpPr>
          <a:xfrm>
            <a:off x="8917069" y="2579612"/>
            <a:ext cx="1570759" cy="1253517"/>
            <a:chOff x="8917069" y="2579612"/>
            <a:chExt cx="1570759" cy="125351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CCA9E68-E519-7F24-A6F0-AF27A794FB63}"/>
                </a:ext>
              </a:extLst>
            </p:cNvPr>
            <p:cNvSpPr/>
            <p:nvPr/>
          </p:nvSpPr>
          <p:spPr>
            <a:xfrm>
              <a:off x="9138580" y="2579612"/>
              <a:ext cx="1253517" cy="1253517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 descr="Books">
              <a:extLst>
                <a:ext uri="{FF2B5EF4-FFF2-40B4-BE49-F238E27FC236}">
                  <a16:creationId xmlns:a16="http://schemas.microsoft.com/office/drawing/2014/main" id="{812E27C3-5DF2-497D-5623-DFB439F23CF7}"/>
                </a:ext>
              </a:extLst>
            </p:cNvPr>
            <p:cNvSpPr/>
            <p:nvPr/>
          </p:nvSpPr>
          <p:spPr>
            <a:xfrm>
              <a:off x="8917069" y="2587456"/>
              <a:ext cx="1570759" cy="1236178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2A2DF8-758B-F8A2-B168-5EC65FAAF74F}"/>
              </a:ext>
            </a:extLst>
          </p:cNvPr>
          <p:cNvSpPr/>
          <p:nvPr/>
        </p:nvSpPr>
        <p:spPr>
          <a:xfrm>
            <a:off x="8757185" y="4310040"/>
            <a:ext cx="2054946" cy="832500"/>
          </a:xfrm>
          <a:custGeom>
            <a:avLst/>
            <a:gdLst>
              <a:gd name="connsiteX0" fmla="*/ 0 w 2054946"/>
              <a:gd name="connsiteY0" fmla="*/ 0 h 832500"/>
              <a:gd name="connsiteX1" fmla="*/ 2054946 w 2054946"/>
              <a:gd name="connsiteY1" fmla="*/ 0 h 832500"/>
              <a:gd name="connsiteX2" fmla="*/ 2054946 w 2054946"/>
              <a:gd name="connsiteY2" fmla="*/ 832500 h 832500"/>
              <a:gd name="connsiteX3" fmla="*/ 0 w 2054946"/>
              <a:gd name="connsiteY3" fmla="*/ 832500 h 832500"/>
              <a:gd name="connsiteX4" fmla="*/ 0 w 2054946"/>
              <a:gd name="connsiteY4" fmla="*/ 0 h 8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946" h="832500">
                <a:moveTo>
                  <a:pt x="0" y="0"/>
                </a:moveTo>
                <a:lnTo>
                  <a:pt x="2054946" y="0"/>
                </a:lnTo>
                <a:lnTo>
                  <a:pt x="2054946" y="832500"/>
                </a:lnTo>
                <a:lnTo>
                  <a:pt x="0" y="832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b="1" kern="1200" dirty="0">
                <a:solidFill>
                  <a:schemeClr val="bg1"/>
                </a:solidFill>
                <a:latin typeface="F37 Jagger" panose="00000500000000000000" pitchFamily="50" charset="0"/>
              </a:rPr>
              <a:t>Additional Resources</a:t>
            </a:r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357D6381-F4E7-7725-0522-CF9F67067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4758" y="5921783"/>
            <a:ext cx="609600" cy="609600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6AC421-D5DC-2517-7911-EE49E6ACC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8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D3271C-7CAB-D9C3-F58D-1AACE72474DD}"/>
              </a:ext>
            </a:extLst>
          </p:cNvPr>
          <p:cNvSpPr/>
          <p:nvPr/>
        </p:nvSpPr>
        <p:spPr>
          <a:xfrm>
            <a:off x="404361" y="3079631"/>
            <a:ext cx="6459577" cy="2943001"/>
          </a:xfrm>
          <a:prstGeom prst="rect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ghtning Bolt 17">
            <a:extLst>
              <a:ext uri="{FF2B5EF4-FFF2-40B4-BE49-F238E27FC236}">
                <a16:creationId xmlns:a16="http://schemas.microsoft.com/office/drawing/2014/main" id="{024C5EC1-21B4-A5F0-EBF0-A85E21E60FE1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D19E23-CD0C-D58C-00DB-0A7AB69EB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151905"/>
              </p:ext>
            </p:extLst>
          </p:nvPr>
        </p:nvGraphicFramePr>
        <p:xfrm>
          <a:off x="487236" y="3159789"/>
          <a:ext cx="6291862" cy="2774849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808160">
                  <a:extLst>
                    <a:ext uri="{9D8B030D-6E8A-4147-A177-3AD203B41FA5}">
                      <a16:colId xmlns:a16="http://schemas.microsoft.com/office/drawing/2014/main" val="347151470"/>
                    </a:ext>
                  </a:extLst>
                </a:gridCol>
                <a:gridCol w="4483702">
                  <a:extLst>
                    <a:ext uri="{9D8B030D-6E8A-4147-A177-3AD203B41FA5}">
                      <a16:colId xmlns:a16="http://schemas.microsoft.com/office/drawing/2014/main" val="3047795842"/>
                    </a:ext>
                  </a:extLst>
                </a:gridCol>
              </a:tblGrid>
              <a:tr h="2525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County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F99E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211 Call Center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rgbClr val="F99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5854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Alameda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Eden I&amp;R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40906831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Bay Area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UW Bay Area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888948217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Butte, Glenn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Help Central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50303958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Contra Costa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Contra Costa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735939012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Fresno, Madera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UW Fresno/Madera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422467741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Los Angeles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Los Angeles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97129358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Nevada, Placer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Connecting Point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9706554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Orange County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People for Irvine Community Health DBA 2-1-1 Orange County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002910363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Riverside, San Bernardino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UW Inland Empire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693030110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Sacramento, Yolo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Community Link Capital Region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771504558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San Diego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INFO LINE of San Diego County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77782610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San Joaquin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San Joaquin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132168428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123457"/>
                          </a:solidFill>
                          <a:effectLst/>
                        </a:rPr>
                        <a:t>Ventura </a:t>
                      </a:r>
                      <a:endParaRPr lang="en-US" sz="1100" b="1" kern="100" dirty="0">
                        <a:solidFill>
                          <a:srgbClr val="1234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solidFill>
                            <a:srgbClr val="123457"/>
                          </a:solidFill>
                          <a:effectLst/>
                        </a:rPr>
                        <a:t>Interface </a:t>
                      </a:r>
                      <a:endParaRPr lang="en-US" sz="1100" kern="100" dirty="0">
                        <a:solidFill>
                          <a:srgbClr val="12345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100841763"/>
                  </a:ext>
                </a:extLst>
              </a:tr>
            </a:tbl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5225D-7ECF-1180-5690-B1831C939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4662" y="1618816"/>
            <a:ext cx="4325563" cy="51060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z="114300"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0E26F2-9761-C09E-63BE-0609087C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7FE9B-6279-CCD3-DA60-1BFC8DE2435F}"/>
              </a:ext>
            </a:extLst>
          </p:cNvPr>
          <p:cNvSpPr txBox="1"/>
          <p:nvPr/>
        </p:nvSpPr>
        <p:spPr>
          <a:xfrm>
            <a:off x="487236" y="296393"/>
            <a:ext cx="198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C3DAD2-0135-42CA-E354-BCF5EAAAC0C4}"/>
              </a:ext>
            </a:extLst>
          </p:cNvPr>
          <p:cNvSpPr txBox="1"/>
          <p:nvPr/>
        </p:nvSpPr>
        <p:spPr>
          <a:xfrm>
            <a:off x="404361" y="6291843"/>
            <a:ext cx="7694610" cy="256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Funded by California Tobacco Control Program (CTCP) ▪ California Department of Public Health (CDPH) </a:t>
            </a:r>
            <a:endParaRPr lang="en-US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FE514-7E03-DA6B-07B7-7D48D54DAFCA}"/>
              </a:ext>
            </a:extLst>
          </p:cNvPr>
          <p:cNvSpPr txBox="1"/>
          <p:nvPr/>
        </p:nvSpPr>
        <p:spPr>
          <a:xfrm>
            <a:off x="404361" y="1904902"/>
            <a:ext cx="6661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37 Jagger" panose="00000500000000000000" pitchFamily="50" charset="0"/>
              </a:rPr>
              <a:t>C</a:t>
            </a:r>
            <a:r>
              <a:rPr lang="en-US" b="0" i="0" dirty="0">
                <a:solidFill>
                  <a:schemeClr val="bg1"/>
                </a:solidFill>
                <a:effectLst/>
                <a:latin typeface="F37 Jagger" panose="00000500000000000000" pitchFamily="50" charset="0"/>
              </a:rPr>
              <a:t>ollaboration between (13) 211 Call Centers and Kick It California, a statewide tobacco cessation program that is operated through the University of California San Diego.</a:t>
            </a:r>
            <a:endParaRPr lang="en-US" dirty="0">
              <a:solidFill>
                <a:schemeClr val="bg1"/>
              </a:solidFill>
              <a:latin typeface="F37 Jagger" panose="00000500000000000000" pitchFamily="50" charset="0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65DD32A-D1B7-7F67-089A-167CF92F9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08" y="610560"/>
            <a:ext cx="2668908" cy="712350"/>
          </a:xfrm>
          <a:prstGeom prst="rect">
            <a:avLst/>
          </a:prstGeom>
        </p:spPr>
      </p:pic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D91E77DA-EC94-CCDC-01CC-7A6B97431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5916" y="6115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43C2F02D-A533-E6DA-C435-3C097B5BFE99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DBFB8B-734D-0708-A8BE-191A821356AA}"/>
              </a:ext>
            </a:extLst>
          </p:cNvPr>
          <p:cNvSpPr/>
          <p:nvPr/>
        </p:nvSpPr>
        <p:spPr>
          <a:xfrm>
            <a:off x="314844" y="1727982"/>
            <a:ext cx="11658082" cy="46472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CC5912-2F9B-7679-D12F-1818A018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123457"/>
                </a:solidFill>
                <a:latin typeface="F37 Judge Bold" panose="00000800000000000000" pitchFamily="50" charset="0"/>
              </a:rPr>
              <a:t>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9A87E-365E-E33D-D974-F4F5A5BA2518}"/>
              </a:ext>
            </a:extLst>
          </p:cNvPr>
          <p:cNvSpPr txBox="1"/>
          <p:nvPr/>
        </p:nvSpPr>
        <p:spPr>
          <a:xfrm>
            <a:off x="487236" y="296393"/>
            <a:ext cx="198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605D4-F5F0-647A-F0EF-50C3F1F38CFB}"/>
              </a:ext>
            </a:extLst>
          </p:cNvPr>
          <p:cNvSpPr txBox="1"/>
          <p:nvPr/>
        </p:nvSpPr>
        <p:spPr>
          <a:xfrm>
            <a:off x="680404" y="2138304"/>
            <a:ext cx="810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37 Jagger Light" panose="00000400000000000000" pitchFamily="50" charset="0"/>
              </a:rPr>
              <a:t>The project’s primary purpose is to help Californians quit smoking, vaping, and using smokeless tobacco.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E04DA-C549-7522-1DA7-D1FCDB12F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29" y="3157419"/>
            <a:ext cx="5084721" cy="2881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89EC1-188F-EED9-9B67-40ED6AD9FE9F}"/>
              </a:ext>
            </a:extLst>
          </p:cNvPr>
          <p:cNvSpPr txBox="1"/>
          <p:nvPr/>
        </p:nvSpPr>
        <p:spPr>
          <a:xfrm>
            <a:off x="758374" y="3596693"/>
            <a:ext cx="5084721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F37 Jagger Bold" panose="000008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211 &amp; Kick It California 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are ideal </a:t>
            </a:r>
            <a:r>
              <a:rPr lang="en-US" sz="2400" kern="100" dirty="0">
                <a:solidFill>
                  <a:schemeClr val="bg1"/>
                </a:solidFill>
                <a:latin typeface="F37 Jagger" panose="000005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p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Calibri" panose="020F0502020204030204" pitchFamily="34" charset="0"/>
                <a:cs typeface="F37 Jagger Light" panose="00000400000000000000" pitchFamily="50" charset="0"/>
              </a:rPr>
              <a:t>artners to reach l</a:t>
            </a:r>
            <a:r>
              <a:rPr lang="en-US" sz="2400" kern="0" dirty="0">
                <a:solidFill>
                  <a:schemeClr val="bg1"/>
                </a:solidFill>
                <a:effectLst/>
                <a:latin typeface="F37 Jagger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ow-income and minority communities that have higher rates of smoking &amp; vaping.</a:t>
            </a:r>
            <a:endParaRPr lang="en-US" sz="2400" kern="100" dirty="0">
              <a:solidFill>
                <a:schemeClr val="bg1"/>
              </a:solidFill>
              <a:effectLst/>
              <a:latin typeface="F37 Jagger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5F136863-9183-9449-FB32-F26CE95D4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150" y="6070435"/>
            <a:ext cx="609600" cy="609600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39379F3-655C-8D15-E21D-6C96E3261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7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BB06961-A615-9BDC-EBC6-FED9A095FDF9}"/>
              </a:ext>
            </a:extLst>
          </p:cNvPr>
          <p:cNvSpPr/>
          <p:nvPr/>
        </p:nvSpPr>
        <p:spPr>
          <a:xfrm>
            <a:off x="335127" y="1975008"/>
            <a:ext cx="11146372" cy="4057658"/>
          </a:xfrm>
          <a:prstGeom prst="rect">
            <a:avLst/>
          </a:prstGeom>
          <a:solidFill>
            <a:srgbClr val="082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AA3340D4-52A8-C43C-795C-7A405E763BA8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211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B9FF3F-DCBC-4456-20B2-DC8644313FDD}"/>
              </a:ext>
            </a:extLst>
          </p:cNvPr>
          <p:cNvGrpSpPr/>
          <p:nvPr/>
        </p:nvGrpSpPr>
        <p:grpSpPr>
          <a:xfrm>
            <a:off x="577586" y="2266337"/>
            <a:ext cx="3221463" cy="1517872"/>
            <a:chOff x="226080" y="2567910"/>
            <a:chExt cx="3221463" cy="8425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4206A5-C00F-8506-A930-E66DF9502138}"/>
                </a:ext>
              </a:extLst>
            </p:cNvPr>
            <p:cNvSpPr/>
            <p:nvPr/>
          </p:nvSpPr>
          <p:spPr>
            <a:xfrm>
              <a:off x="273638" y="2567910"/>
              <a:ext cx="3173905" cy="842595"/>
            </a:xfrm>
            <a:prstGeom prst="roundRect">
              <a:avLst>
                <a:gd name="adj" fmla="val 10000"/>
              </a:avLst>
            </a:prstGeom>
            <a:solidFill>
              <a:srgbClr val="082B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6">
              <a:extLst>
                <a:ext uri="{FF2B5EF4-FFF2-40B4-BE49-F238E27FC236}">
                  <a16:creationId xmlns:a16="http://schemas.microsoft.com/office/drawing/2014/main" id="{2096D8F1-5F92-9CF1-FB6F-947DCD1A3B9D}"/>
                </a:ext>
              </a:extLst>
            </p:cNvPr>
            <p:cNvSpPr txBox="1"/>
            <p:nvPr/>
          </p:nvSpPr>
          <p:spPr>
            <a:xfrm>
              <a:off x="226080" y="2654091"/>
              <a:ext cx="3124547" cy="670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rgbClr val="F99E23"/>
                  </a:solidFill>
                </a:rPr>
                <a:t>211 SCREENS </a:t>
              </a:r>
              <a:r>
                <a:rPr lang="en-US" sz="1700" b="1" dirty="0">
                  <a:solidFill>
                    <a:srgbClr val="F99E23"/>
                  </a:solidFill>
                </a:rPr>
                <a:t>CALLERS FOR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Program Eligibility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Interest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Consent to Refer to KIC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437D1D-4C4A-FE81-95B8-ABFBA2AC9DE9}"/>
              </a:ext>
            </a:extLst>
          </p:cNvPr>
          <p:cNvGrpSpPr/>
          <p:nvPr/>
        </p:nvGrpSpPr>
        <p:grpSpPr>
          <a:xfrm>
            <a:off x="4218568" y="2266337"/>
            <a:ext cx="3209896" cy="1517872"/>
            <a:chOff x="237647" y="2567910"/>
            <a:chExt cx="3209896" cy="84259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759C3B-EC76-D451-1094-7B36170ED1FC}"/>
                </a:ext>
              </a:extLst>
            </p:cNvPr>
            <p:cNvSpPr/>
            <p:nvPr/>
          </p:nvSpPr>
          <p:spPr>
            <a:xfrm>
              <a:off x="273638" y="2567910"/>
              <a:ext cx="3173905" cy="842595"/>
            </a:xfrm>
            <a:prstGeom prst="roundRect">
              <a:avLst>
                <a:gd name="adj" fmla="val 10000"/>
              </a:avLst>
            </a:prstGeom>
            <a:solidFill>
              <a:srgbClr val="082B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6">
              <a:extLst>
                <a:ext uri="{FF2B5EF4-FFF2-40B4-BE49-F238E27FC236}">
                  <a16:creationId xmlns:a16="http://schemas.microsoft.com/office/drawing/2014/main" id="{7B8121DB-5093-8942-6699-20F5765E324F}"/>
                </a:ext>
              </a:extLst>
            </p:cNvPr>
            <p:cNvSpPr txBox="1"/>
            <p:nvPr/>
          </p:nvSpPr>
          <p:spPr>
            <a:xfrm>
              <a:off x="237647" y="2654091"/>
              <a:ext cx="3124547" cy="670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rgbClr val="F99E23"/>
                  </a:solidFill>
                </a:rPr>
                <a:t>211 SENDS CALLER INFO TO KIC</a:t>
              </a:r>
              <a:endParaRPr lang="en-US" sz="1700" b="1" dirty="0">
                <a:solidFill>
                  <a:srgbClr val="F99E23"/>
                </a:solidFill>
              </a:endParaRP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Name 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Phone Number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Email </a:t>
              </a:r>
              <a:r>
                <a:rPr lang="en-US" sz="1400" dirty="0">
                  <a:solidFill>
                    <a:schemeClr val="bg1"/>
                  </a:solidFill>
                </a:rPr>
                <a:t>(optional)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2DE3FA-5CB0-6E59-FF4D-1DA3A8C0FB70}"/>
              </a:ext>
            </a:extLst>
          </p:cNvPr>
          <p:cNvGrpSpPr/>
          <p:nvPr/>
        </p:nvGrpSpPr>
        <p:grpSpPr>
          <a:xfrm>
            <a:off x="7888778" y="2285006"/>
            <a:ext cx="3173905" cy="1517872"/>
            <a:chOff x="273638" y="2567910"/>
            <a:chExt cx="3173905" cy="8425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16AFB2D-85AA-3DFD-27BC-17132B4ED0B7}"/>
                </a:ext>
              </a:extLst>
            </p:cNvPr>
            <p:cNvSpPr/>
            <p:nvPr/>
          </p:nvSpPr>
          <p:spPr>
            <a:xfrm>
              <a:off x="273638" y="2567910"/>
              <a:ext cx="3173905" cy="842595"/>
            </a:xfrm>
            <a:prstGeom prst="roundRect">
              <a:avLst>
                <a:gd name="adj" fmla="val 10000"/>
              </a:avLst>
            </a:prstGeom>
            <a:solidFill>
              <a:srgbClr val="082B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688EE275-8C95-EE28-3118-4778C83A6826}"/>
                </a:ext>
              </a:extLst>
            </p:cNvPr>
            <p:cNvSpPr txBox="1"/>
            <p:nvPr/>
          </p:nvSpPr>
          <p:spPr>
            <a:xfrm>
              <a:off x="273638" y="2633651"/>
              <a:ext cx="3124547" cy="670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rgbClr val="00B0F0"/>
                  </a:solidFill>
                </a:rPr>
                <a:t>KICK IT CALIFORNIA CALLS TO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Enroll person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Complete counseling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Send $20 gift card</a:t>
              </a: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10B926F-CF94-FCAC-ECBB-2015043F8B48}"/>
              </a:ext>
            </a:extLst>
          </p:cNvPr>
          <p:cNvSpPr/>
          <p:nvPr/>
        </p:nvSpPr>
        <p:spPr>
          <a:xfrm>
            <a:off x="3799049" y="2921599"/>
            <a:ext cx="419519" cy="187361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3FCF91A-DE2F-F831-AD08-CBDFB13F5FD6}"/>
              </a:ext>
            </a:extLst>
          </p:cNvPr>
          <p:cNvSpPr/>
          <p:nvPr/>
        </p:nvSpPr>
        <p:spPr>
          <a:xfrm>
            <a:off x="7443353" y="2906406"/>
            <a:ext cx="419519" cy="187361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553500-2CA6-49D0-B37F-DCE21F27C013}"/>
              </a:ext>
            </a:extLst>
          </p:cNvPr>
          <p:cNvSpPr txBox="1"/>
          <p:nvPr/>
        </p:nvSpPr>
        <p:spPr>
          <a:xfrm>
            <a:off x="1120065" y="3979124"/>
            <a:ext cx="95764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b="0" i="0" dirty="0">
                <a:solidFill>
                  <a:schemeClr val="bg1"/>
                </a:solidFill>
                <a:effectLst/>
              </a:rPr>
              <a:t> </a:t>
            </a:r>
            <a:endParaRPr lang="en-US" b="1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en-US" b="1" i="0" dirty="0">
                <a:solidFill>
                  <a:schemeClr val="bg1"/>
                </a:solidFill>
                <a:effectLst/>
              </a:rPr>
              <a:t>There are two incentives to help with this: </a:t>
            </a:r>
          </a:p>
          <a:p>
            <a:pPr marL="342900" indent="-342900" algn="l" rtl="0" fontAlgn="base">
              <a:spcBef>
                <a:spcPts val="600"/>
              </a:spcBef>
              <a:buFont typeface="+mj-lt"/>
              <a:buAutoNum type="arabicPeriod"/>
            </a:pPr>
            <a:r>
              <a:rPr lang="en-US" b="0" i="0" dirty="0">
                <a:solidFill>
                  <a:schemeClr val="bg1"/>
                </a:solidFill>
                <a:effectLst/>
              </a:rPr>
              <a:t>The caller will receive a $20 gift card if they agree to be referred, enroll in the Kick It California program, </a:t>
            </a:r>
            <a:r>
              <a:rPr lang="en-US" b="0" i="0" u="sng" dirty="0">
                <a:solidFill>
                  <a:schemeClr val="bg1"/>
                </a:solidFill>
                <a:effectLst/>
              </a:rPr>
              <a:t>and</a:t>
            </a:r>
            <a:r>
              <a:rPr lang="en-US" b="0" i="0" dirty="0">
                <a:solidFill>
                  <a:schemeClr val="bg1"/>
                </a:solidFill>
                <a:effectLst/>
              </a:rPr>
              <a:t> complete one counseling call.  </a:t>
            </a:r>
          </a:p>
          <a:p>
            <a:pPr marL="342900" indent="-342900" algn="l" rtl="0" fontAlgn="base">
              <a:spcBef>
                <a:spcPts val="600"/>
              </a:spcBef>
              <a:buFont typeface="+mj-lt"/>
              <a:buAutoNum type="arabicPeriod"/>
            </a:pPr>
            <a:r>
              <a:rPr lang="en-US" b="0" i="0" dirty="0">
                <a:solidFill>
                  <a:schemeClr val="bg1"/>
                </a:solidFill>
                <a:effectLst/>
              </a:rPr>
              <a:t>The 211 call center will receive $20 for every referred caller.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F24B999C-1D06-4799-5273-0DE04E14C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699" y="6077057"/>
            <a:ext cx="609600" cy="6096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3A15FB2-B8D5-7FDE-825E-C758B4BFB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3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ghtning Bolt 1">
            <a:extLst>
              <a:ext uri="{FF2B5EF4-FFF2-40B4-BE49-F238E27FC236}">
                <a16:creationId xmlns:a16="http://schemas.microsoft.com/office/drawing/2014/main" id="{AA3340D4-52A8-C43C-795C-7A405E763BA8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995D04B0-161D-1126-DF76-C657836156E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0B3D5-7AEE-7462-5FC2-418096B6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referral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0CA39-C356-83EC-7407-0B5B5C055FCB}"/>
              </a:ext>
            </a:extLst>
          </p:cNvPr>
          <p:cNvSpPr txBox="1"/>
          <p:nvPr/>
        </p:nvSpPr>
        <p:spPr>
          <a:xfrm>
            <a:off x="487236" y="296393"/>
            <a:ext cx="219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proactive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D3D8A17-BFFD-DA0D-64F9-B9E696B05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8" y="2977311"/>
            <a:ext cx="4390751" cy="282719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7317-5B3D-D1E7-E1DE-AFBC1B4B35CB}"/>
              </a:ext>
            </a:extLst>
          </p:cNvPr>
          <p:cNvSpPr txBox="1"/>
          <p:nvPr/>
        </p:nvSpPr>
        <p:spPr>
          <a:xfrm>
            <a:off x="856498" y="2032639"/>
            <a:ext cx="8102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37 Jagger Light" panose="00000400000000000000" pitchFamily="50" charset="0"/>
              </a:rPr>
              <a:t>Proactive Referral Yields Better 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49DCD-8AAB-6DE4-29FA-F510E5C13F3E}"/>
              </a:ext>
            </a:extLst>
          </p:cNvPr>
          <p:cNvSpPr txBox="1"/>
          <p:nvPr/>
        </p:nvSpPr>
        <p:spPr>
          <a:xfrm>
            <a:off x="5758395" y="3562254"/>
            <a:ext cx="675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F37 Jagger Light" panose="00000400000000000000" pitchFamily="50" charset="0"/>
              </a:rPr>
              <a:t>VS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DA02434B-1BB3-DD7E-23D2-2B797482C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95" y="2954417"/>
            <a:ext cx="4390751" cy="285009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slide 6">
            <a:hlinkClick r:id="" action="ppaction://media"/>
            <a:extLst>
              <a:ext uri="{FF2B5EF4-FFF2-40B4-BE49-F238E27FC236}">
                <a16:creationId xmlns:a16="http://schemas.microsoft.com/office/drawing/2014/main" id="{C616AD5E-CB51-7371-D3C5-1E5BCAD72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947" y="6050991"/>
            <a:ext cx="609600" cy="609600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E66377C-DDA7-915D-8CD8-EA673E4988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8F22B6-8272-38DE-4412-BCF4E8F7304E}"/>
              </a:ext>
            </a:extLst>
          </p:cNvPr>
          <p:cNvSpPr/>
          <p:nvPr/>
        </p:nvSpPr>
        <p:spPr>
          <a:xfrm>
            <a:off x="252483" y="2190621"/>
            <a:ext cx="11538141" cy="3413766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referral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219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proactive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D54365D-D746-0E5D-1E66-221139C80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553636"/>
              </p:ext>
            </p:extLst>
          </p:nvPr>
        </p:nvGraphicFramePr>
        <p:xfrm>
          <a:off x="252483" y="1712876"/>
          <a:ext cx="11401377" cy="401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7E479537-E28D-E3D9-1F6D-CA3152D88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2947" y="6003283"/>
            <a:ext cx="609600" cy="609600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FB262A-0B50-FE0A-92F5-A747960CA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6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3DD74C-5FC5-050B-4596-368ECDD13659}"/>
              </a:ext>
            </a:extLst>
          </p:cNvPr>
          <p:cNvSpPr/>
          <p:nvPr/>
        </p:nvSpPr>
        <p:spPr>
          <a:xfrm>
            <a:off x="564078" y="2574580"/>
            <a:ext cx="5432961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Callers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incentivizing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D559A-EEEC-56B5-3E63-F6C13501B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5789395" y="621308"/>
            <a:ext cx="4560664" cy="590203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774B6E2D-AE66-0975-7FC6-0793DEAC0AAD}"/>
              </a:ext>
            </a:extLst>
          </p:cNvPr>
          <p:cNvSpPr/>
          <p:nvPr/>
        </p:nvSpPr>
        <p:spPr>
          <a:xfrm>
            <a:off x="8984127" y="4596654"/>
            <a:ext cx="1148015" cy="1306384"/>
          </a:xfrm>
          <a:prstGeom prst="parallelogram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6BF9FC1C-A206-3D4D-FDC6-45D104F2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843" y="6064906"/>
            <a:ext cx="609600" cy="60960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7CA65B9-C068-4F0A-F464-D4CD39269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389A9E-9612-746F-696F-E206FC13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64" y="1798762"/>
            <a:ext cx="3638346" cy="4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0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E24C55-3BDD-FE74-315B-6695EB834BD9}"/>
              </a:ext>
            </a:extLst>
          </p:cNvPr>
          <p:cNvSpPr/>
          <p:nvPr/>
        </p:nvSpPr>
        <p:spPr>
          <a:xfrm>
            <a:off x="844297" y="2574580"/>
            <a:ext cx="10380567" cy="2772888"/>
          </a:xfrm>
          <a:prstGeom prst="rect">
            <a:avLst/>
          </a:prstGeom>
          <a:solidFill>
            <a:srgbClr val="123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8F86000D-39B0-5E53-3ED6-6F0EA6824FFC}"/>
              </a:ext>
            </a:extLst>
          </p:cNvPr>
          <p:cNvSpPr/>
          <p:nvPr/>
        </p:nvSpPr>
        <p:spPr>
          <a:xfrm>
            <a:off x="-133425" y="1053490"/>
            <a:ext cx="4438511" cy="267527"/>
          </a:xfrm>
          <a:custGeom>
            <a:avLst/>
            <a:gdLst>
              <a:gd name="connsiteX0" fmla="*/ 1740882 w 4438511"/>
              <a:gd name="connsiteY0" fmla="*/ 0 h 267527"/>
              <a:gd name="connsiteX1" fmla="*/ 2164669 w 4438511"/>
              <a:gd name="connsiteY1" fmla="*/ 35392 h 267527"/>
              <a:gd name="connsiteX2" fmla="*/ 2642557 w 4438511"/>
              <a:gd name="connsiteY2" fmla="*/ 75303 h 267527"/>
              <a:gd name="connsiteX3" fmla="*/ 2270627 w 4438511"/>
              <a:gd name="connsiteY3" fmla="*/ 84184 h 267527"/>
              <a:gd name="connsiteX4" fmla="*/ 2815775 w 4438511"/>
              <a:gd name="connsiteY4" fmla="*/ 115157 h 267527"/>
              <a:gd name="connsiteX5" fmla="*/ 3406351 w 4438511"/>
              <a:gd name="connsiteY5" fmla="*/ 148712 h 267527"/>
              <a:gd name="connsiteX6" fmla="*/ 3034420 w 4438511"/>
              <a:gd name="connsiteY6" fmla="*/ 159488 h 267527"/>
              <a:gd name="connsiteX7" fmla="*/ 3474369 w 4438511"/>
              <a:gd name="connsiteY7" fmla="*/ 193340 h 267527"/>
              <a:gd name="connsiteX8" fmla="*/ 3900276 w 4438511"/>
              <a:gd name="connsiteY8" fmla="*/ 226112 h 267527"/>
              <a:gd name="connsiteX9" fmla="*/ 4438511 w 4438511"/>
              <a:gd name="connsiteY9" fmla="*/ 267527 h 267527"/>
              <a:gd name="connsiteX10" fmla="*/ 3819404 w 4438511"/>
              <a:gd name="connsiteY10" fmla="*/ 246000 h 267527"/>
              <a:gd name="connsiteX11" fmla="*/ 3295545 w 4438511"/>
              <a:gd name="connsiteY11" fmla="*/ 227784 h 267527"/>
              <a:gd name="connsiteX12" fmla="*/ 2652627 w 4438511"/>
              <a:gd name="connsiteY12" fmla="*/ 205429 h 267527"/>
              <a:gd name="connsiteX13" fmla="*/ 2057332 w 4438511"/>
              <a:gd name="connsiteY13" fmla="*/ 184729 h 267527"/>
              <a:gd name="connsiteX14" fmla="*/ 2511457 w 4438511"/>
              <a:gd name="connsiteY14" fmla="*/ 173236 h 267527"/>
              <a:gd name="connsiteX15" fmla="*/ 2033084 w 4438511"/>
              <a:gd name="connsiteY15" fmla="*/ 156088 h 267527"/>
              <a:gd name="connsiteX16" fmla="*/ 1554711 w 4438511"/>
              <a:gd name="connsiteY16" fmla="*/ 138940 h 267527"/>
              <a:gd name="connsiteX17" fmla="*/ 1031953 w 4438511"/>
              <a:gd name="connsiteY17" fmla="*/ 120201 h 267527"/>
              <a:gd name="connsiteX18" fmla="*/ 1562109 w 4438511"/>
              <a:gd name="connsiteY18" fmla="*/ 103815 h 267527"/>
              <a:gd name="connsiteX19" fmla="*/ 1025785 w 4438511"/>
              <a:gd name="connsiteY19" fmla="*/ 84713 h 267527"/>
              <a:gd name="connsiteX20" fmla="*/ 473840 w 4438511"/>
              <a:gd name="connsiteY20" fmla="*/ 65055 h 267527"/>
              <a:gd name="connsiteX21" fmla="*/ 0 w 4438511"/>
              <a:gd name="connsiteY21" fmla="*/ 48179 h 267527"/>
              <a:gd name="connsiteX22" fmla="*/ 545476 w 4438511"/>
              <a:gd name="connsiteY22" fmla="*/ 33083 h 267527"/>
              <a:gd name="connsiteX23" fmla="*/ 1160588 w 4438511"/>
              <a:gd name="connsiteY23" fmla="*/ 16060 h 267527"/>
              <a:gd name="connsiteX24" fmla="*/ 1740882 w 4438511"/>
              <a:gd name="connsiteY24" fmla="*/ 0 h 26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8511" h="267527" fill="none" extrusionOk="0">
                <a:moveTo>
                  <a:pt x="1740882" y="0"/>
                </a:moveTo>
                <a:cubicBezTo>
                  <a:pt x="1956028" y="-21518"/>
                  <a:pt x="1968719" y="54340"/>
                  <a:pt x="2164669" y="35392"/>
                </a:cubicBezTo>
                <a:cubicBezTo>
                  <a:pt x="2360619" y="16444"/>
                  <a:pt x="2501198" y="96641"/>
                  <a:pt x="2642557" y="75303"/>
                </a:cubicBezTo>
                <a:cubicBezTo>
                  <a:pt x="2547579" y="84667"/>
                  <a:pt x="2355712" y="74193"/>
                  <a:pt x="2270627" y="84184"/>
                </a:cubicBezTo>
                <a:cubicBezTo>
                  <a:pt x="2461105" y="35222"/>
                  <a:pt x="2542720" y="160565"/>
                  <a:pt x="2815775" y="115157"/>
                </a:cubicBezTo>
                <a:cubicBezTo>
                  <a:pt x="3088830" y="69750"/>
                  <a:pt x="3119241" y="163430"/>
                  <a:pt x="3406351" y="148712"/>
                </a:cubicBezTo>
                <a:cubicBezTo>
                  <a:pt x="3323607" y="153808"/>
                  <a:pt x="3169152" y="122224"/>
                  <a:pt x="3034420" y="159488"/>
                </a:cubicBezTo>
                <a:cubicBezTo>
                  <a:pt x="3228812" y="157899"/>
                  <a:pt x="3296763" y="202391"/>
                  <a:pt x="3474369" y="193340"/>
                </a:cubicBezTo>
                <a:cubicBezTo>
                  <a:pt x="3651975" y="184289"/>
                  <a:pt x="3749871" y="237990"/>
                  <a:pt x="3900276" y="226112"/>
                </a:cubicBezTo>
                <a:cubicBezTo>
                  <a:pt x="4050681" y="214234"/>
                  <a:pt x="4288923" y="302741"/>
                  <a:pt x="4438511" y="267527"/>
                </a:cubicBezTo>
                <a:cubicBezTo>
                  <a:pt x="4266414" y="331400"/>
                  <a:pt x="3949713" y="204375"/>
                  <a:pt x="3819404" y="246000"/>
                </a:cubicBezTo>
                <a:cubicBezTo>
                  <a:pt x="3689095" y="287625"/>
                  <a:pt x="3437586" y="190265"/>
                  <a:pt x="3295545" y="227784"/>
                </a:cubicBezTo>
                <a:cubicBezTo>
                  <a:pt x="3153504" y="265304"/>
                  <a:pt x="2809843" y="137095"/>
                  <a:pt x="2652627" y="205429"/>
                </a:cubicBezTo>
                <a:cubicBezTo>
                  <a:pt x="2495411" y="273763"/>
                  <a:pt x="2208153" y="137587"/>
                  <a:pt x="2057332" y="184729"/>
                </a:cubicBezTo>
                <a:cubicBezTo>
                  <a:pt x="2154529" y="159247"/>
                  <a:pt x="2355538" y="185816"/>
                  <a:pt x="2511457" y="173236"/>
                </a:cubicBezTo>
                <a:cubicBezTo>
                  <a:pt x="2306028" y="178678"/>
                  <a:pt x="2223873" y="136457"/>
                  <a:pt x="2033084" y="156088"/>
                </a:cubicBezTo>
                <a:cubicBezTo>
                  <a:pt x="1842295" y="175719"/>
                  <a:pt x="1745221" y="109558"/>
                  <a:pt x="1554711" y="138940"/>
                </a:cubicBezTo>
                <a:cubicBezTo>
                  <a:pt x="1364201" y="168322"/>
                  <a:pt x="1218387" y="114651"/>
                  <a:pt x="1031953" y="120201"/>
                </a:cubicBezTo>
                <a:cubicBezTo>
                  <a:pt x="1172602" y="53351"/>
                  <a:pt x="1455159" y="152116"/>
                  <a:pt x="1562109" y="103815"/>
                </a:cubicBezTo>
                <a:cubicBezTo>
                  <a:pt x="1299219" y="123937"/>
                  <a:pt x="1236766" y="40297"/>
                  <a:pt x="1025785" y="84713"/>
                </a:cubicBezTo>
                <a:cubicBezTo>
                  <a:pt x="814804" y="129129"/>
                  <a:pt x="703817" y="70957"/>
                  <a:pt x="473840" y="65055"/>
                </a:cubicBezTo>
                <a:cubicBezTo>
                  <a:pt x="243863" y="59154"/>
                  <a:pt x="128767" y="5263"/>
                  <a:pt x="0" y="48179"/>
                </a:cubicBezTo>
                <a:cubicBezTo>
                  <a:pt x="265608" y="2920"/>
                  <a:pt x="383322" y="95758"/>
                  <a:pt x="545476" y="33083"/>
                </a:cubicBezTo>
                <a:cubicBezTo>
                  <a:pt x="707630" y="-29592"/>
                  <a:pt x="855300" y="59887"/>
                  <a:pt x="1160588" y="16060"/>
                </a:cubicBezTo>
                <a:cubicBezTo>
                  <a:pt x="1465876" y="-27767"/>
                  <a:pt x="1546306" y="9529"/>
                  <a:pt x="1740882" y="0"/>
                </a:cubicBezTo>
                <a:close/>
              </a:path>
              <a:path w="4438511" h="267527" stroke="0" extrusionOk="0">
                <a:moveTo>
                  <a:pt x="1740882" y="0"/>
                </a:moveTo>
                <a:cubicBezTo>
                  <a:pt x="1957087" y="960"/>
                  <a:pt x="1989329" y="36345"/>
                  <a:pt x="2182703" y="36898"/>
                </a:cubicBezTo>
                <a:cubicBezTo>
                  <a:pt x="2376077" y="37452"/>
                  <a:pt x="2462555" y="66823"/>
                  <a:pt x="2642557" y="75303"/>
                </a:cubicBezTo>
                <a:cubicBezTo>
                  <a:pt x="2497488" y="95810"/>
                  <a:pt x="2370375" y="70902"/>
                  <a:pt x="2270627" y="84184"/>
                </a:cubicBezTo>
                <a:cubicBezTo>
                  <a:pt x="2537979" y="65618"/>
                  <a:pt x="2645802" y="167919"/>
                  <a:pt x="2838489" y="116448"/>
                </a:cubicBezTo>
                <a:cubicBezTo>
                  <a:pt x="3031176" y="64977"/>
                  <a:pt x="3271480" y="194172"/>
                  <a:pt x="3406351" y="148712"/>
                </a:cubicBezTo>
                <a:cubicBezTo>
                  <a:pt x="3308568" y="179327"/>
                  <a:pt x="3167949" y="115846"/>
                  <a:pt x="3034420" y="159488"/>
                </a:cubicBezTo>
                <a:cubicBezTo>
                  <a:pt x="3272577" y="162778"/>
                  <a:pt x="3348888" y="190809"/>
                  <a:pt x="3530532" y="197662"/>
                </a:cubicBezTo>
                <a:cubicBezTo>
                  <a:pt x="3712176" y="204515"/>
                  <a:pt x="3814421" y="250830"/>
                  <a:pt x="3970481" y="231514"/>
                </a:cubicBezTo>
                <a:cubicBezTo>
                  <a:pt x="4126541" y="212198"/>
                  <a:pt x="4303789" y="288635"/>
                  <a:pt x="4438511" y="267527"/>
                </a:cubicBezTo>
                <a:cubicBezTo>
                  <a:pt x="4226674" y="273374"/>
                  <a:pt x="4104398" y="255464"/>
                  <a:pt x="3819404" y="246000"/>
                </a:cubicBezTo>
                <a:cubicBezTo>
                  <a:pt x="3534410" y="236536"/>
                  <a:pt x="3473540" y="183094"/>
                  <a:pt x="3176486" y="223644"/>
                </a:cubicBezTo>
                <a:cubicBezTo>
                  <a:pt x="2879432" y="264195"/>
                  <a:pt x="2537942" y="131062"/>
                  <a:pt x="2057332" y="184729"/>
                </a:cubicBezTo>
                <a:cubicBezTo>
                  <a:pt x="2207825" y="155669"/>
                  <a:pt x="2313773" y="185285"/>
                  <a:pt x="2511457" y="173236"/>
                </a:cubicBezTo>
                <a:cubicBezTo>
                  <a:pt x="2284699" y="188300"/>
                  <a:pt x="2180663" y="160865"/>
                  <a:pt x="2018289" y="155558"/>
                </a:cubicBezTo>
                <a:cubicBezTo>
                  <a:pt x="1855915" y="150250"/>
                  <a:pt x="1710628" y="93091"/>
                  <a:pt x="1510326" y="137349"/>
                </a:cubicBezTo>
                <a:cubicBezTo>
                  <a:pt x="1310024" y="181607"/>
                  <a:pt x="1214794" y="80749"/>
                  <a:pt x="1031953" y="120201"/>
                </a:cubicBezTo>
                <a:cubicBezTo>
                  <a:pt x="1201412" y="72029"/>
                  <a:pt x="1447673" y="108420"/>
                  <a:pt x="1562109" y="103815"/>
                </a:cubicBezTo>
                <a:cubicBezTo>
                  <a:pt x="1439048" y="117666"/>
                  <a:pt x="1208581" y="77739"/>
                  <a:pt x="1041406" y="85270"/>
                </a:cubicBezTo>
                <a:cubicBezTo>
                  <a:pt x="874231" y="92801"/>
                  <a:pt x="685008" y="15180"/>
                  <a:pt x="520703" y="66724"/>
                </a:cubicBezTo>
                <a:cubicBezTo>
                  <a:pt x="356398" y="118268"/>
                  <a:pt x="212008" y="13485"/>
                  <a:pt x="0" y="48179"/>
                </a:cubicBezTo>
                <a:cubicBezTo>
                  <a:pt x="156322" y="42962"/>
                  <a:pt x="320595" y="78183"/>
                  <a:pt x="528068" y="33565"/>
                </a:cubicBezTo>
                <a:cubicBezTo>
                  <a:pt x="735541" y="-11054"/>
                  <a:pt x="950933" y="33153"/>
                  <a:pt x="1143179" y="16541"/>
                </a:cubicBezTo>
                <a:cubicBezTo>
                  <a:pt x="1335425" y="-70"/>
                  <a:pt x="1583863" y="44727"/>
                  <a:pt x="1740882" y="0"/>
                </a:cubicBezTo>
                <a:close/>
              </a:path>
            </a:pathLst>
          </a:custGeom>
          <a:ln w="168275">
            <a:solidFill>
              <a:srgbClr val="F99E23">
                <a:alpha val="99000"/>
              </a:srgbClr>
            </a:solidFill>
            <a:prstDash val="solid"/>
            <a:headEnd w="lg" len="lg"/>
            <a:extLst>
              <a:ext uri="{C807C97D-BFC1-408E-A445-0C87EB9F89A2}">
                <ask:lineSketchStyleProps xmlns:ask="http://schemas.microsoft.com/office/drawing/2018/sketchyshapes" sd="1219033472">
                  <a:prstGeom prst="lightningBol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C3394E-C6C5-0F2A-3214-7D7F16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1" y="47319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37 Judge Bold" panose="00000800000000000000" pitchFamily="50" charset="0"/>
              </a:rPr>
              <a:t>Callers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32630-CB9A-20E7-F8BA-CAE974A075E4}"/>
              </a:ext>
            </a:extLst>
          </p:cNvPr>
          <p:cNvSpPr txBox="1"/>
          <p:nvPr/>
        </p:nvSpPr>
        <p:spPr>
          <a:xfrm>
            <a:off x="487236" y="296393"/>
            <a:ext cx="344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99E23"/>
                </a:solidFill>
                <a:latin typeface="Edo SZ" panose="02000000000000000000" pitchFamily="2" charset="0"/>
              </a:rPr>
              <a:t>screening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0883344-15B1-FE06-6F90-3F14602B27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810476"/>
              </p:ext>
            </p:extLst>
          </p:nvPr>
        </p:nvGraphicFramePr>
        <p:xfrm>
          <a:off x="1652381" y="10348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Graphic 18" descr="Podium with solid fill">
            <a:extLst>
              <a:ext uri="{FF2B5EF4-FFF2-40B4-BE49-F238E27FC236}">
                <a16:creationId xmlns:a16="http://schemas.microsoft.com/office/drawing/2014/main" id="{0DE50186-5511-F9E9-C6A2-DA9D5E421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208984" y="4628119"/>
            <a:ext cx="1587617" cy="1587617"/>
          </a:xfrm>
          <a:prstGeom prst="rect">
            <a:avLst/>
          </a:prstGeom>
          <a:effectLst/>
        </p:spPr>
      </p:pic>
      <p:pic>
        <p:nvPicPr>
          <p:cNvPr id="20" name="Graphic 19" descr="Call center with solid fill">
            <a:extLst>
              <a:ext uri="{FF2B5EF4-FFF2-40B4-BE49-F238E27FC236}">
                <a16:creationId xmlns:a16="http://schemas.microsoft.com/office/drawing/2014/main" id="{C6800BB9-3DF2-FD18-DABC-87C4684DA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95401" y="4647169"/>
            <a:ext cx="1488197" cy="1488197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83D351E1-F900-2D6A-7A79-FCEC1ED3D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52947" y="6064906"/>
            <a:ext cx="609600" cy="609600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18123D3-54FA-3947-F085-9984BBD03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5" y="360300"/>
            <a:ext cx="845978" cy="2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854</Words>
  <Application>Microsoft Office PowerPoint</Application>
  <PresentationFormat>Widescreen</PresentationFormat>
  <Paragraphs>168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Edo SZ</vt:lpstr>
      <vt:lpstr>F37 Jagger</vt:lpstr>
      <vt:lpstr>F37 Jagger Bold</vt:lpstr>
      <vt:lpstr>F37 Judge Bold</vt:lpstr>
      <vt:lpstr>Segoe UI</vt:lpstr>
      <vt:lpstr>Wingdings</vt:lpstr>
      <vt:lpstr>Office Theme</vt:lpstr>
      <vt:lpstr>211 &amp; Kick It California Tobacco Screening, Referral &amp; Cessation Training </vt:lpstr>
      <vt:lpstr>takeaways</vt:lpstr>
      <vt:lpstr>background</vt:lpstr>
      <vt:lpstr>purpose</vt:lpstr>
      <vt:lpstr>overview</vt:lpstr>
      <vt:lpstr>referral</vt:lpstr>
      <vt:lpstr>referral</vt:lpstr>
      <vt:lpstr>Callers</vt:lpstr>
      <vt:lpstr>Callers</vt:lpstr>
      <vt:lpstr>Callers</vt:lpstr>
      <vt:lpstr>interest</vt:lpstr>
      <vt:lpstr>Change</vt:lpstr>
      <vt:lpstr>Promotion</vt:lpstr>
      <vt:lpstr>Promotion</vt:lpstr>
      <vt:lpstr>COUNSELING</vt:lpstr>
      <vt:lpstr>CONTACT INFO</vt:lpstr>
      <vt:lpstr>Clients </vt:lpstr>
      <vt:lpstr>Resources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211 &amp; Kick It California:  Tobacco Screening, Referral &amp; Cessation</dc:title>
  <dc:creator>Ingram Iii, James</dc:creator>
  <cp:lastModifiedBy>Ingram Iii, James</cp:lastModifiedBy>
  <cp:revision>31</cp:revision>
  <dcterms:created xsi:type="dcterms:W3CDTF">2023-05-09T16:17:30Z</dcterms:created>
  <dcterms:modified xsi:type="dcterms:W3CDTF">2023-05-11T20:01:27Z</dcterms:modified>
</cp:coreProperties>
</file>