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72" r:id="rId2"/>
    <p:sldId id="406" r:id="rId3"/>
    <p:sldId id="258" r:id="rId4"/>
    <p:sldId id="283" r:id="rId5"/>
    <p:sldId id="422" r:id="rId6"/>
    <p:sldId id="417" r:id="rId7"/>
    <p:sldId id="421" r:id="rId8"/>
    <p:sldId id="413" r:id="rId9"/>
    <p:sldId id="416" r:id="rId10"/>
    <p:sldId id="409" r:id="rId11"/>
    <p:sldId id="414" r:id="rId12"/>
    <p:sldId id="412" r:id="rId13"/>
    <p:sldId id="41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515" autoAdjust="0"/>
  </p:normalViewPr>
  <p:slideViewPr>
    <p:cSldViewPr snapToGrid="0">
      <p:cViewPr varScale="1">
        <p:scale>
          <a:sx n="71" d="100"/>
          <a:sy n="71" d="100"/>
        </p:scale>
        <p:origin x="205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2EBA3-092F-400C-91B6-043EEE9953B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24D7C33-87FE-47A2-A177-B7F70E6577EC}">
      <dgm:prSet/>
      <dgm:spPr/>
      <dgm:t>
        <a:bodyPr/>
        <a:lstStyle/>
        <a:p>
          <a:r>
            <a:rPr lang="en-US"/>
            <a:t>Could the project be done with less funding?</a:t>
          </a:r>
        </a:p>
      </dgm:t>
    </dgm:pt>
    <dgm:pt modelId="{99D605A9-CCE2-44FD-8845-648D12EDD52A}" type="parTrans" cxnId="{1E7D05F9-1929-459E-BF5B-2AD77AF15A87}">
      <dgm:prSet/>
      <dgm:spPr/>
      <dgm:t>
        <a:bodyPr/>
        <a:lstStyle/>
        <a:p>
          <a:endParaRPr lang="en-US"/>
        </a:p>
      </dgm:t>
    </dgm:pt>
    <dgm:pt modelId="{BDA7FB81-8A76-48AE-82BF-F27982086233}" type="sibTrans" cxnId="{1E7D05F9-1929-459E-BF5B-2AD77AF15A87}">
      <dgm:prSet/>
      <dgm:spPr/>
      <dgm:t>
        <a:bodyPr/>
        <a:lstStyle/>
        <a:p>
          <a:endParaRPr lang="en-US"/>
        </a:p>
      </dgm:t>
    </dgm:pt>
    <dgm:pt modelId="{C84DCA92-2C7E-4E10-B102-96B10FE275B6}">
      <dgm:prSet/>
      <dgm:spPr/>
      <dgm:t>
        <a:bodyPr/>
        <a:lstStyle/>
        <a:p>
          <a:r>
            <a:rPr lang="en-US"/>
            <a:t>What are key elements supported with CTCP funds?</a:t>
          </a:r>
        </a:p>
      </dgm:t>
    </dgm:pt>
    <dgm:pt modelId="{EA5D6867-D672-45B4-BD53-B4FDEE85CA7B}" type="parTrans" cxnId="{FC956CFF-BEC7-4100-A686-68171CA67A1E}">
      <dgm:prSet/>
      <dgm:spPr/>
      <dgm:t>
        <a:bodyPr/>
        <a:lstStyle/>
        <a:p>
          <a:endParaRPr lang="en-US"/>
        </a:p>
      </dgm:t>
    </dgm:pt>
    <dgm:pt modelId="{A5370B2C-83B0-41F1-9F6E-2E3782803824}" type="sibTrans" cxnId="{FC956CFF-BEC7-4100-A686-68171CA67A1E}">
      <dgm:prSet/>
      <dgm:spPr/>
      <dgm:t>
        <a:bodyPr/>
        <a:lstStyle/>
        <a:p>
          <a:endParaRPr lang="en-US"/>
        </a:p>
      </dgm:t>
    </dgm:pt>
    <dgm:pt modelId="{2C5C5730-392A-4B4F-A22F-763E74A2D403}">
      <dgm:prSet/>
      <dgm:spPr/>
      <dgm:t>
        <a:bodyPr/>
        <a:lstStyle/>
        <a:p>
          <a:r>
            <a:rPr lang="en-US" dirty="0"/>
            <a:t>Are there other funding sources or models that could support part of this work?</a:t>
          </a:r>
        </a:p>
      </dgm:t>
    </dgm:pt>
    <dgm:pt modelId="{6762DCF3-5626-477F-8323-04606B5C4E55}" type="parTrans" cxnId="{F156794D-70D6-4E09-BC63-D24438CA2088}">
      <dgm:prSet/>
      <dgm:spPr/>
      <dgm:t>
        <a:bodyPr/>
        <a:lstStyle/>
        <a:p>
          <a:endParaRPr lang="en-US"/>
        </a:p>
      </dgm:t>
    </dgm:pt>
    <dgm:pt modelId="{0A6FA95F-1FD2-45FC-8441-C2FB41F1A299}" type="sibTrans" cxnId="{F156794D-70D6-4E09-BC63-D24438CA2088}">
      <dgm:prSet/>
      <dgm:spPr/>
      <dgm:t>
        <a:bodyPr/>
        <a:lstStyle/>
        <a:p>
          <a:endParaRPr lang="en-US"/>
        </a:p>
      </dgm:t>
    </dgm:pt>
    <dgm:pt modelId="{348A29DF-FE00-404E-A1B5-A334DB911EFE}" type="pres">
      <dgm:prSet presAssocID="{0232EBA3-092F-400C-91B6-043EEE9953B3}" presName="vert0" presStyleCnt="0">
        <dgm:presLayoutVars>
          <dgm:dir/>
          <dgm:animOne val="branch"/>
          <dgm:animLvl val="lvl"/>
        </dgm:presLayoutVars>
      </dgm:prSet>
      <dgm:spPr/>
    </dgm:pt>
    <dgm:pt modelId="{04A26247-A01E-4C22-BC50-5DDDDBA2A721}" type="pres">
      <dgm:prSet presAssocID="{E24D7C33-87FE-47A2-A177-B7F70E6577EC}" presName="thickLine" presStyleLbl="alignNode1" presStyleIdx="0" presStyleCnt="3"/>
      <dgm:spPr/>
    </dgm:pt>
    <dgm:pt modelId="{A4487C09-B02C-4731-B662-3184A5EA5215}" type="pres">
      <dgm:prSet presAssocID="{E24D7C33-87FE-47A2-A177-B7F70E6577EC}" presName="horz1" presStyleCnt="0"/>
      <dgm:spPr/>
    </dgm:pt>
    <dgm:pt modelId="{FB17D085-0FB8-401B-8CE7-13CB37C4C65C}" type="pres">
      <dgm:prSet presAssocID="{E24D7C33-87FE-47A2-A177-B7F70E6577EC}" presName="tx1" presStyleLbl="revTx" presStyleIdx="0" presStyleCnt="3"/>
      <dgm:spPr/>
    </dgm:pt>
    <dgm:pt modelId="{FA0916C9-30FC-410C-9616-93730315534F}" type="pres">
      <dgm:prSet presAssocID="{E24D7C33-87FE-47A2-A177-B7F70E6577EC}" presName="vert1" presStyleCnt="0"/>
      <dgm:spPr/>
    </dgm:pt>
    <dgm:pt modelId="{77D7C3A9-313C-4C37-81FF-504A4E5DCDD5}" type="pres">
      <dgm:prSet presAssocID="{C84DCA92-2C7E-4E10-B102-96B10FE275B6}" presName="thickLine" presStyleLbl="alignNode1" presStyleIdx="1" presStyleCnt="3"/>
      <dgm:spPr/>
    </dgm:pt>
    <dgm:pt modelId="{F2072E82-0209-4F5C-8E48-FC25DA27C44C}" type="pres">
      <dgm:prSet presAssocID="{C84DCA92-2C7E-4E10-B102-96B10FE275B6}" presName="horz1" presStyleCnt="0"/>
      <dgm:spPr/>
    </dgm:pt>
    <dgm:pt modelId="{0B66EAF3-234C-46F2-88C0-8256DD226F4E}" type="pres">
      <dgm:prSet presAssocID="{C84DCA92-2C7E-4E10-B102-96B10FE275B6}" presName="tx1" presStyleLbl="revTx" presStyleIdx="1" presStyleCnt="3"/>
      <dgm:spPr/>
    </dgm:pt>
    <dgm:pt modelId="{A1872065-696E-42CF-9924-9CD1A828135E}" type="pres">
      <dgm:prSet presAssocID="{C84DCA92-2C7E-4E10-B102-96B10FE275B6}" presName="vert1" presStyleCnt="0"/>
      <dgm:spPr/>
    </dgm:pt>
    <dgm:pt modelId="{33F6D5F1-8135-4001-9B56-F36B4AFE1BC1}" type="pres">
      <dgm:prSet presAssocID="{2C5C5730-392A-4B4F-A22F-763E74A2D403}" presName="thickLine" presStyleLbl="alignNode1" presStyleIdx="2" presStyleCnt="3"/>
      <dgm:spPr/>
    </dgm:pt>
    <dgm:pt modelId="{A5C99996-17F4-4FB5-905F-038071D387A6}" type="pres">
      <dgm:prSet presAssocID="{2C5C5730-392A-4B4F-A22F-763E74A2D403}" presName="horz1" presStyleCnt="0"/>
      <dgm:spPr/>
    </dgm:pt>
    <dgm:pt modelId="{5B9A3309-D0AB-4A94-8197-FD7BA2A76F65}" type="pres">
      <dgm:prSet presAssocID="{2C5C5730-392A-4B4F-A22F-763E74A2D403}" presName="tx1" presStyleLbl="revTx" presStyleIdx="2" presStyleCnt="3"/>
      <dgm:spPr/>
    </dgm:pt>
    <dgm:pt modelId="{82042541-BF0D-49CF-927F-ABA4178BD398}" type="pres">
      <dgm:prSet presAssocID="{2C5C5730-392A-4B4F-A22F-763E74A2D403}" presName="vert1" presStyleCnt="0"/>
      <dgm:spPr/>
    </dgm:pt>
  </dgm:ptLst>
  <dgm:cxnLst>
    <dgm:cxn modelId="{8F82473A-B2A7-4270-BE3E-65EFEC1AFC23}" type="presOf" srcId="{C84DCA92-2C7E-4E10-B102-96B10FE275B6}" destId="{0B66EAF3-234C-46F2-88C0-8256DD226F4E}" srcOrd="0" destOrd="0" presId="urn:microsoft.com/office/officeart/2008/layout/LinedList"/>
    <dgm:cxn modelId="{D51BBA61-9C29-4014-98A5-912087D2FE51}" type="presOf" srcId="{0232EBA3-092F-400C-91B6-043EEE9953B3}" destId="{348A29DF-FE00-404E-A1B5-A334DB911EFE}" srcOrd="0" destOrd="0" presId="urn:microsoft.com/office/officeart/2008/layout/LinedList"/>
    <dgm:cxn modelId="{F156794D-70D6-4E09-BC63-D24438CA2088}" srcId="{0232EBA3-092F-400C-91B6-043EEE9953B3}" destId="{2C5C5730-392A-4B4F-A22F-763E74A2D403}" srcOrd="2" destOrd="0" parTransId="{6762DCF3-5626-477F-8323-04606B5C4E55}" sibTransId="{0A6FA95F-1FD2-45FC-8441-C2FB41F1A299}"/>
    <dgm:cxn modelId="{FCA1CB72-FF46-4F49-A69E-17420ADB4BCC}" type="presOf" srcId="{2C5C5730-392A-4B4F-A22F-763E74A2D403}" destId="{5B9A3309-D0AB-4A94-8197-FD7BA2A76F65}" srcOrd="0" destOrd="0" presId="urn:microsoft.com/office/officeart/2008/layout/LinedList"/>
    <dgm:cxn modelId="{E335D080-115D-4E98-BC7F-1ACC01E6814D}" type="presOf" srcId="{E24D7C33-87FE-47A2-A177-B7F70E6577EC}" destId="{FB17D085-0FB8-401B-8CE7-13CB37C4C65C}" srcOrd="0" destOrd="0" presId="urn:microsoft.com/office/officeart/2008/layout/LinedList"/>
    <dgm:cxn modelId="{1E7D05F9-1929-459E-BF5B-2AD77AF15A87}" srcId="{0232EBA3-092F-400C-91B6-043EEE9953B3}" destId="{E24D7C33-87FE-47A2-A177-B7F70E6577EC}" srcOrd="0" destOrd="0" parTransId="{99D605A9-CCE2-44FD-8845-648D12EDD52A}" sibTransId="{BDA7FB81-8A76-48AE-82BF-F27982086233}"/>
    <dgm:cxn modelId="{FC956CFF-BEC7-4100-A686-68171CA67A1E}" srcId="{0232EBA3-092F-400C-91B6-043EEE9953B3}" destId="{C84DCA92-2C7E-4E10-B102-96B10FE275B6}" srcOrd="1" destOrd="0" parTransId="{EA5D6867-D672-45B4-BD53-B4FDEE85CA7B}" sibTransId="{A5370B2C-83B0-41F1-9F6E-2E3782803824}"/>
    <dgm:cxn modelId="{A1550E2A-9216-470A-AD46-08C20FFAEBEA}" type="presParOf" srcId="{348A29DF-FE00-404E-A1B5-A334DB911EFE}" destId="{04A26247-A01E-4C22-BC50-5DDDDBA2A721}" srcOrd="0" destOrd="0" presId="urn:microsoft.com/office/officeart/2008/layout/LinedList"/>
    <dgm:cxn modelId="{10A94268-6A53-4D08-8879-DBC2806DCCEF}" type="presParOf" srcId="{348A29DF-FE00-404E-A1B5-A334DB911EFE}" destId="{A4487C09-B02C-4731-B662-3184A5EA5215}" srcOrd="1" destOrd="0" presId="urn:microsoft.com/office/officeart/2008/layout/LinedList"/>
    <dgm:cxn modelId="{0819175B-1CBE-4966-ADDC-81020897E7F9}" type="presParOf" srcId="{A4487C09-B02C-4731-B662-3184A5EA5215}" destId="{FB17D085-0FB8-401B-8CE7-13CB37C4C65C}" srcOrd="0" destOrd="0" presId="urn:microsoft.com/office/officeart/2008/layout/LinedList"/>
    <dgm:cxn modelId="{4CABDB4A-6DAE-444B-80CE-54787D1C616D}" type="presParOf" srcId="{A4487C09-B02C-4731-B662-3184A5EA5215}" destId="{FA0916C9-30FC-410C-9616-93730315534F}" srcOrd="1" destOrd="0" presId="urn:microsoft.com/office/officeart/2008/layout/LinedList"/>
    <dgm:cxn modelId="{E84DB33A-98E0-49FF-BD61-1F45DE9D2272}" type="presParOf" srcId="{348A29DF-FE00-404E-A1B5-A334DB911EFE}" destId="{77D7C3A9-313C-4C37-81FF-504A4E5DCDD5}" srcOrd="2" destOrd="0" presId="urn:microsoft.com/office/officeart/2008/layout/LinedList"/>
    <dgm:cxn modelId="{3B2ECAF6-1840-40DA-AB0B-B99108D48D16}" type="presParOf" srcId="{348A29DF-FE00-404E-A1B5-A334DB911EFE}" destId="{F2072E82-0209-4F5C-8E48-FC25DA27C44C}" srcOrd="3" destOrd="0" presId="urn:microsoft.com/office/officeart/2008/layout/LinedList"/>
    <dgm:cxn modelId="{2D9E71F2-B6AF-4073-9B85-21035F2A7059}" type="presParOf" srcId="{F2072E82-0209-4F5C-8E48-FC25DA27C44C}" destId="{0B66EAF3-234C-46F2-88C0-8256DD226F4E}" srcOrd="0" destOrd="0" presId="urn:microsoft.com/office/officeart/2008/layout/LinedList"/>
    <dgm:cxn modelId="{28F9CECA-6A22-43F3-933D-CEEA1C3B438C}" type="presParOf" srcId="{F2072E82-0209-4F5C-8E48-FC25DA27C44C}" destId="{A1872065-696E-42CF-9924-9CD1A828135E}" srcOrd="1" destOrd="0" presId="urn:microsoft.com/office/officeart/2008/layout/LinedList"/>
    <dgm:cxn modelId="{BD8E3963-14B6-45D3-93BA-2BE7945AB2B2}" type="presParOf" srcId="{348A29DF-FE00-404E-A1B5-A334DB911EFE}" destId="{33F6D5F1-8135-4001-9B56-F36B4AFE1BC1}" srcOrd="4" destOrd="0" presId="urn:microsoft.com/office/officeart/2008/layout/LinedList"/>
    <dgm:cxn modelId="{93B8F537-79FE-47C0-B3F0-D21E6EE368A1}" type="presParOf" srcId="{348A29DF-FE00-404E-A1B5-A334DB911EFE}" destId="{A5C99996-17F4-4FB5-905F-038071D387A6}" srcOrd="5" destOrd="0" presId="urn:microsoft.com/office/officeart/2008/layout/LinedList"/>
    <dgm:cxn modelId="{59BCBA45-C1A2-4881-813C-FA87084F9177}" type="presParOf" srcId="{A5C99996-17F4-4FB5-905F-038071D387A6}" destId="{5B9A3309-D0AB-4A94-8197-FD7BA2A76F65}" srcOrd="0" destOrd="0" presId="urn:microsoft.com/office/officeart/2008/layout/LinedList"/>
    <dgm:cxn modelId="{111B68E1-16EE-43B3-9FB3-5FADA52A978F}" type="presParOf" srcId="{A5C99996-17F4-4FB5-905F-038071D387A6}" destId="{82042541-BF0D-49CF-927F-ABA4178BD3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6247-A01E-4C22-BC50-5DDDDBA2A721}">
      <dsp:nvSpPr>
        <dsp:cNvPr id="0" name=""/>
        <dsp:cNvSpPr/>
      </dsp:nvSpPr>
      <dsp:spPr>
        <a:xfrm>
          <a:off x="0" y="2424"/>
          <a:ext cx="33942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7D085-0FB8-401B-8CE7-13CB37C4C65C}">
      <dsp:nvSpPr>
        <dsp:cNvPr id="0" name=""/>
        <dsp:cNvSpPr/>
      </dsp:nvSpPr>
      <dsp:spPr>
        <a:xfrm>
          <a:off x="0" y="2424"/>
          <a:ext cx="3394220" cy="1653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Could the project be done with less funding?</a:t>
          </a:r>
        </a:p>
      </dsp:txBody>
      <dsp:txXfrm>
        <a:off x="0" y="2424"/>
        <a:ext cx="3394220" cy="1653380"/>
      </dsp:txXfrm>
    </dsp:sp>
    <dsp:sp modelId="{77D7C3A9-313C-4C37-81FF-504A4E5DCDD5}">
      <dsp:nvSpPr>
        <dsp:cNvPr id="0" name=""/>
        <dsp:cNvSpPr/>
      </dsp:nvSpPr>
      <dsp:spPr>
        <a:xfrm>
          <a:off x="0" y="1655805"/>
          <a:ext cx="3394220" cy="0"/>
        </a:xfrm>
        <a:prstGeom prst="line">
          <a:avLst/>
        </a:prstGeom>
        <a:solidFill>
          <a:schemeClr val="accent2">
            <a:hueOff val="2367819"/>
            <a:satOff val="12354"/>
            <a:lumOff val="-3529"/>
            <a:alphaOff val="0"/>
          </a:schemeClr>
        </a:solidFill>
        <a:ln w="12700" cap="flat" cmpd="sng" algn="ctr">
          <a:solidFill>
            <a:schemeClr val="accent2">
              <a:hueOff val="2367819"/>
              <a:satOff val="12354"/>
              <a:lumOff val="-3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6EAF3-234C-46F2-88C0-8256DD226F4E}">
      <dsp:nvSpPr>
        <dsp:cNvPr id="0" name=""/>
        <dsp:cNvSpPr/>
      </dsp:nvSpPr>
      <dsp:spPr>
        <a:xfrm>
          <a:off x="0" y="1655805"/>
          <a:ext cx="3394220" cy="1653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What are key elements supported with CTCP funds?</a:t>
          </a:r>
        </a:p>
      </dsp:txBody>
      <dsp:txXfrm>
        <a:off x="0" y="1655805"/>
        <a:ext cx="3394220" cy="1653380"/>
      </dsp:txXfrm>
    </dsp:sp>
    <dsp:sp modelId="{33F6D5F1-8135-4001-9B56-F36B4AFE1BC1}">
      <dsp:nvSpPr>
        <dsp:cNvPr id="0" name=""/>
        <dsp:cNvSpPr/>
      </dsp:nvSpPr>
      <dsp:spPr>
        <a:xfrm>
          <a:off x="0" y="3309185"/>
          <a:ext cx="3394220" cy="0"/>
        </a:xfrm>
        <a:prstGeom prst="line">
          <a:avLst/>
        </a:prstGeom>
        <a:solidFill>
          <a:schemeClr val="accent2">
            <a:hueOff val="4735638"/>
            <a:satOff val="24707"/>
            <a:lumOff val="-7058"/>
            <a:alphaOff val="0"/>
          </a:schemeClr>
        </a:solidFill>
        <a:ln w="12700" cap="flat" cmpd="sng" algn="ctr">
          <a:solidFill>
            <a:schemeClr val="accent2">
              <a:hueOff val="4735638"/>
              <a:satOff val="24707"/>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9A3309-D0AB-4A94-8197-FD7BA2A76F65}">
      <dsp:nvSpPr>
        <dsp:cNvPr id="0" name=""/>
        <dsp:cNvSpPr/>
      </dsp:nvSpPr>
      <dsp:spPr>
        <a:xfrm>
          <a:off x="0" y="3309185"/>
          <a:ext cx="3394220" cy="1653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Are there other funding sources or models that could support part of this work?</a:t>
          </a:r>
        </a:p>
      </dsp:txBody>
      <dsp:txXfrm>
        <a:off x="0" y="3309185"/>
        <a:ext cx="3394220" cy="16533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44F16-4164-482A-ABAC-DA7ACE2148C0}" type="datetimeFigureOut">
              <a:rPr lang="en-US" smtClean="0"/>
              <a:t>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33284-8D82-43F4-BA65-36EA583ABAC5}" type="slidenum">
              <a:rPr lang="en-US" smtClean="0"/>
              <a:t>‹#›</a:t>
            </a:fld>
            <a:endParaRPr lang="en-US"/>
          </a:p>
        </p:txBody>
      </p:sp>
    </p:spTree>
    <p:extLst>
      <p:ext uri="{BB962C8B-B14F-4D97-AF65-F5344CB8AC3E}">
        <p14:creationId xmlns:p14="http://schemas.microsoft.com/office/powerpoint/2010/main" val="113778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 to say thank you – thank you for coming to meet with us and one another for the past two days, thank you for sharing your thoughts, ideas, opinions, and suggestions to help us shape this project as we move into the future. And that’s what this final session is about – the future. What the rest of this funding period looks like, and what the potential is for future funding opportunities. </a:t>
            </a:r>
          </a:p>
        </p:txBody>
      </p:sp>
      <p:sp>
        <p:nvSpPr>
          <p:cNvPr id="4" name="Slide Number Placeholder 3"/>
          <p:cNvSpPr>
            <a:spLocks noGrp="1"/>
          </p:cNvSpPr>
          <p:nvPr>
            <p:ph type="sldNum" sz="quarter" idx="5"/>
          </p:nvPr>
        </p:nvSpPr>
        <p:spPr/>
        <p:txBody>
          <a:bodyPr/>
          <a:lstStyle/>
          <a:p>
            <a:fld id="{758B08A5-5CB4-4E23-ACCD-0965096A954F}" type="slidenum">
              <a:rPr lang="en-US" smtClean="0"/>
              <a:t>1</a:t>
            </a:fld>
            <a:endParaRPr lang="en-US"/>
          </a:p>
        </p:txBody>
      </p:sp>
    </p:spTree>
    <p:extLst>
      <p:ext uri="{BB962C8B-B14F-4D97-AF65-F5344CB8AC3E}">
        <p14:creationId xmlns:p14="http://schemas.microsoft.com/office/powerpoint/2010/main" val="142198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other elements or roles that are needed? Any missing pieces you wish you had or need more support for?</a:t>
            </a:r>
          </a:p>
        </p:txBody>
      </p:sp>
      <p:sp>
        <p:nvSpPr>
          <p:cNvPr id="4" name="Slide Number Placeholder 3"/>
          <p:cNvSpPr>
            <a:spLocks noGrp="1"/>
          </p:cNvSpPr>
          <p:nvPr>
            <p:ph type="sldNum" sz="quarter" idx="10"/>
          </p:nvPr>
        </p:nvSpPr>
        <p:spPr/>
        <p:txBody>
          <a:bodyPr/>
          <a:lstStyle/>
          <a:p>
            <a:fld id="{EE2F26C5-613E-488C-8754-0973B3A3426D}" type="slidenum">
              <a:rPr lang="en-US" smtClean="0"/>
              <a:t>10</a:t>
            </a:fld>
            <a:endParaRPr lang="en-US"/>
          </a:p>
        </p:txBody>
      </p:sp>
    </p:spTree>
    <p:extLst>
      <p:ext uri="{BB962C8B-B14F-4D97-AF65-F5344CB8AC3E}">
        <p14:creationId xmlns:p14="http://schemas.microsoft.com/office/powerpoint/2010/main" val="275139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some ideas about the SOW, but we also want to hear from you – you have monthly numbers reports due to CTCP, which helps us track the numbers of referrals and the number of incentives provided, and there is a more in-depth progress report every 6 months to give us an idea of how you promote the project, any challenges, successes, etc. Does this seem like too much? Is there anything you feel is extraneous or that could be combined or streamlined to make reporting easier?</a:t>
            </a:r>
          </a:p>
        </p:txBody>
      </p:sp>
      <p:sp>
        <p:nvSpPr>
          <p:cNvPr id="4" name="Slide Number Placeholder 3"/>
          <p:cNvSpPr>
            <a:spLocks noGrp="1"/>
          </p:cNvSpPr>
          <p:nvPr>
            <p:ph type="sldNum" sz="quarter" idx="5"/>
          </p:nvPr>
        </p:nvSpPr>
        <p:spPr/>
        <p:txBody>
          <a:bodyPr/>
          <a:lstStyle/>
          <a:p>
            <a:fld id="{F0333284-8D82-43F4-BA65-36EA583ABAC5}" type="slidenum">
              <a:rPr lang="en-US" smtClean="0"/>
              <a:t>11</a:t>
            </a:fld>
            <a:endParaRPr lang="en-US"/>
          </a:p>
        </p:txBody>
      </p:sp>
    </p:spTree>
    <p:extLst>
      <p:ext uri="{BB962C8B-B14F-4D97-AF65-F5344CB8AC3E}">
        <p14:creationId xmlns:p14="http://schemas.microsoft.com/office/powerpoint/2010/main" val="128987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 area where we had some initial challenges. How do you feel about it now? Do you create your own social media or use TECC’s? Have you written or placed newsletter articles about the service? Do you promote it on your website?</a:t>
            </a:r>
          </a:p>
          <a:p>
            <a:endParaRPr lang="en-US" dirty="0"/>
          </a:p>
          <a:p>
            <a:r>
              <a:rPr lang="en-US" dirty="0"/>
              <a:t>What else could you use to help you promote the service? </a:t>
            </a:r>
          </a:p>
        </p:txBody>
      </p:sp>
      <p:sp>
        <p:nvSpPr>
          <p:cNvPr id="4" name="Slide Number Placeholder 3"/>
          <p:cNvSpPr>
            <a:spLocks noGrp="1"/>
          </p:cNvSpPr>
          <p:nvPr>
            <p:ph type="sldNum" sz="quarter" idx="5"/>
          </p:nvPr>
        </p:nvSpPr>
        <p:spPr/>
        <p:txBody>
          <a:bodyPr/>
          <a:lstStyle/>
          <a:p>
            <a:fld id="{F0333284-8D82-43F4-BA65-36EA583ABAC5}" type="slidenum">
              <a:rPr lang="en-US" smtClean="0"/>
              <a:t>12</a:t>
            </a:fld>
            <a:endParaRPr lang="en-US"/>
          </a:p>
        </p:txBody>
      </p:sp>
    </p:spTree>
    <p:extLst>
      <p:ext uri="{BB962C8B-B14F-4D97-AF65-F5344CB8AC3E}">
        <p14:creationId xmlns:p14="http://schemas.microsoft.com/office/powerpoint/2010/main" val="179703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CTCP - Training on application, progress reporting, use of social media</a:t>
            </a:r>
          </a:p>
          <a:p>
            <a:r>
              <a:rPr lang="en-US" dirty="0"/>
              <a:t>KIC – Training on connecting, protocol, refreshers</a:t>
            </a:r>
          </a:p>
          <a:p>
            <a:endParaRPr lang="en-US" dirty="0"/>
          </a:p>
          <a:p>
            <a:r>
              <a:rPr lang="en-US" dirty="0"/>
              <a:t>Did you feel supported? Was there too much training? Not enough training? Is there other information you need to help you implement the project better?</a:t>
            </a:r>
          </a:p>
          <a:p>
            <a:endParaRPr lang="en-US" dirty="0"/>
          </a:p>
        </p:txBody>
      </p:sp>
      <p:sp>
        <p:nvSpPr>
          <p:cNvPr id="4" name="Slide Number Placeholder 3"/>
          <p:cNvSpPr>
            <a:spLocks noGrp="1"/>
          </p:cNvSpPr>
          <p:nvPr>
            <p:ph type="sldNum" sz="quarter" idx="5"/>
          </p:nvPr>
        </p:nvSpPr>
        <p:spPr/>
        <p:txBody>
          <a:bodyPr/>
          <a:lstStyle/>
          <a:p>
            <a:fld id="{F0333284-8D82-43F4-BA65-36EA583ABAC5}" type="slidenum">
              <a:rPr lang="en-US" smtClean="0"/>
              <a:t>13</a:t>
            </a:fld>
            <a:endParaRPr lang="en-US"/>
          </a:p>
        </p:txBody>
      </p:sp>
    </p:spTree>
    <p:extLst>
      <p:ext uri="{BB962C8B-B14F-4D97-AF65-F5344CB8AC3E}">
        <p14:creationId xmlns:p14="http://schemas.microsoft.com/office/powerpoint/2010/main" val="174256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just a basic review to ground us.  Review importance of cessation, still a key focus area to help people already addicted. </a:t>
            </a:r>
          </a:p>
          <a:p>
            <a:endParaRPr lang="en-US" dirty="0"/>
          </a:p>
          <a:p>
            <a:r>
              <a:rPr lang="en-US" dirty="0"/>
              <a:t>So why is cessation important? </a:t>
            </a:r>
          </a:p>
          <a:p>
            <a:r>
              <a:rPr lang="en-US" dirty="0"/>
              <a:t>In California, fewer adults are smoking cigarettes than ever before; however, California also has the largest number of adults who smoke – 2.8 million, which is more than the population of 23 other states. </a:t>
            </a:r>
          </a:p>
          <a:p>
            <a:r>
              <a:rPr lang="en-US" dirty="0"/>
              <a:t>Each year, smoking is responsible for about 90 percent of lung cancer deaths, 80 percent of chronic pulmonary disease deaths, and 33 percent of deaths due to coronary heart disease and stroke. In California, tobacco-related disease contributes to approximately 40,000 or 16 percent adult deaths annually.</a:t>
            </a:r>
          </a:p>
          <a:p>
            <a:endParaRPr lang="en-US" dirty="0"/>
          </a:p>
          <a:p>
            <a:r>
              <a:rPr lang="en-US" dirty="0"/>
              <a:t>Direct health care costs attributed to tobacco use in California are $13.29 billion annually, and of this California taxpayers spend $3.58 billion dollars each year to treat smoking-related disease through Medicaid.</a:t>
            </a:r>
          </a:p>
          <a:p>
            <a:endParaRPr lang="en-US" dirty="0"/>
          </a:p>
          <a:p>
            <a:r>
              <a:rPr lang="en-US" dirty="0"/>
              <a:t>Eliminating tobacco use would profoundly improve the health of Californians and considerably reduce health care expenditures. </a:t>
            </a:r>
          </a:p>
        </p:txBody>
      </p:sp>
      <p:sp>
        <p:nvSpPr>
          <p:cNvPr id="4" name="Slide Number Placeholder 3"/>
          <p:cNvSpPr>
            <a:spLocks noGrp="1"/>
          </p:cNvSpPr>
          <p:nvPr>
            <p:ph type="sldNum" sz="quarter" idx="5"/>
          </p:nvPr>
        </p:nvSpPr>
        <p:spPr/>
        <p:txBody>
          <a:bodyPr/>
          <a:lstStyle/>
          <a:p>
            <a:fld id="{4C45ED98-024A-4F3F-AFE7-8393752DDF6F}" type="slidenum">
              <a:rPr lang="en-US" smtClean="0"/>
              <a:t>2</a:t>
            </a:fld>
            <a:endParaRPr lang="en-US" dirty="0"/>
          </a:p>
        </p:txBody>
      </p:sp>
    </p:spTree>
    <p:extLst>
      <p:ext uri="{BB962C8B-B14F-4D97-AF65-F5344CB8AC3E}">
        <p14:creationId xmlns:p14="http://schemas.microsoft.com/office/powerpoint/2010/main" val="375459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r>
              <a:rPr lang="en-US" dirty="0"/>
              <a:t>We wanted to reach a population we had been pretty unsuccessful at reaching in the past. Low-income tobacco users are disproportionately affected with disease and death due to their tobacco use. We funded more than the anticipated number of grantees, because we wanted to see what lessons we could learn from all of you.</a:t>
            </a:r>
          </a:p>
          <a:p>
            <a:endParaRPr lang="en-US" dirty="0"/>
          </a:p>
          <a:p>
            <a:endParaRPr lang="en-US" dirty="0"/>
          </a:p>
          <a:p>
            <a:endParaRPr lang="en-US" dirty="0"/>
          </a:p>
          <a:p>
            <a:r>
              <a:rPr lang="en-US" dirty="0"/>
              <a:t>______________________________________________________________</a:t>
            </a:r>
          </a:p>
          <a:p>
            <a:endParaRPr lang="en-US" dirty="0"/>
          </a:p>
          <a:p>
            <a:r>
              <a:rPr lang="en-US" dirty="0"/>
              <a:t>For those of you who are not familiar, 211 is the crisis call center and people may call for many reasons such as needing help to find food, housing, mental health, and now for tobacco cessation help. By partnering the 211 Call centers with KIC, we were able reaching a population we haven’t reached before to support the </a:t>
            </a:r>
            <a:r>
              <a:rPr lang="en-US" dirty="0" err="1"/>
              <a:t>quitline</a:t>
            </a:r>
            <a:r>
              <a:rPr lang="en-US" dirty="0"/>
              <a:t>. </a:t>
            </a:r>
          </a:p>
          <a:p>
            <a:endParaRPr lang="en-US" dirty="0"/>
          </a:p>
          <a:p>
            <a:r>
              <a:rPr lang="en-US" dirty="0"/>
              <a:t>The purpose of the 211 project overall was to reduce the disparity between high and low-income groups by enrolling low-income tobacco users who call 211 into cessation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These services target adults 18 years of age and older that smoke and/or vape nicotine or live with someone that does. After releasing the RFA and reviewing the applications, 13 call centers were funded.</a:t>
            </a:r>
            <a:endParaRPr lang="en-US" dirty="0"/>
          </a:p>
        </p:txBody>
      </p:sp>
      <p:sp>
        <p:nvSpPr>
          <p:cNvPr id="4" name="Slide Number Placeholder 3"/>
          <p:cNvSpPr>
            <a:spLocks noGrp="1"/>
          </p:cNvSpPr>
          <p:nvPr>
            <p:ph type="sldNum" sz="quarter" idx="5"/>
          </p:nvPr>
        </p:nvSpPr>
        <p:spPr/>
        <p:txBody>
          <a:bodyPr/>
          <a:lstStyle/>
          <a:p>
            <a:fld id="{758B08A5-5CB4-4E23-ACCD-0965096A954F}" type="slidenum">
              <a:rPr lang="en-US" smtClean="0"/>
              <a:t>3</a:t>
            </a:fld>
            <a:endParaRPr lang="en-US"/>
          </a:p>
        </p:txBody>
      </p:sp>
    </p:spTree>
    <p:extLst>
      <p:ext uri="{BB962C8B-B14F-4D97-AF65-F5344CB8AC3E}">
        <p14:creationId xmlns:p14="http://schemas.microsoft.com/office/powerpoint/2010/main" val="416609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a:t>
            </a:r>
            <a:r>
              <a:rPr lang="en-US" baseline="0" dirty="0"/>
              <a:t> portion of 211 callers are </a:t>
            </a:r>
            <a:r>
              <a:rPr lang="en-US" dirty="0"/>
              <a:t>Medi-Cal beneficiaries – high tobacco</a:t>
            </a:r>
            <a:r>
              <a:rPr lang="en-US" baseline="0" dirty="0"/>
              <a:t> use prevalence.</a:t>
            </a:r>
            <a:endParaRPr lang="en-US" dirty="0"/>
          </a:p>
        </p:txBody>
      </p:sp>
      <p:sp>
        <p:nvSpPr>
          <p:cNvPr id="4" name="Slide Number Placeholder 3"/>
          <p:cNvSpPr>
            <a:spLocks noGrp="1"/>
          </p:cNvSpPr>
          <p:nvPr>
            <p:ph type="sldNum" sz="quarter" idx="10"/>
          </p:nvPr>
        </p:nvSpPr>
        <p:spPr/>
        <p:txBody>
          <a:bodyPr/>
          <a:lstStyle/>
          <a:p>
            <a:fld id="{EE2F26C5-613E-488C-8754-0973B3A3426D}" type="slidenum">
              <a:rPr lang="en-US" smtClean="0"/>
              <a:t>4</a:t>
            </a:fld>
            <a:endParaRPr lang="en-US"/>
          </a:p>
        </p:txBody>
      </p:sp>
    </p:spTree>
    <p:extLst>
      <p:ext uri="{BB962C8B-B14F-4D97-AF65-F5344CB8AC3E}">
        <p14:creationId xmlns:p14="http://schemas.microsoft.com/office/powerpoint/2010/main" val="191881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word – YES!</a:t>
            </a:r>
          </a:p>
        </p:txBody>
      </p:sp>
      <p:sp>
        <p:nvSpPr>
          <p:cNvPr id="4" name="Slide Number Placeholder 3"/>
          <p:cNvSpPr>
            <a:spLocks noGrp="1"/>
          </p:cNvSpPr>
          <p:nvPr>
            <p:ph type="sldNum" sz="quarter" idx="5"/>
          </p:nvPr>
        </p:nvSpPr>
        <p:spPr/>
        <p:txBody>
          <a:bodyPr/>
          <a:lstStyle/>
          <a:p>
            <a:fld id="{F0333284-8D82-43F4-BA65-36EA583ABAC5}" type="slidenum">
              <a:rPr lang="en-US" smtClean="0"/>
              <a:t>5</a:t>
            </a:fld>
            <a:endParaRPr lang="en-US"/>
          </a:p>
        </p:txBody>
      </p:sp>
    </p:spTree>
    <p:extLst>
      <p:ext uri="{BB962C8B-B14F-4D97-AF65-F5344CB8AC3E}">
        <p14:creationId xmlns:p14="http://schemas.microsoft.com/office/powerpoint/2010/main" val="210359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B08A5-5CB4-4E23-ACCD-0965096A954F}" type="slidenum">
              <a:rPr lang="en-US" smtClean="0"/>
              <a:t>6</a:t>
            </a:fld>
            <a:endParaRPr lang="en-US"/>
          </a:p>
        </p:txBody>
      </p:sp>
    </p:spTree>
    <p:extLst>
      <p:ext uri="{BB962C8B-B14F-4D97-AF65-F5344CB8AC3E}">
        <p14:creationId xmlns:p14="http://schemas.microsoft.com/office/powerpoint/2010/main" val="401955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Tobacco Control in CA has been very fortunate – we are one of the best funded public health programs in the world. And we’re very good at what we do, which, based on our own funding model, creates some problems. Our funding is based on state tobacco taxes – and as we work to decrease accessibility, acceptability and use of tobacco, our budget decreases. Which is fine, up to a point. But when you are dealing with the evil masterminds of the tobacco industry with virtually unlimited budgets, things can get tight. So the reality is, our funding will continue to drop, and in order to do more with less, we will need to refine our strategies, look for new partners, and continue to do more with less.  </a:t>
            </a:r>
          </a:p>
          <a:p>
            <a:endParaRPr lang="en-US" dirty="0"/>
          </a:p>
          <a:p>
            <a:r>
              <a:rPr lang="en-US" dirty="0"/>
              <a:t>And that is where I want to take this discussion next – break into three groups, gather round, each group takes one question, rotate groups. </a:t>
            </a:r>
          </a:p>
        </p:txBody>
      </p:sp>
      <p:sp>
        <p:nvSpPr>
          <p:cNvPr id="4" name="Slide Number Placeholder 3"/>
          <p:cNvSpPr>
            <a:spLocks noGrp="1"/>
          </p:cNvSpPr>
          <p:nvPr>
            <p:ph type="sldNum" sz="quarter" idx="5"/>
          </p:nvPr>
        </p:nvSpPr>
        <p:spPr/>
        <p:txBody>
          <a:bodyPr/>
          <a:lstStyle/>
          <a:p>
            <a:fld id="{F0333284-8D82-43F4-BA65-36EA583ABAC5}" type="slidenum">
              <a:rPr lang="en-US" smtClean="0"/>
              <a:t>7</a:t>
            </a:fld>
            <a:endParaRPr lang="en-US"/>
          </a:p>
        </p:txBody>
      </p:sp>
    </p:spTree>
    <p:extLst>
      <p:ext uri="{BB962C8B-B14F-4D97-AF65-F5344CB8AC3E}">
        <p14:creationId xmlns:p14="http://schemas.microsoft.com/office/powerpoint/2010/main" val="273480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211s largely supported by government funding – are there intersections we should consider? </a:t>
            </a:r>
          </a:p>
          <a:p>
            <a:r>
              <a:rPr lang="en-US" dirty="0"/>
              <a:t>Other organizations to approach/partner with?</a:t>
            </a:r>
          </a:p>
        </p:txBody>
      </p:sp>
      <p:sp>
        <p:nvSpPr>
          <p:cNvPr id="4" name="Slide Number Placeholder 3"/>
          <p:cNvSpPr>
            <a:spLocks noGrp="1"/>
          </p:cNvSpPr>
          <p:nvPr>
            <p:ph type="sldNum" sz="quarter" idx="5"/>
          </p:nvPr>
        </p:nvSpPr>
        <p:spPr/>
        <p:txBody>
          <a:bodyPr/>
          <a:lstStyle/>
          <a:p>
            <a:fld id="{F0333284-8D82-43F4-BA65-36EA583ABAC5}" type="slidenum">
              <a:rPr lang="en-US" smtClean="0"/>
              <a:t>8</a:t>
            </a:fld>
            <a:endParaRPr lang="en-US"/>
          </a:p>
        </p:txBody>
      </p:sp>
    </p:spTree>
    <p:extLst>
      <p:ext uri="{BB962C8B-B14F-4D97-AF65-F5344CB8AC3E}">
        <p14:creationId xmlns:p14="http://schemas.microsoft.com/office/powerpoint/2010/main" val="2777710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Group Exercise – Flip Charts</a:t>
            </a:r>
          </a:p>
          <a:p>
            <a:endParaRPr lang="en-US" dirty="0"/>
          </a:p>
          <a:p>
            <a:r>
              <a:rPr lang="en-US" dirty="0"/>
              <a:t>And/or less costly?</a:t>
            </a:r>
          </a:p>
          <a:p>
            <a:endParaRPr lang="en-US" dirty="0"/>
          </a:p>
          <a:p>
            <a:r>
              <a:rPr lang="en-US" dirty="0"/>
              <a:t>Next, let’s talk about the current projects. This is a pilot project – so to begin with, we weren’t sure what would be needed or helpful, and we wanted to be sure we were covering everything. At this point, these projects are moving along pretty smoothly, so it seems like a good point to check in and find out what could be streamlined without sacrificing the key information we need to be able to scale things up when there is an opportunity. </a:t>
            </a:r>
          </a:p>
        </p:txBody>
      </p:sp>
      <p:sp>
        <p:nvSpPr>
          <p:cNvPr id="4" name="Slide Number Placeholder 3"/>
          <p:cNvSpPr>
            <a:spLocks noGrp="1"/>
          </p:cNvSpPr>
          <p:nvPr>
            <p:ph type="sldNum" sz="quarter" idx="5"/>
          </p:nvPr>
        </p:nvSpPr>
        <p:spPr/>
        <p:txBody>
          <a:bodyPr/>
          <a:lstStyle/>
          <a:p>
            <a:fld id="{758B08A5-5CB4-4E23-ACCD-0965096A954F}" type="slidenum">
              <a:rPr lang="en-US" smtClean="0"/>
              <a:t>9</a:t>
            </a:fld>
            <a:endParaRPr lang="en-US"/>
          </a:p>
        </p:txBody>
      </p:sp>
    </p:spTree>
    <p:extLst>
      <p:ext uri="{BB962C8B-B14F-4D97-AF65-F5344CB8AC3E}">
        <p14:creationId xmlns:p14="http://schemas.microsoft.com/office/powerpoint/2010/main" val="28215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551309-0D41-40C1-8E5C-70FAF21590AB}"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305758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551309-0D41-40C1-8E5C-70FAF21590AB}"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338452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1551309-0D41-40C1-8E5C-70FAF21590AB}" type="datetimeFigureOut">
              <a:rPr lang="en-US" smtClean="0"/>
              <a:t>1/30/2023</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366505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551309-0D41-40C1-8E5C-70FAF21590AB}"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145127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1551309-0D41-40C1-8E5C-70FAF21590AB}" type="datetimeFigureOut">
              <a:rPr lang="en-US" smtClean="0"/>
              <a:t>1/30/2023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BD4362D-C125-4ED6-9A83-88EE105D8475}" type="slidenum">
              <a:rPr lang="en-US" smtClean="0"/>
              <a:t>‹#›</a:t>
            </a:fld>
            <a:endParaRPr lang="en-US"/>
          </a:p>
        </p:txBody>
      </p:sp>
    </p:spTree>
    <p:extLst>
      <p:ext uri="{BB962C8B-B14F-4D97-AF65-F5344CB8AC3E}">
        <p14:creationId xmlns:p14="http://schemas.microsoft.com/office/powerpoint/2010/main" val="31825067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551309-0D41-40C1-8E5C-70FAF21590AB}"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1441047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551309-0D41-40C1-8E5C-70FAF21590AB}"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211723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551309-0D41-40C1-8E5C-70FAF21590AB}"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55083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51309-0D41-40C1-8E5C-70FAF21590AB}"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289772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551309-0D41-40C1-8E5C-70FAF21590AB}"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6552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551309-0D41-40C1-8E5C-70FAF21590AB}"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4362D-C125-4ED6-9A83-88EE105D8475}" type="slidenum">
              <a:rPr lang="en-US" smtClean="0"/>
              <a:t>‹#›</a:t>
            </a:fld>
            <a:endParaRPr lang="en-US"/>
          </a:p>
        </p:txBody>
      </p:sp>
    </p:spTree>
    <p:extLst>
      <p:ext uri="{BB962C8B-B14F-4D97-AF65-F5344CB8AC3E}">
        <p14:creationId xmlns:p14="http://schemas.microsoft.com/office/powerpoint/2010/main" val="277671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1551309-0D41-40C1-8E5C-70FAF21590AB}" type="datetimeFigureOut">
              <a:rPr lang="en-US" smtClean="0"/>
              <a:t>1/30/2023</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BD4362D-C125-4ED6-9A83-88EE105D8475}" type="slidenum">
              <a:rPr lang="en-US" smtClean="0"/>
              <a:t>‹#›</a:t>
            </a:fld>
            <a:endParaRPr lang="en-US"/>
          </a:p>
        </p:txBody>
      </p:sp>
    </p:spTree>
    <p:extLst>
      <p:ext uri="{BB962C8B-B14F-4D97-AF65-F5344CB8AC3E}">
        <p14:creationId xmlns:p14="http://schemas.microsoft.com/office/powerpoint/2010/main" val="305587138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lue bokeh background">
            <a:extLst>
              <a:ext uri="{FF2B5EF4-FFF2-40B4-BE49-F238E27FC236}">
                <a16:creationId xmlns:a16="http://schemas.microsoft.com/office/drawing/2014/main" id="{409D4077-EC52-491E-AA7B-00F9557425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0ED76EA9-CEA6-4E6A-B557-3CF8BC2AA868}"/>
              </a:ext>
            </a:extLst>
          </p:cNvPr>
          <p:cNvSpPr txBox="1"/>
          <p:nvPr/>
        </p:nvSpPr>
        <p:spPr>
          <a:xfrm>
            <a:off x="8022021" y="3139128"/>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mj-lt"/>
                <a:ea typeface="+mj-ea"/>
                <a:cs typeface="+mj-cs"/>
              </a:rPr>
              <a:t>Ideas for the Future Discussion</a:t>
            </a:r>
          </a:p>
        </p:txBody>
      </p:sp>
      <p:sp>
        <p:nvSpPr>
          <p:cNvPr id="20" name="Subtitle 2">
            <a:extLst>
              <a:ext uri="{FF2B5EF4-FFF2-40B4-BE49-F238E27FC236}">
                <a16:creationId xmlns:a16="http://schemas.microsoft.com/office/drawing/2014/main" id="{E9F63997-02E0-4E89-9BEF-103DEF5860D1}"/>
              </a:ext>
            </a:extLst>
          </p:cNvPr>
          <p:cNvSpPr txBox="1">
            <a:spLocks/>
          </p:cNvSpPr>
          <p:nvPr/>
        </p:nvSpPr>
        <p:spPr>
          <a:xfrm>
            <a:off x="6682693" y="5425013"/>
            <a:ext cx="5191369" cy="2236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dirty="0"/>
              <a:t>Tonia Hagaman</a:t>
            </a:r>
          </a:p>
          <a:p>
            <a:pPr marL="0" indent="0" algn="r">
              <a:buNone/>
            </a:pPr>
            <a:r>
              <a:rPr lang="en-US" sz="1800" dirty="0"/>
              <a:t>California Tobacco Control Program</a:t>
            </a:r>
          </a:p>
          <a:p>
            <a:pPr marL="0" indent="0" algn="r">
              <a:buNone/>
            </a:pPr>
            <a:r>
              <a:rPr lang="en-US" sz="1800" dirty="0"/>
              <a:t>California Department of Public Health</a:t>
            </a:r>
          </a:p>
        </p:txBody>
      </p:sp>
    </p:spTree>
    <p:extLst>
      <p:ext uri="{BB962C8B-B14F-4D97-AF65-F5344CB8AC3E}">
        <p14:creationId xmlns:p14="http://schemas.microsoft.com/office/powerpoint/2010/main" val="244526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3467" y="816722"/>
            <a:ext cx="5598957" cy="990024"/>
          </a:xfrm>
        </p:spPr>
        <p:txBody>
          <a:bodyPr vert="horz" lIns="91440" tIns="45720" rIns="91440" bIns="45720" rtlCol="0" anchor="ctr">
            <a:normAutofit/>
          </a:bodyPr>
          <a:lstStyle/>
          <a:p>
            <a:pPr>
              <a:lnSpc>
                <a:spcPct val="85000"/>
              </a:lnSpc>
            </a:pPr>
            <a:r>
              <a:rPr lang="en-US" sz="2400" b="1" dirty="0">
                <a:solidFill>
                  <a:schemeClr val="bg1"/>
                </a:solidFill>
              </a:rPr>
              <a:t>roles of partners</a:t>
            </a:r>
          </a:p>
        </p:txBody>
      </p:sp>
      <p:sp>
        <p:nvSpPr>
          <p:cNvPr id="3" name="Subtitle 2"/>
          <p:cNvSpPr>
            <a:spLocks noGrp="1"/>
          </p:cNvSpPr>
          <p:nvPr>
            <p:ph type="subTitle" idx="1"/>
          </p:nvPr>
        </p:nvSpPr>
        <p:spPr>
          <a:xfrm>
            <a:off x="643467" y="2011680"/>
            <a:ext cx="5598957" cy="4206240"/>
          </a:xfrm>
        </p:spPr>
        <p:txBody>
          <a:bodyPr vert="horz" lIns="91440" tIns="45720" rIns="91440" bIns="45720" rtlCol="0">
            <a:normAutofit/>
          </a:bodyPr>
          <a:lstStyle/>
          <a:p>
            <a:pPr marL="342900" indent="-182880" algn="l">
              <a:buFont typeface="Wingdings" pitchFamily="2" charset="2"/>
              <a:buChar char=""/>
            </a:pPr>
            <a:r>
              <a:rPr lang="en-US" b="1" dirty="0">
                <a:solidFill>
                  <a:schemeClr val="bg1"/>
                </a:solidFill>
              </a:rPr>
              <a:t>CDPH: F</a:t>
            </a:r>
            <a:r>
              <a:rPr lang="en-US" dirty="0">
                <a:solidFill>
                  <a:schemeClr val="bg1"/>
                </a:solidFill>
              </a:rPr>
              <a:t>under; provide oversight; monitor and evaluate project</a:t>
            </a:r>
          </a:p>
          <a:p>
            <a:pPr marL="342900" indent="-182880" algn="l">
              <a:buFont typeface="Wingdings" pitchFamily="2" charset="2"/>
              <a:buChar char=""/>
            </a:pPr>
            <a:r>
              <a:rPr lang="en-US" b="1" dirty="0">
                <a:solidFill>
                  <a:schemeClr val="bg1"/>
                </a:solidFill>
              </a:rPr>
              <a:t>2-1-1: P</a:t>
            </a:r>
            <a:r>
              <a:rPr lang="en-US" dirty="0">
                <a:solidFill>
                  <a:schemeClr val="bg1"/>
                </a:solidFill>
              </a:rPr>
              <a:t>articipate in training from Kick It California; adjust protocol to ask tobacco cessation questions; refer eligible callers; track and report referrals</a:t>
            </a:r>
          </a:p>
          <a:p>
            <a:pPr marL="342900" indent="-182880" algn="l">
              <a:buFont typeface="Wingdings" pitchFamily="2" charset="2"/>
              <a:buChar char=""/>
            </a:pPr>
            <a:r>
              <a:rPr lang="en-US" b="1" dirty="0">
                <a:solidFill>
                  <a:schemeClr val="bg1"/>
                </a:solidFill>
              </a:rPr>
              <a:t>Kick It California: P</a:t>
            </a:r>
            <a:r>
              <a:rPr lang="en-US" dirty="0">
                <a:solidFill>
                  <a:schemeClr val="bg1"/>
                </a:solidFill>
              </a:rPr>
              <a:t>rovide technical assistance and training to 2-1-1 call centers; provide counseling services to clients; track referrals and counseling sessions; manage the flow of incentives to clients; track quit success of participants; report findings</a:t>
            </a:r>
          </a:p>
          <a:p>
            <a:pPr marL="342900" indent="-182880" algn="l">
              <a:buFont typeface="Wingdings" pitchFamily="2" charset="2"/>
              <a:buChar char=""/>
            </a:pPr>
            <a:endParaRPr lang="en-US" dirty="0">
              <a:solidFill>
                <a:schemeClr val="bg1"/>
              </a:solidFill>
            </a:endParaRPr>
          </a:p>
        </p:txBody>
      </p:sp>
      <p:sp>
        <p:nvSpPr>
          <p:cNvPr id="13" name="Rectangle 12">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654" y="2321498"/>
            <a:ext cx="4013879" cy="2388259"/>
          </a:xfrm>
          <a:prstGeom prst="rect">
            <a:avLst/>
          </a:prstGeom>
        </p:spPr>
      </p:pic>
    </p:spTree>
    <p:extLst>
      <p:ext uri="{BB962C8B-B14F-4D97-AF65-F5344CB8AC3E}">
        <p14:creationId xmlns:p14="http://schemas.microsoft.com/office/powerpoint/2010/main" val="30598080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D52CF-30D9-45EF-9BC7-9541AF642B7F}"/>
              </a:ext>
            </a:extLst>
          </p:cNvPr>
          <p:cNvSpPr>
            <a:spLocks noGrp="1"/>
          </p:cNvSpPr>
          <p:nvPr>
            <p:ph type="title"/>
          </p:nvPr>
        </p:nvSpPr>
        <p:spPr>
          <a:xfrm>
            <a:off x="365759" y="1693334"/>
            <a:ext cx="8821199" cy="3471334"/>
          </a:xfrm>
        </p:spPr>
        <p:txBody>
          <a:bodyPr vert="horz" lIns="91440" tIns="45720" rIns="91440" bIns="45720" rtlCol="0" anchor="ctr">
            <a:normAutofit/>
          </a:bodyPr>
          <a:lstStyle/>
          <a:p>
            <a:pPr>
              <a:lnSpc>
                <a:spcPct val="80000"/>
              </a:lnSpc>
            </a:pPr>
            <a:r>
              <a:rPr lang="en-US" sz="8000" spc="150"/>
              <a:t>SOW and progress Reporting</a:t>
            </a:r>
          </a:p>
        </p:txBody>
      </p:sp>
    </p:spTree>
    <p:extLst>
      <p:ext uri="{BB962C8B-B14F-4D97-AF65-F5344CB8AC3E}">
        <p14:creationId xmlns:p14="http://schemas.microsoft.com/office/powerpoint/2010/main" val="11465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9AABF-3CF8-4300-81D6-68F0FD73543D}"/>
              </a:ext>
            </a:extLst>
          </p:cNvPr>
          <p:cNvSpPr>
            <a:spLocks noGrp="1"/>
          </p:cNvSpPr>
          <p:nvPr>
            <p:ph type="title"/>
          </p:nvPr>
        </p:nvSpPr>
        <p:spPr>
          <a:xfrm>
            <a:off x="365759" y="1693334"/>
            <a:ext cx="8821199" cy="3471334"/>
          </a:xfrm>
        </p:spPr>
        <p:txBody>
          <a:bodyPr vert="horz" lIns="91440" tIns="45720" rIns="91440" bIns="45720" rtlCol="0" anchor="ctr">
            <a:normAutofit/>
          </a:bodyPr>
          <a:lstStyle/>
          <a:p>
            <a:pPr>
              <a:lnSpc>
                <a:spcPct val="80000"/>
              </a:lnSpc>
            </a:pPr>
            <a:r>
              <a:rPr lang="en-US" sz="8000" spc="150"/>
              <a:t>Promotion of Service</a:t>
            </a:r>
          </a:p>
        </p:txBody>
      </p:sp>
    </p:spTree>
    <p:extLst>
      <p:ext uri="{BB962C8B-B14F-4D97-AF65-F5344CB8AC3E}">
        <p14:creationId xmlns:p14="http://schemas.microsoft.com/office/powerpoint/2010/main" val="200575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E75778-8865-451E-A418-58B337FE5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E2B62-2A5C-4FB1-9978-F3F38201F17D}"/>
              </a:ext>
            </a:extLst>
          </p:cNvPr>
          <p:cNvSpPr>
            <a:spLocks noGrp="1"/>
          </p:cNvSpPr>
          <p:nvPr>
            <p:ph type="title"/>
          </p:nvPr>
        </p:nvSpPr>
        <p:spPr>
          <a:xfrm>
            <a:off x="365759" y="1693334"/>
            <a:ext cx="8821199" cy="3471334"/>
          </a:xfrm>
        </p:spPr>
        <p:txBody>
          <a:bodyPr vert="horz" lIns="91440" tIns="45720" rIns="91440" bIns="45720" rtlCol="0" anchor="ctr">
            <a:normAutofit/>
          </a:bodyPr>
          <a:lstStyle/>
          <a:p>
            <a:pPr>
              <a:lnSpc>
                <a:spcPct val="80000"/>
              </a:lnSpc>
            </a:pPr>
            <a:r>
              <a:rPr lang="en-US" sz="8000" spc="150"/>
              <a:t>Training and Support</a:t>
            </a:r>
          </a:p>
        </p:txBody>
      </p:sp>
    </p:spTree>
    <p:extLst>
      <p:ext uri="{BB962C8B-B14F-4D97-AF65-F5344CB8AC3E}">
        <p14:creationId xmlns:p14="http://schemas.microsoft.com/office/powerpoint/2010/main" val="108698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9C87-EDAF-4CC8-9DA3-4AD9EBA9B34C}"/>
              </a:ext>
            </a:extLst>
          </p:cNvPr>
          <p:cNvSpPr>
            <a:spLocks noGrp="1"/>
          </p:cNvSpPr>
          <p:nvPr>
            <p:ph type="title"/>
          </p:nvPr>
        </p:nvSpPr>
        <p:spPr/>
        <p:txBody>
          <a:bodyPr/>
          <a:lstStyle/>
          <a:p>
            <a:pPr algn="ctr"/>
            <a:r>
              <a:rPr lang="en-US" b="1" dirty="0"/>
              <a:t>Why is Cessation important?</a:t>
            </a:r>
            <a:r>
              <a:rPr lang="en-US" b="1" dirty="0">
                <a:solidFill>
                  <a:schemeClr val="tx1"/>
                </a:solidFill>
              </a:rPr>
              <a:t>?</a:t>
            </a:r>
          </a:p>
        </p:txBody>
      </p:sp>
      <p:sp>
        <p:nvSpPr>
          <p:cNvPr id="3" name="Content Placeholder 2">
            <a:extLst>
              <a:ext uri="{FF2B5EF4-FFF2-40B4-BE49-F238E27FC236}">
                <a16:creationId xmlns:a16="http://schemas.microsoft.com/office/drawing/2014/main" id="{6DAFF65F-1019-42B3-871E-8C6E4A8682A0}"/>
              </a:ext>
            </a:extLst>
          </p:cNvPr>
          <p:cNvSpPr>
            <a:spLocks noGrp="1"/>
          </p:cNvSpPr>
          <p:nvPr>
            <p:ph sz="half" idx="1"/>
          </p:nvPr>
        </p:nvSpPr>
        <p:spPr>
          <a:xfrm>
            <a:off x="608559" y="2139696"/>
            <a:ext cx="10972800" cy="4718304"/>
          </a:xfrm>
        </p:spPr>
        <p:txBody>
          <a:bodyPr>
            <a:normAutofit/>
          </a:bodyPr>
          <a:lstStyle/>
          <a:p>
            <a:r>
              <a:rPr lang="en-US" dirty="0"/>
              <a:t>Smoking is responsible for:</a:t>
            </a:r>
          </a:p>
          <a:p>
            <a:pPr lvl="1"/>
            <a:r>
              <a:rPr lang="en-US" dirty="0"/>
              <a:t>about 90 percent of lung cancer</a:t>
            </a:r>
          </a:p>
          <a:p>
            <a:pPr lvl="1"/>
            <a:r>
              <a:rPr lang="en-US" dirty="0"/>
              <a:t>80 percent of chronic pulmonary disease deaths, and </a:t>
            </a:r>
          </a:p>
          <a:p>
            <a:pPr lvl="1"/>
            <a:r>
              <a:rPr lang="en-US" dirty="0"/>
              <a:t>33 percent of deaths due to coronary heart disease and stroke. </a:t>
            </a:r>
          </a:p>
          <a:p>
            <a:pPr marL="274320" lvl="1" indent="0">
              <a:buNone/>
            </a:pPr>
            <a:endParaRPr lang="en-US" dirty="0"/>
          </a:p>
          <a:p>
            <a:r>
              <a:rPr lang="en-US" dirty="0"/>
              <a:t>In California, tobacco-related disease contributes to approximately 40,000 or 16 percent of adult deaths annually.</a:t>
            </a:r>
          </a:p>
          <a:p>
            <a:pPr marL="0" indent="0">
              <a:buNone/>
            </a:pPr>
            <a:endParaRPr lang="en-US" dirty="0"/>
          </a:p>
          <a:p>
            <a:r>
              <a:rPr lang="en-US" dirty="0"/>
              <a:t>Direct health care costs attributed to tobacco use in California are $13.29 billion annually and Medicaid-related health care costs are $3.6 billion. </a:t>
            </a:r>
          </a:p>
        </p:txBody>
      </p:sp>
    </p:spTree>
    <p:extLst>
      <p:ext uri="{BB962C8B-B14F-4D97-AF65-F5344CB8AC3E}">
        <p14:creationId xmlns:p14="http://schemas.microsoft.com/office/powerpoint/2010/main" val="1754001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B814-1A86-48E8-99EA-37F5918F5A22}"/>
              </a:ext>
            </a:extLst>
          </p:cNvPr>
          <p:cNvSpPr>
            <a:spLocks noGrp="1"/>
          </p:cNvSpPr>
          <p:nvPr>
            <p:ph type="title"/>
          </p:nvPr>
        </p:nvSpPr>
        <p:spPr>
          <a:xfrm>
            <a:off x="634277" y="284176"/>
            <a:ext cx="3670874" cy="1508760"/>
          </a:xfrm>
        </p:spPr>
        <p:txBody>
          <a:bodyPr>
            <a:normAutofit/>
          </a:bodyPr>
          <a:lstStyle/>
          <a:p>
            <a:r>
              <a:rPr lang="en-US" sz="3100">
                <a:latin typeface="Century Gothic" panose="020B0502020202020204" pitchFamily="34" charset="0"/>
              </a:rPr>
              <a:t>211 Call Centers Project Review</a:t>
            </a:r>
          </a:p>
        </p:txBody>
      </p:sp>
      <p:sp>
        <p:nvSpPr>
          <p:cNvPr id="3" name="Content Placeholder 2">
            <a:extLst>
              <a:ext uri="{FF2B5EF4-FFF2-40B4-BE49-F238E27FC236}">
                <a16:creationId xmlns:a16="http://schemas.microsoft.com/office/drawing/2014/main" id="{7D7F2487-F110-4E0F-A93D-5E46BEE93C65}"/>
              </a:ext>
            </a:extLst>
          </p:cNvPr>
          <p:cNvSpPr>
            <a:spLocks noGrp="1"/>
          </p:cNvSpPr>
          <p:nvPr>
            <p:ph idx="1"/>
          </p:nvPr>
        </p:nvSpPr>
        <p:spPr>
          <a:xfrm>
            <a:off x="634277" y="2011680"/>
            <a:ext cx="3676678" cy="4206240"/>
          </a:xfrm>
        </p:spPr>
        <p:txBody>
          <a:bodyPr>
            <a:normAutofit/>
          </a:bodyPr>
          <a:lstStyle/>
          <a:p>
            <a:r>
              <a:rPr lang="en-US">
                <a:latin typeface="Century Gothic" panose="020B0502020202020204" pitchFamily="34" charset="0"/>
              </a:rPr>
              <a:t>Purpose of funding: To build a linkage between KIC and 211 service providers </a:t>
            </a:r>
          </a:p>
          <a:p>
            <a:r>
              <a:rPr lang="en-US">
                <a:latin typeface="Century Gothic" panose="020B0502020202020204" pitchFamily="34" charset="0"/>
              </a:rPr>
              <a:t>Target Population: Adults that smoke and/or vape nicotine or live with someone that does.</a:t>
            </a:r>
          </a:p>
          <a:p>
            <a:r>
              <a:rPr lang="en-US">
                <a:latin typeface="Century Gothic" panose="020B0502020202020204" pitchFamily="34" charset="0"/>
              </a:rPr>
              <a:t>13 Call Centers Funded</a:t>
            </a:r>
          </a:p>
        </p:txBody>
      </p:sp>
      <p:sp>
        <p:nvSpPr>
          <p:cNvPr id="21" name="Rectangle 20">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7" name="Picture 6" descr="People wearing headphones working on computers">
            <a:extLst>
              <a:ext uri="{FF2B5EF4-FFF2-40B4-BE49-F238E27FC236}">
                <a16:creationId xmlns:a16="http://schemas.microsoft.com/office/drawing/2014/main" id="{1F87A707-D2E4-48DE-B1B4-5E07E11C3244}"/>
              </a:ext>
            </a:extLst>
          </p:cNvPr>
          <p:cNvPicPr>
            <a:picLocks noChangeAspect="1"/>
          </p:cNvPicPr>
          <p:nvPr/>
        </p:nvPicPr>
        <p:blipFill rotWithShape="1">
          <a:blip r:embed="rId3">
            <a:extLst>
              <a:ext uri="{28A0092B-C50C-407E-A947-70E740481C1C}">
                <a14:useLocalDpi xmlns:a14="http://schemas.microsoft.com/office/drawing/2010/main" val="0"/>
              </a:ext>
            </a:extLst>
          </a:blip>
          <a:srcRect r="25359"/>
          <a:stretch/>
        </p:blipFill>
        <p:spPr>
          <a:xfrm>
            <a:off x="5262368" y="598634"/>
            <a:ext cx="6283602" cy="5619286"/>
          </a:xfrm>
          <a:prstGeom prst="rect">
            <a:avLst/>
          </a:prstGeom>
        </p:spPr>
      </p:pic>
    </p:spTree>
    <p:extLst>
      <p:ext uri="{BB962C8B-B14F-4D97-AF65-F5344CB8AC3E}">
        <p14:creationId xmlns:p14="http://schemas.microsoft.com/office/powerpoint/2010/main" val="3868033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75" y="321254"/>
            <a:ext cx="9386207" cy="1019808"/>
          </a:xfrm>
        </p:spPr>
        <p:txBody>
          <a:bodyPr/>
          <a:lstStyle/>
          <a:p>
            <a:r>
              <a:rPr lang="en-US" b="1" dirty="0">
                <a:cs typeface="Times New Roman" panose="02020603050405020304" pitchFamily="18" charset="0"/>
              </a:rPr>
              <a:t>Why 2-1-1? </a:t>
            </a:r>
          </a:p>
        </p:txBody>
      </p:sp>
      <p:sp>
        <p:nvSpPr>
          <p:cNvPr id="3" name="Content Placeholder 2"/>
          <p:cNvSpPr>
            <a:spLocks noGrp="1"/>
          </p:cNvSpPr>
          <p:nvPr>
            <p:ph idx="1"/>
          </p:nvPr>
        </p:nvSpPr>
        <p:spPr>
          <a:xfrm>
            <a:off x="350946" y="2582895"/>
            <a:ext cx="11490108" cy="4549331"/>
          </a:xfrm>
        </p:spPr>
        <p:txBody>
          <a:bodyPr>
            <a:normAutofit/>
          </a:bodyPr>
          <a:lstStyle/>
          <a:p>
            <a:pPr lvl="1"/>
            <a:r>
              <a:rPr lang="en-US" sz="3600" dirty="0">
                <a:cs typeface="Times New Roman" panose="02020603050405020304" pitchFamily="18" charset="0"/>
              </a:rPr>
              <a:t>Serve low income population disproportionately impacted by tobacco</a:t>
            </a:r>
          </a:p>
          <a:p>
            <a:pPr lvl="1"/>
            <a:r>
              <a:rPr lang="en-US" sz="3600" dirty="0">
                <a:cs typeface="Times New Roman" panose="02020603050405020304" pitchFamily="18" charset="0"/>
              </a:rPr>
              <a:t>Can play </a:t>
            </a:r>
            <a:r>
              <a:rPr lang="en-US" sz="3600" dirty="0"/>
              <a:t>an important “conduit” role in improving the health of thousands of people</a:t>
            </a:r>
          </a:p>
          <a:p>
            <a:pPr lvl="1"/>
            <a:r>
              <a:rPr lang="en-US" sz="3600" dirty="0">
                <a:cs typeface="Times New Roman" panose="02020603050405020304" pitchFamily="18" charset="0"/>
              </a:rPr>
              <a:t>Work with a population who is calling for help</a:t>
            </a:r>
          </a:p>
          <a:p>
            <a:pPr lvl="1"/>
            <a:r>
              <a:rPr lang="en-US" sz="3600" dirty="0">
                <a:cs typeface="Times New Roman" panose="02020603050405020304" pitchFamily="18" charset="0"/>
              </a:rPr>
              <a:t>Responded to 2.8M inquiries in California (2016 data) </a:t>
            </a:r>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869562">
            <a:off x="9390612" y="-34678"/>
            <a:ext cx="2751478" cy="2751478"/>
          </a:xfrm>
          <a:prstGeom prst="rect">
            <a:avLst/>
          </a:prstGeom>
        </p:spPr>
      </p:pic>
    </p:spTree>
    <p:extLst>
      <p:ext uri="{BB962C8B-B14F-4D97-AF65-F5344CB8AC3E}">
        <p14:creationId xmlns:p14="http://schemas.microsoft.com/office/powerpoint/2010/main" val="330983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C30A-4379-B7DC-8415-0BBA31EEFB77}"/>
              </a:ext>
            </a:extLst>
          </p:cNvPr>
          <p:cNvSpPr>
            <a:spLocks noGrp="1"/>
          </p:cNvSpPr>
          <p:nvPr>
            <p:ph type="title"/>
          </p:nvPr>
        </p:nvSpPr>
        <p:spPr>
          <a:xfrm>
            <a:off x="1202919" y="284176"/>
            <a:ext cx="9784080" cy="1508760"/>
          </a:xfrm>
        </p:spPr>
        <p:txBody>
          <a:bodyPr>
            <a:normAutofit/>
          </a:bodyPr>
          <a:lstStyle/>
          <a:p>
            <a:r>
              <a:rPr lang="en-US" dirty="0"/>
              <a:t>Is the model working?</a:t>
            </a:r>
          </a:p>
        </p:txBody>
      </p:sp>
      <p:sp>
        <p:nvSpPr>
          <p:cNvPr id="3" name="Content Placeholder 2">
            <a:extLst>
              <a:ext uri="{FF2B5EF4-FFF2-40B4-BE49-F238E27FC236}">
                <a16:creationId xmlns:a16="http://schemas.microsoft.com/office/drawing/2014/main" id="{376FC89F-EB67-71CB-D8A0-2608E7C9C224}"/>
              </a:ext>
            </a:extLst>
          </p:cNvPr>
          <p:cNvSpPr>
            <a:spLocks noGrp="1"/>
          </p:cNvSpPr>
          <p:nvPr>
            <p:ph idx="1"/>
          </p:nvPr>
        </p:nvSpPr>
        <p:spPr>
          <a:xfrm>
            <a:off x="1202920" y="2011680"/>
            <a:ext cx="6263640" cy="4206240"/>
          </a:xfrm>
        </p:spPr>
        <p:txBody>
          <a:bodyPr>
            <a:normAutofit/>
          </a:bodyPr>
          <a:lstStyle/>
          <a:p>
            <a:r>
              <a:rPr lang="en-US" dirty="0"/>
              <a:t>Reaching the last group of smokers</a:t>
            </a:r>
          </a:p>
          <a:p>
            <a:r>
              <a:rPr lang="en-US" dirty="0"/>
              <a:t>Establishing an evidence base</a:t>
            </a:r>
          </a:p>
          <a:p>
            <a:r>
              <a:rPr lang="en-US" dirty="0"/>
              <a:t>Producing evidence to support government investment</a:t>
            </a:r>
          </a:p>
          <a:p>
            <a:r>
              <a:rPr lang="en-US" dirty="0"/>
              <a:t>80% of clients covered by Medicaid and have cessation benefits they could use</a:t>
            </a:r>
          </a:p>
          <a:p>
            <a:r>
              <a:rPr lang="en-US" dirty="0"/>
              <a:t>Model for other states</a:t>
            </a:r>
          </a:p>
        </p:txBody>
      </p:sp>
      <p:pic>
        <p:nvPicPr>
          <p:cNvPr id="4" name="Picture 3">
            <a:extLst>
              <a:ext uri="{FF2B5EF4-FFF2-40B4-BE49-F238E27FC236}">
                <a16:creationId xmlns:a16="http://schemas.microsoft.com/office/drawing/2014/main" id="{AB9581D4-78DB-38AE-885C-3B45894340AE}"/>
              </a:ext>
            </a:extLst>
          </p:cNvPr>
          <p:cNvPicPr>
            <a:picLocks noChangeAspect="1"/>
          </p:cNvPicPr>
          <p:nvPr/>
        </p:nvPicPr>
        <p:blipFill rotWithShape="1">
          <a:blip r:embed="rId3"/>
          <a:srcRect l="9930" r="19186" b="17461"/>
          <a:stretch/>
        </p:blipFill>
        <p:spPr>
          <a:xfrm>
            <a:off x="7793566" y="3032117"/>
            <a:ext cx="3045384" cy="1948414"/>
          </a:xfrm>
          <a:prstGeom prst="rect">
            <a:avLst/>
          </a:prstGeom>
        </p:spPr>
      </p:pic>
    </p:spTree>
    <p:extLst>
      <p:ext uri="{BB962C8B-B14F-4D97-AF65-F5344CB8AC3E}">
        <p14:creationId xmlns:p14="http://schemas.microsoft.com/office/powerpoint/2010/main" val="2907096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bokeh background">
            <a:extLst>
              <a:ext uri="{FF2B5EF4-FFF2-40B4-BE49-F238E27FC236}">
                <a16:creationId xmlns:a16="http://schemas.microsoft.com/office/drawing/2014/main" id="{409D4077-EC52-491E-AA7B-00F9557425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0ED76EA9-CEA6-4E6A-B557-3CF8BC2AA868}"/>
              </a:ext>
            </a:extLst>
          </p:cNvPr>
          <p:cNvSpPr txBox="1"/>
          <p:nvPr/>
        </p:nvSpPr>
        <p:spPr>
          <a:xfrm>
            <a:off x="589376" y="2325395"/>
            <a:ext cx="8235842" cy="183405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latin typeface="+mj-lt"/>
                <a:ea typeface="+mj-ea"/>
                <a:cs typeface="+mj-cs"/>
              </a:rPr>
              <a:t>What Might the Future Hold?</a:t>
            </a:r>
          </a:p>
        </p:txBody>
      </p:sp>
    </p:spTree>
    <p:extLst>
      <p:ext uri="{BB962C8B-B14F-4D97-AF65-F5344CB8AC3E}">
        <p14:creationId xmlns:p14="http://schemas.microsoft.com/office/powerpoint/2010/main" val="206876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227C726-00E9-4762-B7F2-B5B94A12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Graphic 1">
            <a:extLst>
              <a:ext uri="{FF2B5EF4-FFF2-40B4-BE49-F238E27FC236}">
                <a16:creationId xmlns:a16="http://schemas.microsoft.com/office/drawing/2014/main" id="{4E407EA2-C873-4796-A626-A30FD26323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1" r="1" b="5639"/>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29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E471017-3497-4F9F-A862-BA1016D1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E7BB245-1516-48B9-8C45-E83FC9BF6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19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762C5FF7-82FA-4981-A20D-264C4BBF1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24216"/>
            <a:ext cx="7543800"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E2143-2771-46D1-98B1-B54CA3E237A1}"/>
              </a:ext>
            </a:extLst>
          </p:cNvPr>
          <p:cNvSpPr>
            <a:spLocks noGrp="1"/>
          </p:cNvSpPr>
          <p:nvPr>
            <p:ph type="title"/>
          </p:nvPr>
        </p:nvSpPr>
        <p:spPr>
          <a:xfrm>
            <a:off x="749804" y="2338928"/>
            <a:ext cx="6006596" cy="1508760"/>
          </a:xfrm>
        </p:spPr>
        <p:txBody>
          <a:bodyPr>
            <a:normAutofit/>
          </a:bodyPr>
          <a:lstStyle/>
          <a:p>
            <a:pPr algn="ctr"/>
            <a:r>
              <a:rPr lang="en-US" dirty="0">
                <a:solidFill>
                  <a:schemeClr val="tx2"/>
                </a:solidFill>
              </a:rPr>
              <a:t>Sustainability</a:t>
            </a:r>
          </a:p>
        </p:txBody>
      </p:sp>
      <p:graphicFrame>
        <p:nvGraphicFramePr>
          <p:cNvPr id="12" name="Content Placeholder 2">
            <a:extLst>
              <a:ext uri="{FF2B5EF4-FFF2-40B4-BE49-F238E27FC236}">
                <a16:creationId xmlns:a16="http://schemas.microsoft.com/office/drawing/2014/main" id="{B3598B81-95C9-6964-09B4-67D4F455D821}"/>
              </a:ext>
            </a:extLst>
          </p:cNvPr>
          <p:cNvGraphicFramePr>
            <a:graphicFrameLocks noGrp="1"/>
          </p:cNvGraphicFramePr>
          <p:nvPr>
            <p:ph idx="1"/>
            <p:extLst>
              <p:ext uri="{D42A27DB-BD31-4B8C-83A1-F6EECF244321}">
                <p14:modId xmlns:p14="http://schemas.microsoft.com/office/powerpoint/2010/main" val="3068135189"/>
              </p:ext>
            </p:extLst>
          </p:nvPr>
        </p:nvGraphicFramePr>
        <p:xfrm>
          <a:off x="8153400" y="927809"/>
          <a:ext cx="3394220" cy="4964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6037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bokeh background">
            <a:extLst>
              <a:ext uri="{FF2B5EF4-FFF2-40B4-BE49-F238E27FC236}">
                <a16:creationId xmlns:a16="http://schemas.microsoft.com/office/drawing/2014/main" id="{409D4077-EC52-491E-AA7B-00F9557425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TextBox 3">
            <a:extLst>
              <a:ext uri="{FF2B5EF4-FFF2-40B4-BE49-F238E27FC236}">
                <a16:creationId xmlns:a16="http://schemas.microsoft.com/office/drawing/2014/main" id="{0ED76EA9-CEA6-4E6A-B557-3CF8BC2AA868}"/>
              </a:ext>
            </a:extLst>
          </p:cNvPr>
          <p:cNvSpPr txBox="1"/>
          <p:nvPr/>
        </p:nvSpPr>
        <p:spPr>
          <a:xfrm>
            <a:off x="589376" y="2325395"/>
            <a:ext cx="8235842" cy="183405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dirty="0">
                <a:latin typeface="+mj-lt"/>
                <a:ea typeface="+mj-ea"/>
                <a:cs typeface="+mj-cs"/>
              </a:rPr>
              <a:t>What Would Make Things Easier?</a:t>
            </a:r>
          </a:p>
        </p:txBody>
      </p:sp>
    </p:spTree>
    <p:extLst>
      <p:ext uri="{BB962C8B-B14F-4D97-AF65-F5344CB8AC3E}">
        <p14:creationId xmlns:p14="http://schemas.microsoft.com/office/powerpoint/2010/main" val="41285439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4576</TotalTime>
  <Words>1376</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Corbel</vt:lpstr>
      <vt:lpstr>Wingdings</vt:lpstr>
      <vt:lpstr>Banded</vt:lpstr>
      <vt:lpstr>PowerPoint Presentation</vt:lpstr>
      <vt:lpstr>Why is Cessation important??</vt:lpstr>
      <vt:lpstr>211 Call Centers Project Review</vt:lpstr>
      <vt:lpstr>Why 2-1-1? </vt:lpstr>
      <vt:lpstr>Is the model working?</vt:lpstr>
      <vt:lpstr>PowerPoint Presentation</vt:lpstr>
      <vt:lpstr>PowerPoint Presentation</vt:lpstr>
      <vt:lpstr>Sustainability</vt:lpstr>
      <vt:lpstr>PowerPoint Presentation</vt:lpstr>
      <vt:lpstr>roles of partners</vt:lpstr>
      <vt:lpstr>SOW and progress Reporting</vt:lpstr>
      <vt:lpstr>Promotion of Service</vt:lpstr>
      <vt:lpstr>Training and Support</vt:lpstr>
    </vt:vector>
  </TitlesOfParts>
  <Company>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Hagaman, Tonia@CDPH</dc:creator>
  <cp:lastModifiedBy>Hagaman, Tonia@CDPH</cp:lastModifiedBy>
  <cp:revision>9</cp:revision>
  <dcterms:created xsi:type="dcterms:W3CDTF">2023-01-25T00:38:15Z</dcterms:created>
  <dcterms:modified xsi:type="dcterms:W3CDTF">2023-01-30T20:30:36Z</dcterms:modified>
</cp:coreProperties>
</file>