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1.xml" ContentType="application/vnd.openxmlformats-officedocument.themeOverr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355" r:id="rId3"/>
    <p:sldId id="320" r:id="rId4"/>
    <p:sldId id="327" r:id="rId5"/>
    <p:sldId id="279" r:id="rId6"/>
    <p:sldId id="324" r:id="rId7"/>
    <p:sldId id="257" r:id="rId8"/>
    <p:sldId id="260" r:id="rId9"/>
    <p:sldId id="338" r:id="rId10"/>
    <p:sldId id="347" r:id="rId11"/>
    <p:sldId id="344" r:id="rId12"/>
    <p:sldId id="349" r:id="rId13"/>
    <p:sldId id="352" r:id="rId14"/>
    <p:sldId id="346" r:id="rId15"/>
    <p:sldId id="348" r:id="rId16"/>
    <p:sldId id="345" r:id="rId17"/>
    <p:sldId id="330" r:id="rId18"/>
    <p:sldId id="3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8" d="100"/>
          <a:sy n="98"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FB11B-7A11-472B-A26C-D2030E1069F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F3F7841-8475-43F0-8D1C-3E6DC38FE162}">
      <dgm:prSet/>
      <dgm:spPr/>
      <dgm:t>
        <a:bodyPr/>
        <a:lstStyle/>
        <a:p>
          <a:r>
            <a:rPr lang="en-US" dirty="0"/>
            <a:t>Overall purpose and goal of project</a:t>
          </a:r>
        </a:p>
      </dgm:t>
    </dgm:pt>
    <dgm:pt modelId="{DEF75AEE-D267-49CF-8F43-12D160B437BB}" type="parTrans" cxnId="{E600350E-E98C-4DF0-989F-82403FCEECA4}">
      <dgm:prSet/>
      <dgm:spPr/>
      <dgm:t>
        <a:bodyPr/>
        <a:lstStyle/>
        <a:p>
          <a:endParaRPr lang="en-US"/>
        </a:p>
      </dgm:t>
    </dgm:pt>
    <dgm:pt modelId="{36C48BC3-E30C-4574-936A-C07694BD810F}" type="sibTrans" cxnId="{E600350E-E98C-4DF0-989F-82403FCEECA4}">
      <dgm:prSet/>
      <dgm:spPr/>
      <dgm:t>
        <a:bodyPr/>
        <a:lstStyle/>
        <a:p>
          <a:endParaRPr lang="en-US"/>
        </a:p>
      </dgm:t>
    </dgm:pt>
    <dgm:pt modelId="{BFDF8D2B-E4AA-48E2-B8BA-FEC2671623E0}">
      <dgm:prSet/>
      <dgm:spPr/>
      <dgm:t>
        <a:bodyPr/>
        <a:lstStyle/>
        <a:p>
          <a:r>
            <a:rPr lang="en-US" dirty="0"/>
            <a:t>Screening questions </a:t>
          </a:r>
        </a:p>
      </dgm:t>
    </dgm:pt>
    <dgm:pt modelId="{954B4098-9575-4489-A30B-C4D26862BEA4}" type="parTrans" cxnId="{F8D6AF7B-8364-49AA-A535-C3DF4CFE6232}">
      <dgm:prSet/>
      <dgm:spPr/>
      <dgm:t>
        <a:bodyPr/>
        <a:lstStyle/>
        <a:p>
          <a:endParaRPr lang="en-US"/>
        </a:p>
      </dgm:t>
    </dgm:pt>
    <dgm:pt modelId="{97814D23-5EDB-4E66-B27F-BDB180ED491D}" type="sibTrans" cxnId="{F8D6AF7B-8364-49AA-A535-C3DF4CFE6232}">
      <dgm:prSet/>
      <dgm:spPr/>
      <dgm:t>
        <a:bodyPr/>
        <a:lstStyle/>
        <a:p>
          <a:endParaRPr lang="en-US"/>
        </a:p>
      </dgm:t>
    </dgm:pt>
    <dgm:pt modelId="{47ACBC39-3B47-463D-9BAA-C051B9B9B3CE}">
      <dgm:prSet/>
      <dgm:spPr/>
      <dgm:t>
        <a:bodyPr/>
        <a:lstStyle/>
        <a:p>
          <a:r>
            <a:rPr lang="en-US" dirty="0"/>
            <a:t>Data </a:t>
          </a:r>
        </a:p>
      </dgm:t>
    </dgm:pt>
    <dgm:pt modelId="{42C85681-2D4B-4D31-BABE-C002C702B1A8}" type="parTrans" cxnId="{DF5AC53E-3994-4335-BFA7-47A1A0EDB17C}">
      <dgm:prSet/>
      <dgm:spPr/>
      <dgm:t>
        <a:bodyPr/>
        <a:lstStyle/>
        <a:p>
          <a:endParaRPr lang="en-US"/>
        </a:p>
      </dgm:t>
    </dgm:pt>
    <dgm:pt modelId="{9DD441E1-8A12-4648-A414-F68AD03EEC72}" type="sibTrans" cxnId="{DF5AC53E-3994-4335-BFA7-47A1A0EDB17C}">
      <dgm:prSet/>
      <dgm:spPr/>
      <dgm:t>
        <a:bodyPr/>
        <a:lstStyle/>
        <a:p>
          <a:endParaRPr lang="en-US"/>
        </a:p>
      </dgm:t>
    </dgm:pt>
    <dgm:pt modelId="{C280791B-EF0D-4A8C-9C37-5219D3A79ACE}">
      <dgm:prSet/>
      <dgm:spPr/>
      <dgm:t>
        <a:bodyPr/>
        <a:lstStyle/>
        <a:p>
          <a:r>
            <a:rPr lang="en-US" dirty="0"/>
            <a:t>Q&amp;A</a:t>
          </a:r>
        </a:p>
      </dgm:t>
    </dgm:pt>
    <dgm:pt modelId="{253A4DB9-DE6D-474C-9C3C-DDFED31743C9}" type="parTrans" cxnId="{7A77FFCA-AC2A-4E95-BC84-572D08126A1E}">
      <dgm:prSet/>
      <dgm:spPr/>
      <dgm:t>
        <a:bodyPr/>
        <a:lstStyle/>
        <a:p>
          <a:endParaRPr lang="en-US"/>
        </a:p>
      </dgm:t>
    </dgm:pt>
    <dgm:pt modelId="{AB6DE3A7-AF08-429A-A370-2FFE0D4D85DE}" type="sibTrans" cxnId="{7A77FFCA-AC2A-4E95-BC84-572D08126A1E}">
      <dgm:prSet/>
      <dgm:spPr/>
      <dgm:t>
        <a:bodyPr/>
        <a:lstStyle/>
        <a:p>
          <a:endParaRPr lang="en-US"/>
        </a:p>
      </dgm:t>
    </dgm:pt>
    <dgm:pt modelId="{418BAC47-A917-4BF7-B6CD-45DFA0435B50}">
      <dgm:prSet/>
      <dgm:spPr/>
      <dgm:t>
        <a:bodyPr/>
        <a:lstStyle/>
        <a:p>
          <a:endParaRPr lang="en-US" dirty="0"/>
        </a:p>
      </dgm:t>
    </dgm:pt>
    <dgm:pt modelId="{E13FDFB9-CBF5-4063-A633-A92BECCDA62B}" type="parTrans" cxnId="{517494FD-8A19-438F-8D45-B470DD25CAD6}">
      <dgm:prSet/>
      <dgm:spPr/>
      <dgm:t>
        <a:bodyPr/>
        <a:lstStyle/>
        <a:p>
          <a:endParaRPr lang="en-US"/>
        </a:p>
      </dgm:t>
    </dgm:pt>
    <dgm:pt modelId="{9F6C9D95-4E2A-4A1E-BE4A-DA9E033858EE}" type="sibTrans" cxnId="{517494FD-8A19-438F-8D45-B470DD25CAD6}">
      <dgm:prSet/>
      <dgm:spPr/>
      <dgm:t>
        <a:bodyPr/>
        <a:lstStyle/>
        <a:p>
          <a:endParaRPr lang="en-US"/>
        </a:p>
      </dgm:t>
    </dgm:pt>
    <dgm:pt modelId="{607FFD14-310D-4325-9599-9C966B9F6841}" type="pres">
      <dgm:prSet presAssocID="{212FB11B-7A11-472B-A26C-D2030E1069FC}" presName="vert0" presStyleCnt="0">
        <dgm:presLayoutVars>
          <dgm:dir/>
          <dgm:animOne val="branch"/>
          <dgm:animLvl val="lvl"/>
        </dgm:presLayoutVars>
      </dgm:prSet>
      <dgm:spPr/>
    </dgm:pt>
    <dgm:pt modelId="{4733F656-56F5-4BB3-A179-DE2416B89754}" type="pres">
      <dgm:prSet presAssocID="{4F3F7841-8475-43F0-8D1C-3E6DC38FE162}" presName="thickLine" presStyleLbl="alignNode1" presStyleIdx="0" presStyleCnt="5"/>
      <dgm:spPr/>
    </dgm:pt>
    <dgm:pt modelId="{625EA154-156F-4407-A717-44E21B576D34}" type="pres">
      <dgm:prSet presAssocID="{4F3F7841-8475-43F0-8D1C-3E6DC38FE162}" presName="horz1" presStyleCnt="0"/>
      <dgm:spPr/>
    </dgm:pt>
    <dgm:pt modelId="{CFBCB573-A768-46B7-893D-012090BF2D63}" type="pres">
      <dgm:prSet presAssocID="{4F3F7841-8475-43F0-8D1C-3E6DC38FE162}" presName="tx1" presStyleLbl="revTx" presStyleIdx="0" presStyleCnt="5" custLinFactNeighborX="-1713" custLinFactNeighborY="-1174"/>
      <dgm:spPr/>
    </dgm:pt>
    <dgm:pt modelId="{9EEF5E45-A6DE-4060-AF9C-7D508A045E84}" type="pres">
      <dgm:prSet presAssocID="{4F3F7841-8475-43F0-8D1C-3E6DC38FE162}" presName="vert1" presStyleCnt="0"/>
      <dgm:spPr/>
    </dgm:pt>
    <dgm:pt modelId="{20713340-4895-4DB4-BDFC-A5E8254CB003}" type="pres">
      <dgm:prSet presAssocID="{BFDF8D2B-E4AA-48E2-B8BA-FEC2671623E0}" presName="thickLine" presStyleLbl="alignNode1" presStyleIdx="1" presStyleCnt="5"/>
      <dgm:spPr/>
    </dgm:pt>
    <dgm:pt modelId="{0BAEF3DB-EA38-4F88-9988-05DC12A0F5EF}" type="pres">
      <dgm:prSet presAssocID="{BFDF8D2B-E4AA-48E2-B8BA-FEC2671623E0}" presName="horz1" presStyleCnt="0"/>
      <dgm:spPr/>
    </dgm:pt>
    <dgm:pt modelId="{08C64F4E-7AAF-4056-A6EA-900AB084DBA7}" type="pres">
      <dgm:prSet presAssocID="{BFDF8D2B-E4AA-48E2-B8BA-FEC2671623E0}" presName="tx1" presStyleLbl="revTx" presStyleIdx="1" presStyleCnt="5"/>
      <dgm:spPr/>
    </dgm:pt>
    <dgm:pt modelId="{0FBCBB40-E08C-4168-8C12-2AB8084F31B4}" type="pres">
      <dgm:prSet presAssocID="{BFDF8D2B-E4AA-48E2-B8BA-FEC2671623E0}" presName="vert1" presStyleCnt="0"/>
      <dgm:spPr/>
    </dgm:pt>
    <dgm:pt modelId="{57DC566B-EA13-4C0A-9014-7F6D9EEF8898}" type="pres">
      <dgm:prSet presAssocID="{47ACBC39-3B47-463D-9BAA-C051B9B9B3CE}" presName="thickLine" presStyleLbl="alignNode1" presStyleIdx="2" presStyleCnt="5"/>
      <dgm:spPr/>
    </dgm:pt>
    <dgm:pt modelId="{68F347E0-746A-4140-8C03-708001FE30C4}" type="pres">
      <dgm:prSet presAssocID="{47ACBC39-3B47-463D-9BAA-C051B9B9B3CE}" presName="horz1" presStyleCnt="0"/>
      <dgm:spPr/>
    </dgm:pt>
    <dgm:pt modelId="{2AF84441-3B40-4991-8ADB-35B302948964}" type="pres">
      <dgm:prSet presAssocID="{47ACBC39-3B47-463D-9BAA-C051B9B9B3CE}" presName="tx1" presStyleLbl="revTx" presStyleIdx="2" presStyleCnt="5"/>
      <dgm:spPr/>
    </dgm:pt>
    <dgm:pt modelId="{D52B3A97-4901-479A-90FB-1B707CFE6D6A}" type="pres">
      <dgm:prSet presAssocID="{47ACBC39-3B47-463D-9BAA-C051B9B9B3CE}" presName="vert1" presStyleCnt="0"/>
      <dgm:spPr/>
    </dgm:pt>
    <dgm:pt modelId="{58D80AE3-CDD3-4C04-90BF-3E5EAC58C26C}" type="pres">
      <dgm:prSet presAssocID="{C280791B-EF0D-4A8C-9C37-5219D3A79ACE}" presName="thickLine" presStyleLbl="alignNode1" presStyleIdx="3" presStyleCnt="5"/>
      <dgm:spPr/>
    </dgm:pt>
    <dgm:pt modelId="{EAEF037E-D1E1-47FE-B570-4F6C3379A35F}" type="pres">
      <dgm:prSet presAssocID="{C280791B-EF0D-4A8C-9C37-5219D3A79ACE}" presName="horz1" presStyleCnt="0"/>
      <dgm:spPr/>
    </dgm:pt>
    <dgm:pt modelId="{B1489645-B55A-4512-A081-93E8CF0CD0DB}" type="pres">
      <dgm:prSet presAssocID="{C280791B-EF0D-4A8C-9C37-5219D3A79ACE}" presName="tx1" presStyleLbl="revTx" presStyleIdx="3" presStyleCnt="5"/>
      <dgm:spPr/>
    </dgm:pt>
    <dgm:pt modelId="{41D8B0AB-478F-4780-8CC3-065771ED7088}" type="pres">
      <dgm:prSet presAssocID="{C280791B-EF0D-4A8C-9C37-5219D3A79ACE}" presName="vert1" presStyleCnt="0"/>
      <dgm:spPr/>
    </dgm:pt>
    <dgm:pt modelId="{8590DEC2-944D-4186-A83E-CEC222EB3413}" type="pres">
      <dgm:prSet presAssocID="{418BAC47-A917-4BF7-B6CD-45DFA0435B50}" presName="thickLine" presStyleLbl="alignNode1" presStyleIdx="4" presStyleCnt="5"/>
      <dgm:spPr/>
    </dgm:pt>
    <dgm:pt modelId="{CA21B5F3-BF50-40F6-B826-1C16C51D0D63}" type="pres">
      <dgm:prSet presAssocID="{418BAC47-A917-4BF7-B6CD-45DFA0435B50}" presName="horz1" presStyleCnt="0"/>
      <dgm:spPr/>
    </dgm:pt>
    <dgm:pt modelId="{8FC6E596-DC3A-4880-A9BD-D0C1AAEAA78F}" type="pres">
      <dgm:prSet presAssocID="{418BAC47-A917-4BF7-B6CD-45DFA0435B50}" presName="tx1" presStyleLbl="revTx" presStyleIdx="4" presStyleCnt="5"/>
      <dgm:spPr/>
    </dgm:pt>
    <dgm:pt modelId="{472336F7-DB64-4088-BBEB-AA2ADB2E3DE6}" type="pres">
      <dgm:prSet presAssocID="{418BAC47-A917-4BF7-B6CD-45DFA0435B50}" presName="vert1" presStyleCnt="0"/>
      <dgm:spPr/>
    </dgm:pt>
  </dgm:ptLst>
  <dgm:cxnLst>
    <dgm:cxn modelId="{E600350E-E98C-4DF0-989F-82403FCEECA4}" srcId="{212FB11B-7A11-472B-A26C-D2030E1069FC}" destId="{4F3F7841-8475-43F0-8D1C-3E6DC38FE162}" srcOrd="0" destOrd="0" parTransId="{DEF75AEE-D267-49CF-8F43-12D160B437BB}" sibTransId="{36C48BC3-E30C-4574-936A-C07694BD810F}"/>
    <dgm:cxn modelId="{B798EA16-6B36-4D70-9A57-1D8FFA1ED43A}" type="presOf" srcId="{47ACBC39-3B47-463D-9BAA-C051B9B9B3CE}" destId="{2AF84441-3B40-4991-8ADB-35B302948964}" srcOrd="0" destOrd="0" presId="urn:microsoft.com/office/officeart/2008/layout/LinedList"/>
    <dgm:cxn modelId="{F13C1417-D8BF-471A-B9B6-ABBE2EF8F1D1}" type="presOf" srcId="{C280791B-EF0D-4A8C-9C37-5219D3A79ACE}" destId="{B1489645-B55A-4512-A081-93E8CF0CD0DB}" srcOrd="0" destOrd="0" presId="urn:microsoft.com/office/officeart/2008/layout/LinedList"/>
    <dgm:cxn modelId="{DF5AC53E-3994-4335-BFA7-47A1A0EDB17C}" srcId="{212FB11B-7A11-472B-A26C-D2030E1069FC}" destId="{47ACBC39-3B47-463D-9BAA-C051B9B9B3CE}" srcOrd="2" destOrd="0" parTransId="{42C85681-2D4B-4D31-BABE-C002C702B1A8}" sibTransId="{9DD441E1-8A12-4648-A414-F68AD03EEC72}"/>
    <dgm:cxn modelId="{72C5A04E-C395-40A9-A509-895435E07092}" type="presOf" srcId="{4F3F7841-8475-43F0-8D1C-3E6DC38FE162}" destId="{CFBCB573-A768-46B7-893D-012090BF2D63}" srcOrd="0" destOrd="0" presId="urn:microsoft.com/office/officeart/2008/layout/LinedList"/>
    <dgm:cxn modelId="{AA096476-2347-4472-AB7C-EC51A7F956E3}" type="presOf" srcId="{418BAC47-A917-4BF7-B6CD-45DFA0435B50}" destId="{8FC6E596-DC3A-4880-A9BD-D0C1AAEAA78F}" srcOrd="0" destOrd="0" presId="urn:microsoft.com/office/officeart/2008/layout/LinedList"/>
    <dgm:cxn modelId="{F8D6AF7B-8364-49AA-A535-C3DF4CFE6232}" srcId="{212FB11B-7A11-472B-A26C-D2030E1069FC}" destId="{BFDF8D2B-E4AA-48E2-B8BA-FEC2671623E0}" srcOrd="1" destOrd="0" parTransId="{954B4098-9575-4489-A30B-C4D26862BEA4}" sibTransId="{97814D23-5EDB-4E66-B27F-BDB180ED491D}"/>
    <dgm:cxn modelId="{84AAC289-BF80-4F41-BC81-B903B9F57CDA}" type="presOf" srcId="{212FB11B-7A11-472B-A26C-D2030E1069FC}" destId="{607FFD14-310D-4325-9599-9C966B9F6841}" srcOrd="0" destOrd="0" presId="urn:microsoft.com/office/officeart/2008/layout/LinedList"/>
    <dgm:cxn modelId="{7A77FFCA-AC2A-4E95-BC84-572D08126A1E}" srcId="{212FB11B-7A11-472B-A26C-D2030E1069FC}" destId="{C280791B-EF0D-4A8C-9C37-5219D3A79ACE}" srcOrd="3" destOrd="0" parTransId="{253A4DB9-DE6D-474C-9C3C-DDFED31743C9}" sibTransId="{AB6DE3A7-AF08-429A-A370-2FFE0D4D85DE}"/>
    <dgm:cxn modelId="{517494FD-8A19-438F-8D45-B470DD25CAD6}" srcId="{212FB11B-7A11-472B-A26C-D2030E1069FC}" destId="{418BAC47-A917-4BF7-B6CD-45DFA0435B50}" srcOrd="4" destOrd="0" parTransId="{E13FDFB9-CBF5-4063-A633-A92BECCDA62B}" sibTransId="{9F6C9D95-4E2A-4A1E-BE4A-DA9E033858EE}"/>
    <dgm:cxn modelId="{FAD51DFE-083C-4350-87F0-B5FA79D762A6}" type="presOf" srcId="{BFDF8D2B-E4AA-48E2-B8BA-FEC2671623E0}" destId="{08C64F4E-7AAF-4056-A6EA-900AB084DBA7}" srcOrd="0" destOrd="0" presId="urn:microsoft.com/office/officeart/2008/layout/LinedList"/>
    <dgm:cxn modelId="{A4267FEE-2EFC-436C-B611-BF3F6BBD7169}" type="presParOf" srcId="{607FFD14-310D-4325-9599-9C966B9F6841}" destId="{4733F656-56F5-4BB3-A179-DE2416B89754}" srcOrd="0" destOrd="0" presId="urn:microsoft.com/office/officeart/2008/layout/LinedList"/>
    <dgm:cxn modelId="{CC293E6B-BDC2-490B-97C2-BD1788F0538A}" type="presParOf" srcId="{607FFD14-310D-4325-9599-9C966B9F6841}" destId="{625EA154-156F-4407-A717-44E21B576D34}" srcOrd="1" destOrd="0" presId="urn:microsoft.com/office/officeart/2008/layout/LinedList"/>
    <dgm:cxn modelId="{6F0A6899-B39E-4A7C-97A0-CE8F5AE09009}" type="presParOf" srcId="{625EA154-156F-4407-A717-44E21B576D34}" destId="{CFBCB573-A768-46B7-893D-012090BF2D63}" srcOrd="0" destOrd="0" presId="urn:microsoft.com/office/officeart/2008/layout/LinedList"/>
    <dgm:cxn modelId="{01A74B83-2A6B-4375-B3E1-95B4FE4FB356}" type="presParOf" srcId="{625EA154-156F-4407-A717-44E21B576D34}" destId="{9EEF5E45-A6DE-4060-AF9C-7D508A045E84}" srcOrd="1" destOrd="0" presId="urn:microsoft.com/office/officeart/2008/layout/LinedList"/>
    <dgm:cxn modelId="{3B4C6341-D21C-4930-8FA2-4D517EEEBC5C}" type="presParOf" srcId="{607FFD14-310D-4325-9599-9C966B9F6841}" destId="{20713340-4895-4DB4-BDFC-A5E8254CB003}" srcOrd="2" destOrd="0" presId="urn:microsoft.com/office/officeart/2008/layout/LinedList"/>
    <dgm:cxn modelId="{5AAB23DA-1401-4981-A7AE-2FD706BF763B}" type="presParOf" srcId="{607FFD14-310D-4325-9599-9C966B9F6841}" destId="{0BAEF3DB-EA38-4F88-9988-05DC12A0F5EF}" srcOrd="3" destOrd="0" presId="urn:microsoft.com/office/officeart/2008/layout/LinedList"/>
    <dgm:cxn modelId="{DD6B50D4-D3AB-452C-B174-03BB7E88473B}" type="presParOf" srcId="{0BAEF3DB-EA38-4F88-9988-05DC12A0F5EF}" destId="{08C64F4E-7AAF-4056-A6EA-900AB084DBA7}" srcOrd="0" destOrd="0" presId="urn:microsoft.com/office/officeart/2008/layout/LinedList"/>
    <dgm:cxn modelId="{4E81A567-4E2C-4DD6-94A3-B689C5436415}" type="presParOf" srcId="{0BAEF3DB-EA38-4F88-9988-05DC12A0F5EF}" destId="{0FBCBB40-E08C-4168-8C12-2AB8084F31B4}" srcOrd="1" destOrd="0" presId="urn:microsoft.com/office/officeart/2008/layout/LinedList"/>
    <dgm:cxn modelId="{C44B560D-714F-465D-BA2D-95B143B1ABD9}" type="presParOf" srcId="{607FFD14-310D-4325-9599-9C966B9F6841}" destId="{57DC566B-EA13-4C0A-9014-7F6D9EEF8898}" srcOrd="4" destOrd="0" presId="urn:microsoft.com/office/officeart/2008/layout/LinedList"/>
    <dgm:cxn modelId="{3823B1C1-4F47-47F6-A732-95B4F2034450}" type="presParOf" srcId="{607FFD14-310D-4325-9599-9C966B9F6841}" destId="{68F347E0-746A-4140-8C03-708001FE30C4}" srcOrd="5" destOrd="0" presId="urn:microsoft.com/office/officeart/2008/layout/LinedList"/>
    <dgm:cxn modelId="{3D41508A-3F88-4C1A-A02F-4D48E9B6C740}" type="presParOf" srcId="{68F347E0-746A-4140-8C03-708001FE30C4}" destId="{2AF84441-3B40-4991-8ADB-35B302948964}" srcOrd="0" destOrd="0" presId="urn:microsoft.com/office/officeart/2008/layout/LinedList"/>
    <dgm:cxn modelId="{733A613C-EA2F-47D6-8EF4-E13255151708}" type="presParOf" srcId="{68F347E0-746A-4140-8C03-708001FE30C4}" destId="{D52B3A97-4901-479A-90FB-1B707CFE6D6A}" srcOrd="1" destOrd="0" presId="urn:microsoft.com/office/officeart/2008/layout/LinedList"/>
    <dgm:cxn modelId="{C2B94A39-C481-440E-B0A2-CF62E29A227F}" type="presParOf" srcId="{607FFD14-310D-4325-9599-9C966B9F6841}" destId="{58D80AE3-CDD3-4C04-90BF-3E5EAC58C26C}" srcOrd="6" destOrd="0" presId="urn:microsoft.com/office/officeart/2008/layout/LinedList"/>
    <dgm:cxn modelId="{ED837637-EEF5-45AB-B196-AF9C4E5F3159}" type="presParOf" srcId="{607FFD14-310D-4325-9599-9C966B9F6841}" destId="{EAEF037E-D1E1-47FE-B570-4F6C3379A35F}" srcOrd="7" destOrd="0" presId="urn:microsoft.com/office/officeart/2008/layout/LinedList"/>
    <dgm:cxn modelId="{75A68CCF-E41F-4CFF-8102-87CFF510284F}" type="presParOf" srcId="{EAEF037E-D1E1-47FE-B570-4F6C3379A35F}" destId="{B1489645-B55A-4512-A081-93E8CF0CD0DB}" srcOrd="0" destOrd="0" presId="urn:microsoft.com/office/officeart/2008/layout/LinedList"/>
    <dgm:cxn modelId="{D91AABBC-73A5-40B0-8996-8C476D579AA5}" type="presParOf" srcId="{EAEF037E-D1E1-47FE-B570-4F6C3379A35F}" destId="{41D8B0AB-478F-4780-8CC3-065771ED7088}" srcOrd="1" destOrd="0" presId="urn:microsoft.com/office/officeart/2008/layout/LinedList"/>
    <dgm:cxn modelId="{365DDAE3-B623-4BC9-AF9A-C89D59DA3488}" type="presParOf" srcId="{607FFD14-310D-4325-9599-9C966B9F6841}" destId="{8590DEC2-944D-4186-A83E-CEC222EB3413}" srcOrd="8" destOrd="0" presId="urn:microsoft.com/office/officeart/2008/layout/LinedList"/>
    <dgm:cxn modelId="{428413EA-AB3E-4D31-BE45-72CAD1FF4D32}" type="presParOf" srcId="{607FFD14-310D-4325-9599-9C966B9F6841}" destId="{CA21B5F3-BF50-40F6-B826-1C16C51D0D63}" srcOrd="9" destOrd="0" presId="urn:microsoft.com/office/officeart/2008/layout/LinedList"/>
    <dgm:cxn modelId="{A8005221-DA0C-4C8D-ABA4-351F7BFD8170}" type="presParOf" srcId="{CA21B5F3-BF50-40F6-B826-1C16C51D0D63}" destId="{8FC6E596-DC3A-4880-A9BD-D0C1AAEAA78F}" srcOrd="0" destOrd="0" presId="urn:microsoft.com/office/officeart/2008/layout/LinedList"/>
    <dgm:cxn modelId="{6D204B6B-9A73-4717-8B19-F2BC7099A971}" type="presParOf" srcId="{CA21B5F3-BF50-40F6-B826-1C16C51D0D63}" destId="{472336F7-DB64-4088-BBEB-AA2ADB2E3DE6}"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A5D672-9A5E-4432-B968-5FDA57E1347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4E9AD4E-C257-474A-839A-11FF20A009D3}">
      <dgm:prSet custT="1"/>
      <dgm:spPr/>
      <dgm:t>
        <a:bodyPr/>
        <a:lstStyle/>
        <a:p>
          <a:pPr>
            <a:lnSpc>
              <a:spcPct val="100000"/>
            </a:lnSpc>
          </a:pPr>
          <a:r>
            <a:rPr lang="en-US" sz="2000" dirty="0"/>
            <a:t>Proactively identify and refer eligible callers</a:t>
          </a:r>
        </a:p>
      </dgm:t>
    </dgm:pt>
    <dgm:pt modelId="{C5456EDC-06DD-465F-85D2-CAFF1A17FAB1}" type="parTrans" cxnId="{05E765EC-34F6-4881-A341-B7B0C7C253BD}">
      <dgm:prSet/>
      <dgm:spPr/>
      <dgm:t>
        <a:bodyPr/>
        <a:lstStyle/>
        <a:p>
          <a:endParaRPr lang="en-US"/>
        </a:p>
      </dgm:t>
    </dgm:pt>
    <dgm:pt modelId="{C3F201FE-C7B5-4B12-8578-2CF078B987C2}" type="sibTrans" cxnId="{05E765EC-34F6-4881-A341-B7B0C7C253BD}">
      <dgm:prSet/>
      <dgm:spPr/>
      <dgm:t>
        <a:bodyPr/>
        <a:lstStyle/>
        <a:p>
          <a:endParaRPr lang="en-US"/>
        </a:p>
      </dgm:t>
    </dgm:pt>
    <dgm:pt modelId="{7D5B6B25-CEE7-4823-B5DD-182917FD2D61}">
      <dgm:prSet custT="1"/>
      <dgm:spPr/>
      <dgm:t>
        <a:bodyPr/>
        <a:lstStyle/>
        <a:p>
          <a:pPr>
            <a:lnSpc>
              <a:spcPct val="100000"/>
            </a:lnSpc>
          </a:pPr>
          <a:r>
            <a:rPr lang="en-US" sz="2000" dirty="0"/>
            <a:t>Increase awareness and use of the Helpline among low-income individuals, who disproportionately experience high rates of tobacco use</a:t>
          </a:r>
        </a:p>
      </dgm:t>
    </dgm:pt>
    <dgm:pt modelId="{4C466412-1000-4156-A4E7-324E130188A8}" type="parTrans" cxnId="{69444259-D23C-4D98-9B26-4B9415CC3FE1}">
      <dgm:prSet/>
      <dgm:spPr/>
      <dgm:t>
        <a:bodyPr/>
        <a:lstStyle/>
        <a:p>
          <a:endParaRPr lang="en-US"/>
        </a:p>
      </dgm:t>
    </dgm:pt>
    <dgm:pt modelId="{57149845-E3D1-4228-8CCD-637C53418C86}" type="sibTrans" cxnId="{69444259-D23C-4D98-9B26-4B9415CC3FE1}">
      <dgm:prSet/>
      <dgm:spPr/>
      <dgm:t>
        <a:bodyPr/>
        <a:lstStyle/>
        <a:p>
          <a:endParaRPr lang="en-US"/>
        </a:p>
      </dgm:t>
    </dgm:pt>
    <dgm:pt modelId="{555B5563-3C3B-48ED-8231-47F44419FEF0}">
      <dgm:prSet custT="1"/>
      <dgm:spPr/>
      <dgm:t>
        <a:bodyPr/>
        <a:lstStyle/>
        <a:p>
          <a:pPr>
            <a:lnSpc>
              <a:spcPct val="100000"/>
            </a:lnSpc>
          </a:pPr>
          <a:r>
            <a:rPr lang="en-US" sz="2000" dirty="0"/>
            <a:t>Accelerate quitting behaviors and significantly reduce tobacco use</a:t>
          </a:r>
        </a:p>
      </dgm:t>
    </dgm:pt>
    <dgm:pt modelId="{0C9EBA3A-7F7F-41A4-9141-01FCA2E05B73}" type="parTrans" cxnId="{9C5B32BE-57D4-4781-86F6-20D2EBF24876}">
      <dgm:prSet/>
      <dgm:spPr/>
      <dgm:t>
        <a:bodyPr/>
        <a:lstStyle/>
        <a:p>
          <a:endParaRPr lang="en-US"/>
        </a:p>
      </dgm:t>
    </dgm:pt>
    <dgm:pt modelId="{CBE4274D-FB9D-4E4D-98EC-7286914D29F0}" type="sibTrans" cxnId="{9C5B32BE-57D4-4781-86F6-20D2EBF24876}">
      <dgm:prSet/>
      <dgm:spPr/>
      <dgm:t>
        <a:bodyPr/>
        <a:lstStyle/>
        <a:p>
          <a:endParaRPr lang="en-US"/>
        </a:p>
      </dgm:t>
    </dgm:pt>
    <dgm:pt modelId="{8377098B-7686-4983-9350-F5AE74910242}" type="pres">
      <dgm:prSet presAssocID="{46A5D672-9A5E-4432-B968-5FDA57E13472}" presName="root" presStyleCnt="0">
        <dgm:presLayoutVars>
          <dgm:dir/>
          <dgm:resizeHandles val="exact"/>
        </dgm:presLayoutVars>
      </dgm:prSet>
      <dgm:spPr/>
    </dgm:pt>
    <dgm:pt modelId="{CA550D5E-F228-46D4-810D-94CD40BC1A75}" type="pres">
      <dgm:prSet presAssocID="{D4E9AD4E-C257-474A-839A-11FF20A009D3}" presName="compNode" presStyleCnt="0"/>
      <dgm:spPr/>
    </dgm:pt>
    <dgm:pt modelId="{A11C1BCC-B562-4D74-8E0D-5434B67E43C0}" type="pres">
      <dgm:prSet presAssocID="{D4E9AD4E-C257-474A-839A-11FF20A009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B43CECC6-8B47-4E9C-B3A3-6B107EECD4BB}" type="pres">
      <dgm:prSet presAssocID="{D4E9AD4E-C257-474A-839A-11FF20A009D3}" presName="spaceRect" presStyleCnt="0"/>
      <dgm:spPr/>
    </dgm:pt>
    <dgm:pt modelId="{5BBCF0A0-BF89-4EA8-83DD-9F70D098DC9F}" type="pres">
      <dgm:prSet presAssocID="{D4E9AD4E-C257-474A-839A-11FF20A009D3}" presName="textRect" presStyleLbl="revTx" presStyleIdx="0" presStyleCnt="3">
        <dgm:presLayoutVars>
          <dgm:chMax val="1"/>
          <dgm:chPref val="1"/>
        </dgm:presLayoutVars>
      </dgm:prSet>
      <dgm:spPr/>
    </dgm:pt>
    <dgm:pt modelId="{5D009685-D8F0-49E1-97F2-81DAC722FE11}" type="pres">
      <dgm:prSet presAssocID="{C3F201FE-C7B5-4B12-8578-2CF078B987C2}" presName="sibTrans" presStyleCnt="0"/>
      <dgm:spPr/>
    </dgm:pt>
    <dgm:pt modelId="{0A57B60D-0109-4E27-8152-55856149760F}" type="pres">
      <dgm:prSet presAssocID="{7D5B6B25-CEE7-4823-B5DD-182917FD2D61}" presName="compNode" presStyleCnt="0"/>
      <dgm:spPr/>
    </dgm:pt>
    <dgm:pt modelId="{DBF8FE57-9BB4-4896-9092-CEA611F7715A}" type="pres">
      <dgm:prSet presAssocID="{7D5B6B25-CEE7-4823-B5DD-182917FD2D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oking"/>
        </a:ext>
      </dgm:extLst>
    </dgm:pt>
    <dgm:pt modelId="{63A579DA-18E9-4BCE-9223-DE6B952FCFF8}" type="pres">
      <dgm:prSet presAssocID="{7D5B6B25-CEE7-4823-B5DD-182917FD2D61}" presName="spaceRect" presStyleCnt="0"/>
      <dgm:spPr/>
    </dgm:pt>
    <dgm:pt modelId="{A7ABBCCE-D5FD-4581-BF53-53331D60E016}" type="pres">
      <dgm:prSet presAssocID="{7D5B6B25-CEE7-4823-B5DD-182917FD2D61}" presName="textRect" presStyleLbl="revTx" presStyleIdx="1" presStyleCnt="3" custScaleX="156946">
        <dgm:presLayoutVars>
          <dgm:chMax val="1"/>
          <dgm:chPref val="1"/>
        </dgm:presLayoutVars>
      </dgm:prSet>
      <dgm:spPr/>
    </dgm:pt>
    <dgm:pt modelId="{06755E70-D584-448F-A60F-34552411314D}" type="pres">
      <dgm:prSet presAssocID="{57149845-E3D1-4228-8CCD-637C53418C86}" presName="sibTrans" presStyleCnt="0"/>
      <dgm:spPr/>
    </dgm:pt>
    <dgm:pt modelId="{712F76E3-9948-4661-8F9E-C07C2D15E033}" type="pres">
      <dgm:prSet presAssocID="{555B5563-3C3B-48ED-8231-47F44419FEF0}" presName="compNode" presStyleCnt="0"/>
      <dgm:spPr/>
    </dgm:pt>
    <dgm:pt modelId="{1B58F388-E6F3-4F40-B2D9-7D42C2152D94}" type="pres">
      <dgm:prSet presAssocID="{555B5563-3C3B-48ED-8231-47F44419FE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o Smoking"/>
        </a:ext>
      </dgm:extLst>
    </dgm:pt>
    <dgm:pt modelId="{C621E21B-1A18-40E6-9B3B-E523EB16DC3E}" type="pres">
      <dgm:prSet presAssocID="{555B5563-3C3B-48ED-8231-47F44419FEF0}" presName="spaceRect" presStyleCnt="0"/>
      <dgm:spPr/>
    </dgm:pt>
    <dgm:pt modelId="{1DA5BF7D-F1A0-4397-B9C7-22A28B584533}" type="pres">
      <dgm:prSet presAssocID="{555B5563-3C3B-48ED-8231-47F44419FEF0}" presName="textRect" presStyleLbl="revTx" presStyleIdx="2" presStyleCnt="3">
        <dgm:presLayoutVars>
          <dgm:chMax val="1"/>
          <dgm:chPref val="1"/>
        </dgm:presLayoutVars>
      </dgm:prSet>
      <dgm:spPr/>
    </dgm:pt>
  </dgm:ptLst>
  <dgm:cxnLst>
    <dgm:cxn modelId="{74DB8E6B-4A71-436E-82E3-9612C99A5682}" type="presOf" srcId="{555B5563-3C3B-48ED-8231-47F44419FEF0}" destId="{1DA5BF7D-F1A0-4397-B9C7-22A28B584533}" srcOrd="0" destOrd="0" presId="urn:microsoft.com/office/officeart/2018/2/layout/IconLabelList"/>
    <dgm:cxn modelId="{ECB39F56-459F-43D1-83F5-6F68126206E9}" type="presOf" srcId="{46A5D672-9A5E-4432-B968-5FDA57E13472}" destId="{8377098B-7686-4983-9350-F5AE74910242}" srcOrd="0" destOrd="0" presId="urn:microsoft.com/office/officeart/2018/2/layout/IconLabelList"/>
    <dgm:cxn modelId="{69444259-D23C-4D98-9B26-4B9415CC3FE1}" srcId="{46A5D672-9A5E-4432-B968-5FDA57E13472}" destId="{7D5B6B25-CEE7-4823-B5DD-182917FD2D61}" srcOrd="1" destOrd="0" parTransId="{4C466412-1000-4156-A4E7-324E130188A8}" sibTransId="{57149845-E3D1-4228-8CCD-637C53418C86}"/>
    <dgm:cxn modelId="{9C5B32BE-57D4-4781-86F6-20D2EBF24876}" srcId="{46A5D672-9A5E-4432-B968-5FDA57E13472}" destId="{555B5563-3C3B-48ED-8231-47F44419FEF0}" srcOrd="2" destOrd="0" parTransId="{0C9EBA3A-7F7F-41A4-9141-01FCA2E05B73}" sibTransId="{CBE4274D-FB9D-4E4D-98EC-7286914D29F0}"/>
    <dgm:cxn modelId="{81E341DB-BBED-45E0-9857-A1675CF12B6A}" type="presOf" srcId="{7D5B6B25-CEE7-4823-B5DD-182917FD2D61}" destId="{A7ABBCCE-D5FD-4581-BF53-53331D60E016}" srcOrd="0" destOrd="0" presId="urn:microsoft.com/office/officeart/2018/2/layout/IconLabelList"/>
    <dgm:cxn modelId="{05E765EC-34F6-4881-A341-B7B0C7C253BD}" srcId="{46A5D672-9A5E-4432-B968-5FDA57E13472}" destId="{D4E9AD4E-C257-474A-839A-11FF20A009D3}" srcOrd="0" destOrd="0" parTransId="{C5456EDC-06DD-465F-85D2-CAFF1A17FAB1}" sibTransId="{C3F201FE-C7B5-4B12-8578-2CF078B987C2}"/>
    <dgm:cxn modelId="{9168CEFB-DB33-4748-A872-D746E137D4A3}" type="presOf" srcId="{D4E9AD4E-C257-474A-839A-11FF20A009D3}" destId="{5BBCF0A0-BF89-4EA8-83DD-9F70D098DC9F}" srcOrd="0" destOrd="0" presId="urn:microsoft.com/office/officeart/2018/2/layout/IconLabelList"/>
    <dgm:cxn modelId="{B31D18FF-808E-4E06-9E33-A5BD9899EAB5}" type="presParOf" srcId="{8377098B-7686-4983-9350-F5AE74910242}" destId="{CA550D5E-F228-46D4-810D-94CD40BC1A75}" srcOrd="0" destOrd="0" presId="urn:microsoft.com/office/officeart/2018/2/layout/IconLabelList"/>
    <dgm:cxn modelId="{A42D5206-45B1-4EAA-B47A-8AFEE0AD2061}" type="presParOf" srcId="{CA550D5E-F228-46D4-810D-94CD40BC1A75}" destId="{A11C1BCC-B562-4D74-8E0D-5434B67E43C0}" srcOrd="0" destOrd="0" presId="urn:microsoft.com/office/officeart/2018/2/layout/IconLabelList"/>
    <dgm:cxn modelId="{ED7FBCCC-A68A-4FA3-AD2B-1AB9C7D21B0F}" type="presParOf" srcId="{CA550D5E-F228-46D4-810D-94CD40BC1A75}" destId="{B43CECC6-8B47-4E9C-B3A3-6B107EECD4BB}" srcOrd="1" destOrd="0" presId="urn:microsoft.com/office/officeart/2018/2/layout/IconLabelList"/>
    <dgm:cxn modelId="{2186C22B-2BE1-49F4-8BCC-E8442B76F9B3}" type="presParOf" srcId="{CA550D5E-F228-46D4-810D-94CD40BC1A75}" destId="{5BBCF0A0-BF89-4EA8-83DD-9F70D098DC9F}" srcOrd="2" destOrd="0" presId="urn:microsoft.com/office/officeart/2018/2/layout/IconLabelList"/>
    <dgm:cxn modelId="{399A3AE8-C56C-4646-85EE-AA13BA2C5600}" type="presParOf" srcId="{8377098B-7686-4983-9350-F5AE74910242}" destId="{5D009685-D8F0-49E1-97F2-81DAC722FE11}" srcOrd="1" destOrd="0" presId="urn:microsoft.com/office/officeart/2018/2/layout/IconLabelList"/>
    <dgm:cxn modelId="{3C321E69-A342-4583-9583-1B0C091E9BE4}" type="presParOf" srcId="{8377098B-7686-4983-9350-F5AE74910242}" destId="{0A57B60D-0109-4E27-8152-55856149760F}" srcOrd="2" destOrd="0" presId="urn:microsoft.com/office/officeart/2018/2/layout/IconLabelList"/>
    <dgm:cxn modelId="{DDEF50B8-6B4B-4185-92A8-2879E13D1A83}" type="presParOf" srcId="{0A57B60D-0109-4E27-8152-55856149760F}" destId="{DBF8FE57-9BB4-4896-9092-CEA611F7715A}" srcOrd="0" destOrd="0" presId="urn:microsoft.com/office/officeart/2018/2/layout/IconLabelList"/>
    <dgm:cxn modelId="{453A1B44-75DE-4C6E-8C60-6F73E6FC4FDB}" type="presParOf" srcId="{0A57B60D-0109-4E27-8152-55856149760F}" destId="{63A579DA-18E9-4BCE-9223-DE6B952FCFF8}" srcOrd="1" destOrd="0" presId="urn:microsoft.com/office/officeart/2018/2/layout/IconLabelList"/>
    <dgm:cxn modelId="{D5E4EDC1-26DB-43E6-8CC9-65691C40B9E4}" type="presParOf" srcId="{0A57B60D-0109-4E27-8152-55856149760F}" destId="{A7ABBCCE-D5FD-4581-BF53-53331D60E016}" srcOrd="2" destOrd="0" presId="urn:microsoft.com/office/officeart/2018/2/layout/IconLabelList"/>
    <dgm:cxn modelId="{2656A1EC-1F9E-4FBA-A7F6-729A449A7C10}" type="presParOf" srcId="{8377098B-7686-4983-9350-F5AE74910242}" destId="{06755E70-D584-448F-A60F-34552411314D}" srcOrd="3" destOrd="0" presId="urn:microsoft.com/office/officeart/2018/2/layout/IconLabelList"/>
    <dgm:cxn modelId="{C1880EA9-C509-4172-A711-1080DB04A263}" type="presParOf" srcId="{8377098B-7686-4983-9350-F5AE74910242}" destId="{712F76E3-9948-4661-8F9E-C07C2D15E033}" srcOrd="4" destOrd="0" presId="urn:microsoft.com/office/officeart/2018/2/layout/IconLabelList"/>
    <dgm:cxn modelId="{0A7D4340-C9E6-4101-8C36-5FC0504B1EB5}" type="presParOf" srcId="{712F76E3-9948-4661-8F9E-C07C2D15E033}" destId="{1B58F388-E6F3-4F40-B2D9-7D42C2152D94}" srcOrd="0" destOrd="0" presId="urn:microsoft.com/office/officeart/2018/2/layout/IconLabelList"/>
    <dgm:cxn modelId="{7AEFD0D9-E68F-457E-B695-9BB04A23E5AD}" type="presParOf" srcId="{712F76E3-9948-4661-8F9E-C07C2D15E033}" destId="{C621E21B-1A18-40E6-9B3B-E523EB16DC3E}" srcOrd="1" destOrd="0" presId="urn:microsoft.com/office/officeart/2018/2/layout/IconLabelList"/>
    <dgm:cxn modelId="{4F69A824-A226-41EE-9811-E8DB0F607196}" type="presParOf" srcId="{712F76E3-9948-4661-8F9E-C07C2D15E033}" destId="{1DA5BF7D-F1A0-4397-B9C7-22A28B584533}"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78A8C1-850B-4443-A9BA-99930F7E1D6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0BD72C2-3FAC-42F5-86A3-FD4B0D5F4036}">
      <dgm:prSet/>
      <dgm:spPr/>
      <dgm:t>
        <a:bodyPr/>
        <a:lstStyle/>
        <a:p>
          <a:r>
            <a:rPr lang="en-US" dirty="0"/>
            <a:t>Win/win/win</a:t>
          </a:r>
        </a:p>
      </dgm:t>
    </dgm:pt>
    <dgm:pt modelId="{EBB3A614-6FBD-4735-81B9-58F57C28981B}" type="parTrans" cxnId="{8D570CAC-DB17-4978-A27B-EC59B7346505}">
      <dgm:prSet/>
      <dgm:spPr/>
      <dgm:t>
        <a:bodyPr/>
        <a:lstStyle/>
        <a:p>
          <a:endParaRPr lang="en-US"/>
        </a:p>
      </dgm:t>
    </dgm:pt>
    <dgm:pt modelId="{5A4817D4-857C-4F0E-B878-FBAE00F09076}" type="sibTrans" cxnId="{8D570CAC-DB17-4978-A27B-EC59B7346505}">
      <dgm:prSet/>
      <dgm:spPr/>
      <dgm:t>
        <a:bodyPr/>
        <a:lstStyle/>
        <a:p>
          <a:endParaRPr lang="en-US"/>
        </a:p>
      </dgm:t>
    </dgm:pt>
    <dgm:pt modelId="{B2C980D4-48B7-4FF2-A260-79057BD89748}">
      <dgm:prSet/>
      <dgm:spPr/>
      <dgm:t>
        <a:bodyPr/>
        <a:lstStyle/>
        <a:p>
          <a:r>
            <a:rPr lang="en-US" dirty="0"/>
            <a:t>Tobacco users want to quit but are ambivalent</a:t>
          </a:r>
        </a:p>
      </dgm:t>
    </dgm:pt>
    <dgm:pt modelId="{82B05587-0460-4E1C-B4D0-C5836133FE1F}" type="parTrans" cxnId="{81BFC294-ACBF-47AC-8C16-78492D8F0EAD}">
      <dgm:prSet/>
      <dgm:spPr/>
      <dgm:t>
        <a:bodyPr/>
        <a:lstStyle/>
        <a:p>
          <a:endParaRPr lang="en-US"/>
        </a:p>
      </dgm:t>
    </dgm:pt>
    <dgm:pt modelId="{A8AF40C0-DBE7-428A-9478-C6A090BBB01C}" type="sibTrans" cxnId="{81BFC294-ACBF-47AC-8C16-78492D8F0EAD}">
      <dgm:prSet/>
      <dgm:spPr/>
      <dgm:t>
        <a:bodyPr/>
        <a:lstStyle/>
        <a:p>
          <a:endParaRPr lang="en-US"/>
        </a:p>
      </dgm:t>
    </dgm:pt>
    <dgm:pt modelId="{B7CAFC2A-FA2B-4EAC-8FD6-36D02D4F0469}">
      <dgm:prSet/>
      <dgm:spPr/>
      <dgm:t>
        <a:bodyPr/>
        <a:lstStyle/>
        <a:p>
          <a:r>
            <a:rPr lang="en-US"/>
            <a:t>Low-income populations are heavy smokers</a:t>
          </a:r>
        </a:p>
      </dgm:t>
    </dgm:pt>
    <dgm:pt modelId="{4563886E-04CA-4D9A-B6D1-3191861C7A06}" type="parTrans" cxnId="{B0E5772D-68E1-4C2F-A030-96AAB85299D2}">
      <dgm:prSet/>
      <dgm:spPr/>
      <dgm:t>
        <a:bodyPr/>
        <a:lstStyle/>
        <a:p>
          <a:endParaRPr lang="en-US"/>
        </a:p>
      </dgm:t>
    </dgm:pt>
    <dgm:pt modelId="{FC082126-693B-4ADC-A127-CF2A312E527E}" type="sibTrans" cxnId="{B0E5772D-68E1-4C2F-A030-96AAB85299D2}">
      <dgm:prSet/>
      <dgm:spPr/>
      <dgm:t>
        <a:bodyPr/>
        <a:lstStyle/>
        <a:p>
          <a:endParaRPr lang="en-US"/>
        </a:p>
      </dgm:t>
    </dgm:pt>
    <dgm:pt modelId="{6E3A4938-CE9A-4D38-9BA8-F58311A5443F}">
      <dgm:prSet/>
      <dgm:spPr/>
      <dgm:t>
        <a:bodyPr/>
        <a:lstStyle/>
        <a:p>
          <a:r>
            <a:rPr lang="en-US"/>
            <a:t>Low-income could use the money</a:t>
          </a:r>
        </a:p>
      </dgm:t>
    </dgm:pt>
    <dgm:pt modelId="{D8B5EFF8-DA7F-4E4A-AF9D-7058B26EEC37}" type="parTrans" cxnId="{A19FC748-1127-4740-A581-26206397E5C4}">
      <dgm:prSet/>
      <dgm:spPr/>
      <dgm:t>
        <a:bodyPr/>
        <a:lstStyle/>
        <a:p>
          <a:endParaRPr lang="en-US"/>
        </a:p>
      </dgm:t>
    </dgm:pt>
    <dgm:pt modelId="{7914FE08-9CE8-47A8-BAEF-4427691534F7}" type="sibTrans" cxnId="{A19FC748-1127-4740-A581-26206397E5C4}">
      <dgm:prSet/>
      <dgm:spPr/>
      <dgm:t>
        <a:bodyPr/>
        <a:lstStyle/>
        <a:p>
          <a:endParaRPr lang="en-US"/>
        </a:p>
      </dgm:t>
    </dgm:pt>
    <dgm:pt modelId="{2CB5436F-4E22-46CF-85DD-0A2FD28918B2}" type="pres">
      <dgm:prSet presAssocID="{6778A8C1-850B-4443-A9BA-99930F7E1D6F}" presName="vert0" presStyleCnt="0">
        <dgm:presLayoutVars>
          <dgm:dir/>
          <dgm:animOne val="branch"/>
          <dgm:animLvl val="lvl"/>
        </dgm:presLayoutVars>
      </dgm:prSet>
      <dgm:spPr/>
    </dgm:pt>
    <dgm:pt modelId="{13D5B7B1-E157-46EF-81CA-FD6442D6990C}" type="pres">
      <dgm:prSet presAssocID="{30BD72C2-3FAC-42F5-86A3-FD4B0D5F4036}" presName="thickLine" presStyleLbl="alignNode1" presStyleIdx="0" presStyleCnt="4"/>
      <dgm:spPr/>
    </dgm:pt>
    <dgm:pt modelId="{A9065062-A5F4-4F66-AE59-D66830D28366}" type="pres">
      <dgm:prSet presAssocID="{30BD72C2-3FAC-42F5-86A3-FD4B0D5F4036}" presName="horz1" presStyleCnt="0"/>
      <dgm:spPr/>
    </dgm:pt>
    <dgm:pt modelId="{6729110D-42C7-428B-8236-3EC68A20F71B}" type="pres">
      <dgm:prSet presAssocID="{30BD72C2-3FAC-42F5-86A3-FD4B0D5F4036}" presName="tx1" presStyleLbl="revTx" presStyleIdx="0" presStyleCnt="4"/>
      <dgm:spPr/>
    </dgm:pt>
    <dgm:pt modelId="{036C1BA0-1F38-448B-8415-0536938930D1}" type="pres">
      <dgm:prSet presAssocID="{30BD72C2-3FAC-42F5-86A3-FD4B0D5F4036}" presName="vert1" presStyleCnt="0"/>
      <dgm:spPr/>
    </dgm:pt>
    <dgm:pt modelId="{A8380BFE-691F-4AAC-8CA1-B31979C2583C}" type="pres">
      <dgm:prSet presAssocID="{B2C980D4-48B7-4FF2-A260-79057BD89748}" presName="thickLine" presStyleLbl="alignNode1" presStyleIdx="1" presStyleCnt="4"/>
      <dgm:spPr/>
    </dgm:pt>
    <dgm:pt modelId="{1728B547-3615-4292-AF4D-9E0BB30DE66B}" type="pres">
      <dgm:prSet presAssocID="{B2C980D4-48B7-4FF2-A260-79057BD89748}" presName="horz1" presStyleCnt="0"/>
      <dgm:spPr/>
    </dgm:pt>
    <dgm:pt modelId="{C5EC0767-F758-410F-8BC3-9C31277DC0CE}" type="pres">
      <dgm:prSet presAssocID="{B2C980D4-48B7-4FF2-A260-79057BD89748}" presName="tx1" presStyleLbl="revTx" presStyleIdx="1" presStyleCnt="4"/>
      <dgm:spPr/>
    </dgm:pt>
    <dgm:pt modelId="{982FE274-72F3-467D-A984-DF70FD8ACA80}" type="pres">
      <dgm:prSet presAssocID="{B2C980D4-48B7-4FF2-A260-79057BD89748}" presName="vert1" presStyleCnt="0"/>
      <dgm:spPr/>
    </dgm:pt>
    <dgm:pt modelId="{66870257-995C-478E-AD96-19C3DED582B5}" type="pres">
      <dgm:prSet presAssocID="{B7CAFC2A-FA2B-4EAC-8FD6-36D02D4F0469}" presName="thickLine" presStyleLbl="alignNode1" presStyleIdx="2" presStyleCnt="4"/>
      <dgm:spPr/>
    </dgm:pt>
    <dgm:pt modelId="{4612DF38-BB6E-49A2-800D-81F249548583}" type="pres">
      <dgm:prSet presAssocID="{B7CAFC2A-FA2B-4EAC-8FD6-36D02D4F0469}" presName="horz1" presStyleCnt="0"/>
      <dgm:spPr/>
    </dgm:pt>
    <dgm:pt modelId="{636EA8E5-CACF-47C1-8879-8F7DB2A1CB0D}" type="pres">
      <dgm:prSet presAssocID="{B7CAFC2A-FA2B-4EAC-8FD6-36D02D4F0469}" presName="tx1" presStyleLbl="revTx" presStyleIdx="2" presStyleCnt="4"/>
      <dgm:spPr/>
    </dgm:pt>
    <dgm:pt modelId="{D157E791-9149-4815-A631-238B1A44B49E}" type="pres">
      <dgm:prSet presAssocID="{B7CAFC2A-FA2B-4EAC-8FD6-36D02D4F0469}" presName="vert1" presStyleCnt="0"/>
      <dgm:spPr/>
    </dgm:pt>
    <dgm:pt modelId="{68473C3F-6CBA-41DB-B74C-34E0F7DF3F6E}" type="pres">
      <dgm:prSet presAssocID="{6E3A4938-CE9A-4D38-9BA8-F58311A5443F}" presName="thickLine" presStyleLbl="alignNode1" presStyleIdx="3" presStyleCnt="4"/>
      <dgm:spPr/>
    </dgm:pt>
    <dgm:pt modelId="{DD3FA226-4FF1-4FD4-B775-60AFACDAF390}" type="pres">
      <dgm:prSet presAssocID="{6E3A4938-CE9A-4D38-9BA8-F58311A5443F}" presName="horz1" presStyleCnt="0"/>
      <dgm:spPr/>
    </dgm:pt>
    <dgm:pt modelId="{D890A34D-B1BB-4267-8F9D-D3F30601FB60}" type="pres">
      <dgm:prSet presAssocID="{6E3A4938-CE9A-4D38-9BA8-F58311A5443F}" presName="tx1" presStyleLbl="revTx" presStyleIdx="3" presStyleCnt="4"/>
      <dgm:spPr/>
    </dgm:pt>
    <dgm:pt modelId="{DE09C2A6-16D6-4C9D-AED7-751CADF4D0C0}" type="pres">
      <dgm:prSet presAssocID="{6E3A4938-CE9A-4D38-9BA8-F58311A5443F}" presName="vert1" presStyleCnt="0"/>
      <dgm:spPr/>
    </dgm:pt>
  </dgm:ptLst>
  <dgm:cxnLst>
    <dgm:cxn modelId="{57DB950B-C60F-4ED0-9643-2D7E0EDAC02C}" type="presOf" srcId="{6778A8C1-850B-4443-A9BA-99930F7E1D6F}" destId="{2CB5436F-4E22-46CF-85DD-0A2FD28918B2}" srcOrd="0" destOrd="0" presId="urn:microsoft.com/office/officeart/2008/layout/LinedList"/>
    <dgm:cxn modelId="{A9E98B13-CA6F-480A-9067-A001A4AB0D18}" type="presOf" srcId="{B7CAFC2A-FA2B-4EAC-8FD6-36D02D4F0469}" destId="{636EA8E5-CACF-47C1-8879-8F7DB2A1CB0D}" srcOrd="0" destOrd="0" presId="urn:microsoft.com/office/officeart/2008/layout/LinedList"/>
    <dgm:cxn modelId="{B0E5772D-68E1-4C2F-A030-96AAB85299D2}" srcId="{6778A8C1-850B-4443-A9BA-99930F7E1D6F}" destId="{B7CAFC2A-FA2B-4EAC-8FD6-36D02D4F0469}" srcOrd="2" destOrd="0" parTransId="{4563886E-04CA-4D9A-B6D1-3191861C7A06}" sibTransId="{FC082126-693B-4ADC-A127-CF2A312E527E}"/>
    <dgm:cxn modelId="{A19FC748-1127-4740-A581-26206397E5C4}" srcId="{6778A8C1-850B-4443-A9BA-99930F7E1D6F}" destId="{6E3A4938-CE9A-4D38-9BA8-F58311A5443F}" srcOrd="3" destOrd="0" parTransId="{D8B5EFF8-DA7F-4E4A-AF9D-7058B26EEC37}" sibTransId="{7914FE08-9CE8-47A8-BAEF-4427691534F7}"/>
    <dgm:cxn modelId="{0E07DB4D-E7C7-4523-8D68-37CEBFC95DDA}" type="presOf" srcId="{B2C980D4-48B7-4FF2-A260-79057BD89748}" destId="{C5EC0767-F758-410F-8BC3-9C31277DC0CE}" srcOrd="0" destOrd="0" presId="urn:microsoft.com/office/officeart/2008/layout/LinedList"/>
    <dgm:cxn modelId="{81BFC294-ACBF-47AC-8C16-78492D8F0EAD}" srcId="{6778A8C1-850B-4443-A9BA-99930F7E1D6F}" destId="{B2C980D4-48B7-4FF2-A260-79057BD89748}" srcOrd="1" destOrd="0" parTransId="{82B05587-0460-4E1C-B4D0-C5836133FE1F}" sibTransId="{A8AF40C0-DBE7-428A-9478-C6A090BBB01C}"/>
    <dgm:cxn modelId="{8D570CAC-DB17-4978-A27B-EC59B7346505}" srcId="{6778A8C1-850B-4443-A9BA-99930F7E1D6F}" destId="{30BD72C2-3FAC-42F5-86A3-FD4B0D5F4036}" srcOrd="0" destOrd="0" parTransId="{EBB3A614-6FBD-4735-81B9-58F57C28981B}" sibTransId="{5A4817D4-857C-4F0E-B878-FBAE00F09076}"/>
    <dgm:cxn modelId="{4339A6E6-DC90-4E97-8F6D-C9A859F207D6}" type="presOf" srcId="{6E3A4938-CE9A-4D38-9BA8-F58311A5443F}" destId="{D890A34D-B1BB-4267-8F9D-D3F30601FB60}" srcOrd="0" destOrd="0" presId="urn:microsoft.com/office/officeart/2008/layout/LinedList"/>
    <dgm:cxn modelId="{830BADE9-6362-44DB-A65B-06703F474107}" type="presOf" srcId="{30BD72C2-3FAC-42F5-86A3-FD4B0D5F4036}" destId="{6729110D-42C7-428B-8236-3EC68A20F71B}" srcOrd="0" destOrd="0" presId="urn:microsoft.com/office/officeart/2008/layout/LinedList"/>
    <dgm:cxn modelId="{0560A82B-58AD-489C-9643-FBD3BAAF400F}" type="presParOf" srcId="{2CB5436F-4E22-46CF-85DD-0A2FD28918B2}" destId="{13D5B7B1-E157-46EF-81CA-FD6442D6990C}" srcOrd="0" destOrd="0" presId="urn:microsoft.com/office/officeart/2008/layout/LinedList"/>
    <dgm:cxn modelId="{2B367493-116B-4951-AC71-4F246943D51A}" type="presParOf" srcId="{2CB5436F-4E22-46CF-85DD-0A2FD28918B2}" destId="{A9065062-A5F4-4F66-AE59-D66830D28366}" srcOrd="1" destOrd="0" presId="urn:microsoft.com/office/officeart/2008/layout/LinedList"/>
    <dgm:cxn modelId="{EDE00782-4F2D-4946-ADF4-B953BFA2076C}" type="presParOf" srcId="{A9065062-A5F4-4F66-AE59-D66830D28366}" destId="{6729110D-42C7-428B-8236-3EC68A20F71B}" srcOrd="0" destOrd="0" presId="urn:microsoft.com/office/officeart/2008/layout/LinedList"/>
    <dgm:cxn modelId="{E040D1DF-3778-4EEB-877B-1CE9F6727DA9}" type="presParOf" srcId="{A9065062-A5F4-4F66-AE59-D66830D28366}" destId="{036C1BA0-1F38-448B-8415-0536938930D1}" srcOrd="1" destOrd="0" presId="urn:microsoft.com/office/officeart/2008/layout/LinedList"/>
    <dgm:cxn modelId="{25424364-A467-45D4-83B7-C4D96C30AA42}" type="presParOf" srcId="{2CB5436F-4E22-46CF-85DD-0A2FD28918B2}" destId="{A8380BFE-691F-4AAC-8CA1-B31979C2583C}" srcOrd="2" destOrd="0" presId="urn:microsoft.com/office/officeart/2008/layout/LinedList"/>
    <dgm:cxn modelId="{5F642F96-143F-4A25-A806-6403A6F6E3C5}" type="presParOf" srcId="{2CB5436F-4E22-46CF-85DD-0A2FD28918B2}" destId="{1728B547-3615-4292-AF4D-9E0BB30DE66B}" srcOrd="3" destOrd="0" presId="urn:microsoft.com/office/officeart/2008/layout/LinedList"/>
    <dgm:cxn modelId="{687F933F-0ECF-4D83-8228-798507D676BD}" type="presParOf" srcId="{1728B547-3615-4292-AF4D-9E0BB30DE66B}" destId="{C5EC0767-F758-410F-8BC3-9C31277DC0CE}" srcOrd="0" destOrd="0" presId="urn:microsoft.com/office/officeart/2008/layout/LinedList"/>
    <dgm:cxn modelId="{06552541-08A6-4D18-BD9D-F3FEF3F3BE7F}" type="presParOf" srcId="{1728B547-3615-4292-AF4D-9E0BB30DE66B}" destId="{982FE274-72F3-467D-A984-DF70FD8ACA80}" srcOrd="1" destOrd="0" presId="urn:microsoft.com/office/officeart/2008/layout/LinedList"/>
    <dgm:cxn modelId="{76627946-EDB7-4626-A3F0-232CEAB3CFAE}" type="presParOf" srcId="{2CB5436F-4E22-46CF-85DD-0A2FD28918B2}" destId="{66870257-995C-478E-AD96-19C3DED582B5}" srcOrd="4" destOrd="0" presId="urn:microsoft.com/office/officeart/2008/layout/LinedList"/>
    <dgm:cxn modelId="{CAD9D977-6415-4D97-9997-72F903C1123A}" type="presParOf" srcId="{2CB5436F-4E22-46CF-85DD-0A2FD28918B2}" destId="{4612DF38-BB6E-49A2-800D-81F249548583}" srcOrd="5" destOrd="0" presId="urn:microsoft.com/office/officeart/2008/layout/LinedList"/>
    <dgm:cxn modelId="{B0E33C36-D4DD-493E-9E8E-761CA1C5E50B}" type="presParOf" srcId="{4612DF38-BB6E-49A2-800D-81F249548583}" destId="{636EA8E5-CACF-47C1-8879-8F7DB2A1CB0D}" srcOrd="0" destOrd="0" presId="urn:microsoft.com/office/officeart/2008/layout/LinedList"/>
    <dgm:cxn modelId="{D1EB1BD9-1C0B-43B3-822B-F174A0104AFF}" type="presParOf" srcId="{4612DF38-BB6E-49A2-800D-81F249548583}" destId="{D157E791-9149-4815-A631-238B1A44B49E}" srcOrd="1" destOrd="0" presId="urn:microsoft.com/office/officeart/2008/layout/LinedList"/>
    <dgm:cxn modelId="{72BDBBA5-8702-4648-B18A-3B993F5CD418}" type="presParOf" srcId="{2CB5436F-4E22-46CF-85DD-0A2FD28918B2}" destId="{68473C3F-6CBA-41DB-B74C-34E0F7DF3F6E}" srcOrd="6" destOrd="0" presId="urn:microsoft.com/office/officeart/2008/layout/LinedList"/>
    <dgm:cxn modelId="{8134B242-A71C-464C-BEA2-547BD219E53E}" type="presParOf" srcId="{2CB5436F-4E22-46CF-85DD-0A2FD28918B2}" destId="{DD3FA226-4FF1-4FD4-B775-60AFACDAF390}" srcOrd="7" destOrd="0" presId="urn:microsoft.com/office/officeart/2008/layout/LinedList"/>
    <dgm:cxn modelId="{F2B3F74E-6146-4326-A5FF-9198138A1806}" type="presParOf" srcId="{DD3FA226-4FF1-4FD4-B775-60AFACDAF390}" destId="{D890A34D-B1BB-4267-8F9D-D3F30601FB60}" srcOrd="0" destOrd="0" presId="urn:microsoft.com/office/officeart/2008/layout/LinedList"/>
    <dgm:cxn modelId="{52636095-337F-4133-942F-E0717B56DD6F}" type="presParOf" srcId="{DD3FA226-4FF1-4FD4-B775-60AFACDAF390}" destId="{DE09C2A6-16D6-4C9D-AED7-751CADF4D0C0}"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2F9DB9-01DD-4AE7-BCC8-6C6E64513562}" type="doc">
      <dgm:prSet loTypeId="urn:microsoft.com/office/officeart/2005/8/layout/hProcess6" loCatId="process" qsTypeId="urn:microsoft.com/office/officeart/2005/8/quickstyle/simple5" qsCatId="simple" csTypeId="urn:microsoft.com/office/officeart/2005/8/colors/accent1_2" csCatId="accent1" phldr="1"/>
      <dgm:spPr/>
    </dgm:pt>
    <dgm:pt modelId="{80C4BDEB-3251-4ACA-99A2-04742A2C8DF6}">
      <dgm:prSet phldrT="[Text]"/>
      <dgm:spPr/>
      <dgm:t>
        <a:bodyPr/>
        <a:lstStyle/>
        <a:p>
          <a:r>
            <a:rPr lang="en-US" dirty="0"/>
            <a:t>More referrals = more people getting service </a:t>
          </a:r>
        </a:p>
      </dgm:t>
    </dgm:pt>
    <dgm:pt modelId="{833AE123-E91B-44DA-8941-F94E37FAB959}" type="parTrans" cxnId="{57EE4518-28E2-455E-977B-528F4D939410}">
      <dgm:prSet/>
      <dgm:spPr/>
      <dgm:t>
        <a:bodyPr/>
        <a:lstStyle/>
        <a:p>
          <a:endParaRPr lang="en-US"/>
        </a:p>
      </dgm:t>
    </dgm:pt>
    <dgm:pt modelId="{494B3B56-F8D6-4177-BED6-8DB585A46730}" type="sibTrans" cxnId="{57EE4518-28E2-455E-977B-528F4D939410}">
      <dgm:prSet/>
      <dgm:spPr/>
      <dgm:t>
        <a:bodyPr/>
        <a:lstStyle/>
        <a:p>
          <a:endParaRPr lang="en-US"/>
        </a:p>
      </dgm:t>
    </dgm:pt>
    <dgm:pt modelId="{51E1F457-66D2-4FC0-B5DB-C7DAD067CB70}">
      <dgm:prSet phldrT="[Text]"/>
      <dgm:spPr/>
      <dgm:t>
        <a:bodyPr/>
        <a:lstStyle/>
        <a:p>
          <a:r>
            <a:rPr lang="en-US" dirty="0"/>
            <a:t>More people getting service = increased quitting </a:t>
          </a:r>
        </a:p>
      </dgm:t>
    </dgm:pt>
    <dgm:pt modelId="{5114C9AA-957A-4E9D-B0FC-94F6674E0D91}" type="parTrans" cxnId="{E2984F79-6A19-4EC7-9741-BAA972AF653A}">
      <dgm:prSet/>
      <dgm:spPr/>
      <dgm:t>
        <a:bodyPr/>
        <a:lstStyle/>
        <a:p>
          <a:endParaRPr lang="en-US"/>
        </a:p>
      </dgm:t>
    </dgm:pt>
    <dgm:pt modelId="{E823D05F-3124-4C85-A114-6BE558AEEA86}" type="sibTrans" cxnId="{E2984F79-6A19-4EC7-9741-BAA972AF653A}">
      <dgm:prSet/>
      <dgm:spPr/>
      <dgm:t>
        <a:bodyPr/>
        <a:lstStyle/>
        <a:p>
          <a:endParaRPr lang="en-US"/>
        </a:p>
      </dgm:t>
    </dgm:pt>
    <dgm:pt modelId="{FCAB268E-2332-47D9-AB98-6BD9C96160C2}">
      <dgm:prSet phldrT="[Text]"/>
      <dgm:spPr/>
      <dgm:t>
        <a:bodyPr/>
        <a:lstStyle/>
        <a:p>
          <a:r>
            <a:rPr lang="en-US" dirty="0"/>
            <a:t>Increased quitting =  healthier population </a:t>
          </a:r>
        </a:p>
      </dgm:t>
    </dgm:pt>
    <dgm:pt modelId="{F4C52A09-4EF6-4701-B24B-106924B340F3}" type="parTrans" cxnId="{E14EF436-93E3-46F0-BF8E-39396A1B1077}">
      <dgm:prSet/>
      <dgm:spPr/>
      <dgm:t>
        <a:bodyPr/>
        <a:lstStyle/>
        <a:p>
          <a:endParaRPr lang="en-US"/>
        </a:p>
      </dgm:t>
    </dgm:pt>
    <dgm:pt modelId="{C940FC0B-2457-42D2-8495-551A0F3E7A7B}" type="sibTrans" cxnId="{E14EF436-93E3-46F0-BF8E-39396A1B1077}">
      <dgm:prSet/>
      <dgm:spPr/>
      <dgm:t>
        <a:bodyPr/>
        <a:lstStyle/>
        <a:p>
          <a:endParaRPr lang="en-US"/>
        </a:p>
      </dgm:t>
    </dgm:pt>
    <dgm:pt modelId="{DD29BA20-A976-496E-944F-1C35A3D6112E}" type="pres">
      <dgm:prSet presAssocID="{7E2F9DB9-01DD-4AE7-BCC8-6C6E64513562}" presName="theList" presStyleCnt="0">
        <dgm:presLayoutVars>
          <dgm:dir/>
          <dgm:animLvl val="lvl"/>
          <dgm:resizeHandles val="exact"/>
        </dgm:presLayoutVars>
      </dgm:prSet>
      <dgm:spPr/>
    </dgm:pt>
    <dgm:pt modelId="{0A539B86-8967-4FE2-AAB2-8D1DD7A00489}" type="pres">
      <dgm:prSet presAssocID="{80C4BDEB-3251-4ACA-99A2-04742A2C8DF6}" presName="compNode" presStyleCnt="0"/>
      <dgm:spPr/>
    </dgm:pt>
    <dgm:pt modelId="{BC678750-DC26-499C-A177-C34B3F656DCE}" type="pres">
      <dgm:prSet presAssocID="{80C4BDEB-3251-4ACA-99A2-04742A2C8DF6}" presName="noGeometry" presStyleCnt="0"/>
      <dgm:spPr/>
    </dgm:pt>
    <dgm:pt modelId="{6145818A-8A49-4993-8636-ED147E9D5B93}" type="pres">
      <dgm:prSet presAssocID="{80C4BDEB-3251-4ACA-99A2-04742A2C8DF6}" presName="childTextVisible" presStyleLbl="bgAccFollowNode1" presStyleIdx="0" presStyleCnt="3">
        <dgm:presLayoutVars>
          <dgm:bulletEnabled val="1"/>
        </dgm:presLayoutVars>
      </dgm:prSet>
      <dgm:spPr/>
    </dgm:pt>
    <dgm:pt modelId="{FA3E6B3D-6D1D-4259-BFAD-ABD962494F92}" type="pres">
      <dgm:prSet presAssocID="{80C4BDEB-3251-4ACA-99A2-04742A2C8DF6}" presName="childTextHidden" presStyleLbl="bgAccFollowNode1" presStyleIdx="0" presStyleCnt="3"/>
      <dgm:spPr/>
    </dgm:pt>
    <dgm:pt modelId="{6DD13108-AD55-40B8-9CE7-C5E3206D211F}" type="pres">
      <dgm:prSet presAssocID="{80C4BDEB-3251-4ACA-99A2-04742A2C8DF6}" presName="parentText" presStyleLbl="node1" presStyleIdx="0" presStyleCnt="3">
        <dgm:presLayoutVars>
          <dgm:chMax val="1"/>
          <dgm:bulletEnabled val="1"/>
        </dgm:presLayoutVars>
      </dgm:prSet>
      <dgm:spPr/>
    </dgm:pt>
    <dgm:pt modelId="{2EBC3A4E-464A-4074-9CD8-C44D04050431}" type="pres">
      <dgm:prSet presAssocID="{80C4BDEB-3251-4ACA-99A2-04742A2C8DF6}" presName="aSpace" presStyleCnt="0"/>
      <dgm:spPr/>
    </dgm:pt>
    <dgm:pt modelId="{CB49199E-733B-42B8-8A27-0996EBABB94F}" type="pres">
      <dgm:prSet presAssocID="{51E1F457-66D2-4FC0-B5DB-C7DAD067CB70}" presName="compNode" presStyleCnt="0"/>
      <dgm:spPr/>
    </dgm:pt>
    <dgm:pt modelId="{E067273F-2A59-4145-8484-216E339713E4}" type="pres">
      <dgm:prSet presAssocID="{51E1F457-66D2-4FC0-B5DB-C7DAD067CB70}" presName="noGeometry" presStyleCnt="0"/>
      <dgm:spPr/>
    </dgm:pt>
    <dgm:pt modelId="{E20B89EE-5244-4FC1-A36E-8345EB88A2DC}" type="pres">
      <dgm:prSet presAssocID="{51E1F457-66D2-4FC0-B5DB-C7DAD067CB70}" presName="childTextVisible" presStyleLbl="bgAccFollowNode1" presStyleIdx="1" presStyleCnt="3">
        <dgm:presLayoutVars>
          <dgm:bulletEnabled val="1"/>
        </dgm:presLayoutVars>
      </dgm:prSet>
      <dgm:spPr/>
    </dgm:pt>
    <dgm:pt modelId="{90BEF0E4-9B12-477F-A4AF-123C10EB3872}" type="pres">
      <dgm:prSet presAssocID="{51E1F457-66D2-4FC0-B5DB-C7DAD067CB70}" presName="childTextHidden" presStyleLbl="bgAccFollowNode1" presStyleIdx="1" presStyleCnt="3"/>
      <dgm:spPr/>
    </dgm:pt>
    <dgm:pt modelId="{EBFFF1F7-4852-4585-B254-094A355FB137}" type="pres">
      <dgm:prSet presAssocID="{51E1F457-66D2-4FC0-B5DB-C7DAD067CB70}" presName="parentText" presStyleLbl="node1" presStyleIdx="1" presStyleCnt="3">
        <dgm:presLayoutVars>
          <dgm:chMax val="1"/>
          <dgm:bulletEnabled val="1"/>
        </dgm:presLayoutVars>
      </dgm:prSet>
      <dgm:spPr/>
    </dgm:pt>
    <dgm:pt modelId="{C8E45C7B-0EEE-489B-B2E2-FDEC44421A9B}" type="pres">
      <dgm:prSet presAssocID="{51E1F457-66D2-4FC0-B5DB-C7DAD067CB70}" presName="aSpace" presStyleCnt="0"/>
      <dgm:spPr/>
    </dgm:pt>
    <dgm:pt modelId="{A94EE840-30CF-42C1-9CAB-4C215E5C9988}" type="pres">
      <dgm:prSet presAssocID="{FCAB268E-2332-47D9-AB98-6BD9C96160C2}" presName="compNode" presStyleCnt="0"/>
      <dgm:spPr/>
    </dgm:pt>
    <dgm:pt modelId="{5D09AB72-A3B8-4C61-8BA3-6B6D10DF3C22}" type="pres">
      <dgm:prSet presAssocID="{FCAB268E-2332-47D9-AB98-6BD9C96160C2}" presName="noGeometry" presStyleCnt="0"/>
      <dgm:spPr/>
    </dgm:pt>
    <dgm:pt modelId="{66A1AFFC-3FB9-451D-86DE-0C8621F0284D}" type="pres">
      <dgm:prSet presAssocID="{FCAB268E-2332-47D9-AB98-6BD9C96160C2}" presName="childTextVisible" presStyleLbl="bgAccFollowNode1" presStyleIdx="2" presStyleCnt="3">
        <dgm:presLayoutVars>
          <dgm:bulletEnabled val="1"/>
        </dgm:presLayoutVars>
      </dgm:prSet>
      <dgm:spPr/>
    </dgm:pt>
    <dgm:pt modelId="{99042EF9-0F16-4705-B9AB-27486EBA0BC8}" type="pres">
      <dgm:prSet presAssocID="{FCAB268E-2332-47D9-AB98-6BD9C96160C2}" presName="childTextHidden" presStyleLbl="bgAccFollowNode1" presStyleIdx="2" presStyleCnt="3"/>
      <dgm:spPr/>
    </dgm:pt>
    <dgm:pt modelId="{3265A83C-86AE-48B3-AC3F-642CA16B4EB4}" type="pres">
      <dgm:prSet presAssocID="{FCAB268E-2332-47D9-AB98-6BD9C96160C2}" presName="parentText" presStyleLbl="node1" presStyleIdx="2" presStyleCnt="3">
        <dgm:presLayoutVars>
          <dgm:chMax val="1"/>
          <dgm:bulletEnabled val="1"/>
        </dgm:presLayoutVars>
      </dgm:prSet>
      <dgm:spPr/>
    </dgm:pt>
  </dgm:ptLst>
  <dgm:cxnLst>
    <dgm:cxn modelId="{57EE4518-28E2-455E-977B-528F4D939410}" srcId="{7E2F9DB9-01DD-4AE7-BCC8-6C6E64513562}" destId="{80C4BDEB-3251-4ACA-99A2-04742A2C8DF6}" srcOrd="0" destOrd="0" parTransId="{833AE123-E91B-44DA-8941-F94E37FAB959}" sibTransId="{494B3B56-F8D6-4177-BED6-8DB585A46730}"/>
    <dgm:cxn modelId="{E14EF436-93E3-46F0-BF8E-39396A1B1077}" srcId="{7E2F9DB9-01DD-4AE7-BCC8-6C6E64513562}" destId="{FCAB268E-2332-47D9-AB98-6BD9C96160C2}" srcOrd="2" destOrd="0" parTransId="{F4C52A09-4EF6-4701-B24B-106924B340F3}" sibTransId="{C940FC0B-2457-42D2-8495-551A0F3E7A7B}"/>
    <dgm:cxn modelId="{26A8413E-C6AD-4A82-A2EB-F9D0AD0E7340}" type="presOf" srcId="{7E2F9DB9-01DD-4AE7-BCC8-6C6E64513562}" destId="{DD29BA20-A976-496E-944F-1C35A3D6112E}" srcOrd="0" destOrd="0" presId="urn:microsoft.com/office/officeart/2005/8/layout/hProcess6"/>
    <dgm:cxn modelId="{E2984F79-6A19-4EC7-9741-BAA972AF653A}" srcId="{7E2F9DB9-01DD-4AE7-BCC8-6C6E64513562}" destId="{51E1F457-66D2-4FC0-B5DB-C7DAD067CB70}" srcOrd="1" destOrd="0" parTransId="{5114C9AA-957A-4E9D-B0FC-94F6674E0D91}" sibTransId="{E823D05F-3124-4C85-A114-6BE558AEEA86}"/>
    <dgm:cxn modelId="{9DA15099-D164-415B-B956-3D73F795C65A}" type="presOf" srcId="{51E1F457-66D2-4FC0-B5DB-C7DAD067CB70}" destId="{EBFFF1F7-4852-4585-B254-094A355FB137}" srcOrd="0" destOrd="0" presId="urn:microsoft.com/office/officeart/2005/8/layout/hProcess6"/>
    <dgm:cxn modelId="{4E27519D-160F-4ABF-AADC-D0DB650C9593}" type="presOf" srcId="{FCAB268E-2332-47D9-AB98-6BD9C96160C2}" destId="{3265A83C-86AE-48B3-AC3F-642CA16B4EB4}" srcOrd="0" destOrd="0" presId="urn:microsoft.com/office/officeart/2005/8/layout/hProcess6"/>
    <dgm:cxn modelId="{43A1A6DA-5D31-4861-B265-8164A149D610}" type="presOf" srcId="{80C4BDEB-3251-4ACA-99A2-04742A2C8DF6}" destId="{6DD13108-AD55-40B8-9CE7-C5E3206D211F}" srcOrd="0" destOrd="0" presId="urn:microsoft.com/office/officeart/2005/8/layout/hProcess6"/>
    <dgm:cxn modelId="{8C09B1C1-C10B-46AA-9B1B-35697F0DC0EA}" type="presParOf" srcId="{DD29BA20-A976-496E-944F-1C35A3D6112E}" destId="{0A539B86-8967-4FE2-AAB2-8D1DD7A00489}" srcOrd="0" destOrd="0" presId="urn:microsoft.com/office/officeart/2005/8/layout/hProcess6"/>
    <dgm:cxn modelId="{D900159C-95F1-4135-AC72-99A7C53397F6}" type="presParOf" srcId="{0A539B86-8967-4FE2-AAB2-8D1DD7A00489}" destId="{BC678750-DC26-499C-A177-C34B3F656DCE}" srcOrd="0" destOrd="0" presId="urn:microsoft.com/office/officeart/2005/8/layout/hProcess6"/>
    <dgm:cxn modelId="{9FC734F7-EB92-4308-A4B8-42137461669D}" type="presParOf" srcId="{0A539B86-8967-4FE2-AAB2-8D1DD7A00489}" destId="{6145818A-8A49-4993-8636-ED147E9D5B93}" srcOrd="1" destOrd="0" presId="urn:microsoft.com/office/officeart/2005/8/layout/hProcess6"/>
    <dgm:cxn modelId="{06B5910E-B220-4C9B-A4C4-E83487BB46FC}" type="presParOf" srcId="{0A539B86-8967-4FE2-AAB2-8D1DD7A00489}" destId="{FA3E6B3D-6D1D-4259-BFAD-ABD962494F92}" srcOrd="2" destOrd="0" presId="urn:microsoft.com/office/officeart/2005/8/layout/hProcess6"/>
    <dgm:cxn modelId="{70CCE135-CDCB-434C-8AE5-86D33EEE9D6A}" type="presParOf" srcId="{0A539B86-8967-4FE2-AAB2-8D1DD7A00489}" destId="{6DD13108-AD55-40B8-9CE7-C5E3206D211F}" srcOrd="3" destOrd="0" presId="urn:microsoft.com/office/officeart/2005/8/layout/hProcess6"/>
    <dgm:cxn modelId="{F0C28910-2575-4635-B1D3-EE61CC8D560F}" type="presParOf" srcId="{DD29BA20-A976-496E-944F-1C35A3D6112E}" destId="{2EBC3A4E-464A-4074-9CD8-C44D04050431}" srcOrd="1" destOrd="0" presId="urn:microsoft.com/office/officeart/2005/8/layout/hProcess6"/>
    <dgm:cxn modelId="{A1805330-3062-43F1-BD65-691C6A8EC357}" type="presParOf" srcId="{DD29BA20-A976-496E-944F-1C35A3D6112E}" destId="{CB49199E-733B-42B8-8A27-0996EBABB94F}" srcOrd="2" destOrd="0" presId="urn:microsoft.com/office/officeart/2005/8/layout/hProcess6"/>
    <dgm:cxn modelId="{86E3A4E2-94CB-4742-B5B0-3DF7F463A61D}" type="presParOf" srcId="{CB49199E-733B-42B8-8A27-0996EBABB94F}" destId="{E067273F-2A59-4145-8484-216E339713E4}" srcOrd="0" destOrd="0" presId="urn:microsoft.com/office/officeart/2005/8/layout/hProcess6"/>
    <dgm:cxn modelId="{C2247068-E356-46E1-8747-33807B019130}" type="presParOf" srcId="{CB49199E-733B-42B8-8A27-0996EBABB94F}" destId="{E20B89EE-5244-4FC1-A36E-8345EB88A2DC}" srcOrd="1" destOrd="0" presId="urn:microsoft.com/office/officeart/2005/8/layout/hProcess6"/>
    <dgm:cxn modelId="{4B55339D-58C1-4131-8F9E-09BB537D713B}" type="presParOf" srcId="{CB49199E-733B-42B8-8A27-0996EBABB94F}" destId="{90BEF0E4-9B12-477F-A4AF-123C10EB3872}" srcOrd="2" destOrd="0" presId="urn:microsoft.com/office/officeart/2005/8/layout/hProcess6"/>
    <dgm:cxn modelId="{47893C18-0EA4-4271-B8EE-809BD1C4C127}" type="presParOf" srcId="{CB49199E-733B-42B8-8A27-0996EBABB94F}" destId="{EBFFF1F7-4852-4585-B254-094A355FB137}" srcOrd="3" destOrd="0" presId="urn:microsoft.com/office/officeart/2005/8/layout/hProcess6"/>
    <dgm:cxn modelId="{BAE0B344-545F-4082-892B-5D3CEDEA9D2D}" type="presParOf" srcId="{DD29BA20-A976-496E-944F-1C35A3D6112E}" destId="{C8E45C7B-0EEE-489B-B2E2-FDEC44421A9B}" srcOrd="3" destOrd="0" presId="urn:microsoft.com/office/officeart/2005/8/layout/hProcess6"/>
    <dgm:cxn modelId="{C0BC66B8-1C84-4225-BA7F-0547E5905493}" type="presParOf" srcId="{DD29BA20-A976-496E-944F-1C35A3D6112E}" destId="{A94EE840-30CF-42C1-9CAB-4C215E5C9988}" srcOrd="4" destOrd="0" presId="urn:microsoft.com/office/officeart/2005/8/layout/hProcess6"/>
    <dgm:cxn modelId="{D6A0D569-DE68-4905-8815-BDF6CF5D6322}" type="presParOf" srcId="{A94EE840-30CF-42C1-9CAB-4C215E5C9988}" destId="{5D09AB72-A3B8-4C61-8BA3-6B6D10DF3C22}" srcOrd="0" destOrd="0" presId="urn:microsoft.com/office/officeart/2005/8/layout/hProcess6"/>
    <dgm:cxn modelId="{F1E09FC1-F74D-474B-9F6C-8B9B909F1C4C}" type="presParOf" srcId="{A94EE840-30CF-42C1-9CAB-4C215E5C9988}" destId="{66A1AFFC-3FB9-451D-86DE-0C8621F0284D}" srcOrd="1" destOrd="0" presId="urn:microsoft.com/office/officeart/2005/8/layout/hProcess6"/>
    <dgm:cxn modelId="{CDD68198-2BD7-46BB-937B-2AB4A66FAD4B}" type="presParOf" srcId="{A94EE840-30CF-42C1-9CAB-4C215E5C9988}" destId="{99042EF9-0F16-4705-B9AB-27486EBA0BC8}" srcOrd="2" destOrd="0" presId="urn:microsoft.com/office/officeart/2005/8/layout/hProcess6"/>
    <dgm:cxn modelId="{B4AF1DAC-B9E7-4562-9FB9-C2EF1A60E7D3}" type="presParOf" srcId="{A94EE840-30CF-42C1-9CAB-4C215E5C9988}" destId="{3265A83C-86AE-48B3-AC3F-642CA16B4EB4}" srcOrd="3" destOrd="0" presId="urn:microsoft.com/office/officeart/2005/8/layout/hProcess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AC17D4-76D9-4B9F-9EA2-1DE4CAA28D1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B06B2E8-86E8-480D-B2BC-68A7A958E5DA}">
      <dgm:prSet/>
      <dgm:spPr/>
      <dgm:t>
        <a:bodyPr/>
        <a:lstStyle/>
        <a:p>
          <a:r>
            <a:rPr lang="en-US"/>
            <a:t>C</a:t>
          </a:r>
          <a:r>
            <a:rPr lang="en-US" b="0" i="0"/>
            <a:t>urrent prevalence in CA is 10% – around 18% for Medi-Cal</a:t>
          </a:r>
          <a:endParaRPr lang="en-US"/>
        </a:p>
      </dgm:t>
    </dgm:pt>
    <dgm:pt modelId="{3C59BB52-3297-4363-8E83-1EE0E16D3A71}" type="parTrans" cxnId="{9B1D7B66-DC09-471D-A4C1-71F84BEE3C80}">
      <dgm:prSet/>
      <dgm:spPr/>
      <dgm:t>
        <a:bodyPr/>
        <a:lstStyle/>
        <a:p>
          <a:endParaRPr lang="en-US"/>
        </a:p>
      </dgm:t>
    </dgm:pt>
    <dgm:pt modelId="{D068CD5B-4021-4903-813C-B217E90C1A71}" type="sibTrans" cxnId="{9B1D7B66-DC09-471D-A4C1-71F84BEE3C80}">
      <dgm:prSet/>
      <dgm:spPr/>
      <dgm:t>
        <a:bodyPr/>
        <a:lstStyle/>
        <a:p>
          <a:endParaRPr lang="en-US"/>
        </a:p>
      </dgm:t>
    </dgm:pt>
    <dgm:pt modelId="{A8E191EC-9035-4F61-B4AF-AEF4C94B4AB8}">
      <dgm:prSet/>
      <dgm:spPr/>
      <dgm:t>
        <a:bodyPr/>
        <a:lstStyle/>
        <a:p>
          <a:r>
            <a:rPr lang="en-US"/>
            <a:t>W</a:t>
          </a:r>
          <a:r>
            <a:rPr lang="en-US" b="0" i="0"/>
            <a:t>e know that MANY callers will be non-smokers </a:t>
          </a:r>
          <a:endParaRPr lang="en-US"/>
        </a:p>
      </dgm:t>
    </dgm:pt>
    <dgm:pt modelId="{57D841E7-49F7-4F14-9C82-51EDCA98F25F}" type="parTrans" cxnId="{856A8E7F-86DB-4E14-9A3F-99195D2E0549}">
      <dgm:prSet/>
      <dgm:spPr/>
      <dgm:t>
        <a:bodyPr/>
        <a:lstStyle/>
        <a:p>
          <a:endParaRPr lang="en-US"/>
        </a:p>
      </dgm:t>
    </dgm:pt>
    <dgm:pt modelId="{869CB915-E831-4F63-814D-DFAE91334E29}" type="sibTrans" cxnId="{856A8E7F-86DB-4E14-9A3F-99195D2E0549}">
      <dgm:prSet/>
      <dgm:spPr/>
      <dgm:t>
        <a:bodyPr/>
        <a:lstStyle/>
        <a:p>
          <a:endParaRPr lang="en-US"/>
        </a:p>
      </dgm:t>
    </dgm:pt>
    <dgm:pt modelId="{EB4211F1-01EC-4C27-92AB-DE087208D685}">
      <dgm:prSet/>
      <dgm:spPr/>
      <dgm:t>
        <a:bodyPr/>
        <a:lstStyle/>
        <a:p>
          <a:r>
            <a:rPr lang="en-US" b="0" i="0"/>
            <a:t>We anticipated that only about 15-20% of all callers will be eligible for the program (either being a smoker/vaper or living with someone)  </a:t>
          </a:r>
          <a:endParaRPr lang="en-US"/>
        </a:p>
      </dgm:t>
    </dgm:pt>
    <dgm:pt modelId="{0A901AB6-8C05-4176-AD71-01B6A96AA85C}" type="parTrans" cxnId="{DA39B01C-05F0-4F4D-BCD7-6958DA5ECC4B}">
      <dgm:prSet/>
      <dgm:spPr/>
      <dgm:t>
        <a:bodyPr/>
        <a:lstStyle/>
        <a:p>
          <a:endParaRPr lang="en-US"/>
        </a:p>
      </dgm:t>
    </dgm:pt>
    <dgm:pt modelId="{62C659FE-DC67-400F-A771-94876DE8AAF5}" type="sibTrans" cxnId="{DA39B01C-05F0-4F4D-BCD7-6958DA5ECC4B}">
      <dgm:prSet/>
      <dgm:spPr/>
      <dgm:t>
        <a:bodyPr/>
        <a:lstStyle/>
        <a:p>
          <a:endParaRPr lang="en-US"/>
        </a:p>
      </dgm:t>
    </dgm:pt>
    <dgm:pt modelId="{F2926136-18E3-4BEE-861E-15FDBAA65ADE}">
      <dgm:prSet/>
      <dgm:spPr/>
      <dgm:t>
        <a:bodyPr/>
        <a:lstStyle/>
        <a:p>
          <a:r>
            <a:rPr lang="en-US"/>
            <a:t>F</a:t>
          </a:r>
          <a:r>
            <a:rPr lang="en-US" b="0" i="0"/>
            <a:t>or those who aren't eligible, you will only be asking two questions </a:t>
          </a:r>
          <a:endParaRPr lang="en-US"/>
        </a:p>
      </dgm:t>
    </dgm:pt>
    <dgm:pt modelId="{5409113E-7B72-4B71-8C7E-843BAC789858}" type="parTrans" cxnId="{6F2012D6-188A-45B1-8B52-F04C00F0D898}">
      <dgm:prSet/>
      <dgm:spPr/>
      <dgm:t>
        <a:bodyPr/>
        <a:lstStyle/>
        <a:p>
          <a:endParaRPr lang="en-US"/>
        </a:p>
      </dgm:t>
    </dgm:pt>
    <dgm:pt modelId="{2F69EED4-3569-4EE1-A91A-F819E403DC16}" type="sibTrans" cxnId="{6F2012D6-188A-45B1-8B52-F04C00F0D898}">
      <dgm:prSet/>
      <dgm:spPr/>
      <dgm:t>
        <a:bodyPr/>
        <a:lstStyle/>
        <a:p>
          <a:endParaRPr lang="en-US"/>
        </a:p>
      </dgm:t>
    </dgm:pt>
    <dgm:pt modelId="{391A9806-AC63-4E7C-921F-9CFFE9BFE81C}" type="pres">
      <dgm:prSet presAssocID="{D9AC17D4-76D9-4B9F-9EA2-1DE4CAA28D1A}" presName="linear" presStyleCnt="0">
        <dgm:presLayoutVars>
          <dgm:animLvl val="lvl"/>
          <dgm:resizeHandles val="exact"/>
        </dgm:presLayoutVars>
      </dgm:prSet>
      <dgm:spPr/>
    </dgm:pt>
    <dgm:pt modelId="{8A9D14F7-6CA1-44B4-B68C-C976285E24B7}" type="pres">
      <dgm:prSet presAssocID="{4B06B2E8-86E8-480D-B2BC-68A7A958E5DA}" presName="parentText" presStyleLbl="node1" presStyleIdx="0" presStyleCnt="4">
        <dgm:presLayoutVars>
          <dgm:chMax val="0"/>
          <dgm:bulletEnabled val="1"/>
        </dgm:presLayoutVars>
      </dgm:prSet>
      <dgm:spPr/>
    </dgm:pt>
    <dgm:pt modelId="{4FC65E8D-5013-4E96-A9C5-212132B92D04}" type="pres">
      <dgm:prSet presAssocID="{D068CD5B-4021-4903-813C-B217E90C1A71}" presName="spacer" presStyleCnt="0"/>
      <dgm:spPr/>
    </dgm:pt>
    <dgm:pt modelId="{B5FDC8CA-E469-414F-A64F-CEB4FB7AAE11}" type="pres">
      <dgm:prSet presAssocID="{A8E191EC-9035-4F61-B4AF-AEF4C94B4AB8}" presName="parentText" presStyleLbl="node1" presStyleIdx="1" presStyleCnt="4">
        <dgm:presLayoutVars>
          <dgm:chMax val="0"/>
          <dgm:bulletEnabled val="1"/>
        </dgm:presLayoutVars>
      </dgm:prSet>
      <dgm:spPr/>
    </dgm:pt>
    <dgm:pt modelId="{CB038942-0CD8-4DC2-8487-2BDED83B7367}" type="pres">
      <dgm:prSet presAssocID="{869CB915-E831-4F63-814D-DFAE91334E29}" presName="spacer" presStyleCnt="0"/>
      <dgm:spPr/>
    </dgm:pt>
    <dgm:pt modelId="{25DDD13D-DDA7-4EDA-85BB-BBD7ADDD5093}" type="pres">
      <dgm:prSet presAssocID="{EB4211F1-01EC-4C27-92AB-DE087208D685}" presName="parentText" presStyleLbl="node1" presStyleIdx="2" presStyleCnt="4">
        <dgm:presLayoutVars>
          <dgm:chMax val="0"/>
          <dgm:bulletEnabled val="1"/>
        </dgm:presLayoutVars>
      </dgm:prSet>
      <dgm:spPr/>
    </dgm:pt>
    <dgm:pt modelId="{69C6862F-A59A-4536-B8F5-5529B22C08F0}" type="pres">
      <dgm:prSet presAssocID="{62C659FE-DC67-400F-A771-94876DE8AAF5}" presName="spacer" presStyleCnt="0"/>
      <dgm:spPr/>
    </dgm:pt>
    <dgm:pt modelId="{FA01804E-5803-4996-B2A0-0905EDAE06BC}" type="pres">
      <dgm:prSet presAssocID="{F2926136-18E3-4BEE-861E-15FDBAA65ADE}" presName="parentText" presStyleLbl="node1" presStyleIdx="3" presStyleCnt="4">
        <dgm:presLayoutVars>
          <dgm:chMax val="0"/>
          <dgm:bulletEnabled val="1"/>
        </dgm:presLayoutVars>
      </dgm:prSet>
      <dgm:spPr/>
    </dgm:pt>
  </dgm:ptLst>
  <dgm:cxnLst>
    <dgm:cxn modelId="{DA39B01C-05F0-4F4D-BCD7-6958DA5ECC4B}" srcId="{D9AC17D4-76D9-4B9F-9EA2-1DE4CAA28D1A}" destId="{EB4211F1-01EC-4C27-92AB-DE087208D685}" srcOrd="2" destOrd="0" parTransId="{0A901AB6-8C05-4176-AD71-01B6A96AA85C}" sibTransId="{62C659FE-DC67-400F-A771-94876DE8AAF5}"/>
    <dgm:cxn modelId="{9B1D7B66-DC09-471D-A4C1-71F84BEE3C80}" srcId="{D9AC17D4-76D9-4B9F-9EA2-1DE4CAA28D1A}" destId="{4B06B2E8-86E8-480D-B2BC-68A7A958E5DA}" srcOrd="0" destOrd="0" parTransId="{3C59BB52-3297-4363-8E83-1EE0E16D3A71}" sibTransId="{D068CD5B-4021-4903-813C-B217E90C1A71}"/>
    <dgm:cxn modelId="{C8BC394D-4BB2-4DEA-9672-FBA30FED5FAE}" type="presOf" srcId="{A8E191EC-9035-4F61-B4AF-AEF4C94B4AB8}" destId="{B5FDC8CA-E469-414F-A64F-CEB4FB7AAE11}" srcOrd="0" destOrd="0" presId="urn:microsoft.com/office/officeart/2005/8/layout/vList2"/>
    <dgm:cxn modelId="{0D1C9055-AA01-4495-B941-E8D25F52AA08}" type="presOf" srcId="{F2926136-18E3-4BEE-861E-15FDBAA65ADE}" destId="{FA01804E-5803-4996-B2A0-0905EDAE06BC}" srcOrd="0" destOrd="0" presId="urn:microsoft.com/office/officeart/2005/8/layout/vList2"/>
    <dgm:cxn modelId="{C97D397C-0DC5-4E50-879B-41F901AD6E8A}" type="presOf" srcId="{EB4211F1-01EC-4C27-92AB-DE087208D685}" destId="{25DDD13D-DDA7-4EDA-85BB-BBD7ADDD5093}" srcOrd="0" destOrd="0" presId="urn:microsoft.com/office/officeart/2005/8/layout/vList2"/>
    <dgm:cxn modelId="{856A8E7F-86DB-4E14-9A3F-99195D2E0549}" srcId="{D9AC17D4-76D9-4B9F-9EA2-1DE4CAA28D1A}" destId="{A8E191EC-9035-4F61-B4AF-AEF4C94B4AB8}" srcOrd="1" destOrd="0" parTransId="{57D841E7-49F7-4F14-9C82-51EDCA98F25F}" sibTransId="{869CB915-E831-4F63-814D-DFAE91334E29}"/>
    <dgm:cxn modelId="{6F2012D6-188A-45B1-8B52-F04C00F0D898}" srcId="{D9AC17D4-76D9-4B9F-9EA2-1DE4CAA28D1A}" destId="{F2926136-18E3-4BEE-861E-15FDBAA65ADE}" srcOrd="3" destOrd="0" parTransId="{5409113E-7B72-4B71-8C7E-843BAC789858}" sibTransId="{2F69EED4-3569-4EE1-A91A-F819E403DC16}"/>
    <dgm:cxn modelId="{7E9D9FDF-666F-4C6C-9589-ED78756058BE}" type="presOf" srcId="{D9AC17D4-76D9-4B9F-9EA2-1DE4CAA28D1A}" destId="{391A9806-AC63-4E7C-921F-9CFFE9BFE81C}" srcOrd="0" destOrd="0" presId="urn:microsoft.com/office/officeart/2005/8/layout/vList2"/>
    <dgm:cxn modelId="{2ED917F4-EDA9-4026-AAA0-6DFE92D7A418}" type="presOf" srcId="{4B06B2E8-86E8-480D-B2BC-68A7A958E5DA}" destId="{8A9D14F7-6CA1-44B4-B68C-C976285E24B7}" srcOrd="0" destOrd="0" presId="urn:microsoft.com/office/officeart/2005/8/layout/vList2"/>
    <dgm:cxn modelId="{8AA50C3A-E27C-4505-B81D-DA1B2C0FEA66}" type="presParOf" srcId="{391A9806-AC63-4E7C-921F-9CFFE9BFE81C}" destId="{8A9D14F7-6CA1-44B4-B68C-C976285E24B7}" srcOrd="0" destOrd="0" presId="urn:microsoft.com/office/officeart/2005/8/layout/vList2"/>
    <dgm:cxn modelId="{A458CAB2-A736-483A-9C5D-D4E1187C2C59}" type="presParOf" srcId="{391A9806-AC63-4E7C-921F-9CFFE9BFE81C}" destId="{4FC65E8D-5013-4E96-A9C5-212132B92D04}" srcOrd="1" destOrd="0" presId="urn:microsoft.com/office/officeart/2005/8/layout/vList2"/>
    <dgm:cxn modelId="{1861A01D-4843-48F7-BE18-A3267342C0A9}" type="presParOf" srcId="{391A9806-AC63-4E7C-921F-9CFFE9BFE81C}" destId="{B5FDC8CA-E469-414F-A64F-CEB4FB7AAE11}" srcOrd="2" destOrd="0" presId="urn:microsoft.com/office/officeart/2005/8/layout/vList2"/>
    <dgm:cxn modelId="{E2DEBA20-C663-48C5-ABF3-55835B9217C7}" type="presParOf" srcId="{391A9806-AC63-4E7C-921F-9CFFE9BFE81C}" destId="{CB038942-0CD8-4DC2-8487-2BDED83B7367}" srcOrd="3" destOrd="0" presId="urn:microsoft.com/office/officeart/2005/8/layout/vList2"/>
    <dgm:cxn modelId="{4BB30253-B2E3-4AB5-8AE1-759124638D9E}" type="presParOf" srcId="{391A9806-AC63-4E7C-921F-9CFFE9BFE81C}" destId="{25DDD13D-DDA7-4EDA-85BB-BBD7ADDD5093}" srcOrd="4" destOrd="0" presId="urn:microsoft.com/office/officeart/2005/8/layout/vList2"/>
    <dgm:cxn modelId="{8EB58178-B598-4B09-96CA-D124C1D2F57F}" type="presParOf" srcId="{391A9806-AC63-4E7C-921F-9CFFE9BFE81C}" destId="{69C6862F-A59A-4536-B8F5-5529B22C08F0}" srcOrd="5" destOrd="0" presId="urn:microsoft.com/office/officeart/2005/8/layout/vList2"/>
    <dgm:cxn modelId="{43DD94E6-267C-4954-9419-65EAC8753520}" type="presParOf" srcId="{391A9806-AC63-4E7C-921F-9CFFE9BFE81C}" destId="{FA01804E-5803-4996-B2A0-0905EDAE06BC}"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812868-ADC8-49DE-A55E-D494A9D44B3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3019207-3145-4421-BF55-5A86B1BA1895}">
      <dgm:prSet/>
      <dgm:spPr/>
      <dgm:t>
        <a:bodyPr/>
        <a:lstStyle/>
        <a:p>
          <a:pPr algn="ctr"/>
          <a:r>
            <a:rPr lang="en-US" b="1" dirty="0">
              <a:solidFill>
                <a:schemeClr val="tx1"/>
              </a:solidFill>
            </a:rPr>
            <a:t>Precontemplation:</a:t>
          </a:r>
        </a:p>
        <a:p>
          <a:pPr algn="ctr"/>
          <a:r>
            <a:rPr lang="en-US" b="0" i="0" dirty="0"/>
            <a:t>Not at all thinking about quitting</a:t>
          </a:r>
          <a:endParaRPr lang="en-US" dirty="0"/>
        </a:p>
      </dgm:t>
    </dgm:pt>
    <dgm:pt modelId="{DCECEBDA-102F-46CF-AE56-0117DFC33E41}" type="parTrans" cxnId="{09B5A352-260B-418F-B20D-D0268DD27F18}">
      <dgm:prSet/>
      <dgm:spPr/>
      <dgm:t>
        <a:bodyPr/>
        <a:lstStyle/>
        <a:p>
          <a:pPr algn="ctr"/>
          <a:endParaRPr lang="en-US"/>
        </a:p>
      </dgm:t>
    </dgm:pt>
    <dgm:pt modelId="{A07C9A20-FFBC-48CB-8C6E-8DA5941922DA}" type="sibTrans" cxnId="{09B5A352-260B-418F-B20D-D0268DD27F18}">
      <dgm:prSet/>
      <dgm:spPr/>
      <dgm:t>
        <a:bodyPr/>
        <a:lstStyle/>
        <a:p>
          <a:pPr algn="ctr"/>
          <a:endParaRPr lang="en-US"/>
        </a:p>
      </dgm:t>
    </dgm:pt>
    <dgm:pt modelId="{FC22EBDF-90B6-4839-BFB8-26B31F81C5AF}">
      <dgm:prSet/>
      <dgm:spPr/>
      <dgm:t>
        <a:bodyPr/>
        <a:lstStyle/>
        <a:p>
          <a:pPr algn="ctr"/>
          <a:r>
            <a:rPr lang="en-US" b="1" dirty="0">
              <a:solidFill>
                <a:schemeClr val="tx1"/>
              </a:solidFill>
            </a:rPr>
            <a:t>Contemplation:</a:t>
          </a:r>
        </a:p>
        <a:p>
          <a:pPr algn="ctr"/>
          <a:r>
            <a:rPr lang="en-US" dirty="0"/>
            <a:t>Thinking about quitting </a:t>
          </a:r>
        </a:p>
      </dgm:t>
    </dgm:pt>
    <dgm:pt modelId="{3B9DF361-AA67-409B-B598-E6F89F69513F}" type="parTrans" cxnId="{CF0601B5-0175-418F-914A-5201F12B2DE3}">
      <dgm:prSet/>
      <dgm:spPr/>
      <dgm:t>
        <a:bodyPr/>
        <a:lstStyle/>
        <a:p>
          <a:pPr algn="ctr"/>
          <a:endParaRPr lang="en-US"/>
        </a:p>
      </dgm:t>
    </dgm:pt>
    <dgm:pt modelId="{945381E6-53B8-4FF6-8BE4-F992E676B512}" type="sibTrans" cxnId="{CF0601B5-0175-418F-914A-5201F12B2DE3}">
      <dgm:prSet/>
      <dgm:spPr/>
      <dgm:t>
        <a:bodyPr/>
        <a:lstStyle/>
        <a:p>
          <a:pPr algn="ctr"/>
          <a:endParaRPr lang="en-US"/>
        </a:p>
      </dgm:t>
    </dgm:pt>
    <dgm:pt modelId="{EEAB71D7-F573-4404-BA47-954BFCDD9734}">
      <dgm:prSet/>
      <dgm:spPr/>
      <dgm:t>
        <a:bodyPr/>
        <a:lstStyle/>
        <a:p>
          <a:pPr algn="ctr"/>
          <a:r>
            <a:rPr lang="en-US" b="1" i="0" dirty="0">
              <a:solidFill>
                <a:schemeClr val="tx1"/>
              </a:solidFill>
            </a:rPr>
            <a:t>Preparation:</a:t>
          </a:r>
        </a:p>
        <a:p>
          <a:pPr algn="ctr"/>
          <a:r>
            <a:rPr lang="en-US" b="0" i="0" dirty="0"/>
            <a:t>Making plans to quit </a:t>
          </a:r>
          <a:endParaRPr lang="en-US" dirty="0"/>
        </a:p>
      </dgm:t>
    </dgm:pt>
    <dgm:pt modelId="{CCCFEEDD-F044-4904-B280-9133F2F7C41F}" type="parTrans" cxnId="{35119606-EBA4-46E2-B14E-00861DCA7628}">
      <dgm:prSet/>
      <dgm:spPr/>
      <dgm:t>
        <a:bodyPr/>
        <a:lstStyle/>
        <a:p>
          <a:pPr algn="ctr"/>
          <a:endParaRPr lang="en-US"/>
        </a:p>
      </dgm:t>
    </dgm:pt>
    <dgm:pt modelId="{B44C32B4-DC83-4769-879F-8C22FF198C99}" type="sibTrans" cxnId="{35119606-EBA4-46E2-B14E-00861DCA7628}">
      <dgm:prSet/>
      <dgm:spPr/>
      <dgm:t>
        <a:bodyPr/>
        <a:lstStyle/>
        <a:p>
          <a:pPr algn="ctr"/>
          <a:endParaRPr lang="en-US"/>
        </a:p>
      </dgm:t>
    </dgm:pt>
    <dgm:pt modelId="{D72FF418-029E-4C97-ACD6-A55ABB65C344}">
      <dgm:prSet/>
      <dgm:spPr/>
      <dgm:t>
        <a:bodyPr/>
        <a:lstStyle/>
        <a:p>
          <a:pPr algn="ctr"/>
          <a:r>
            <a:rPr lang="en-US" b="1" dirty="0">
              <a:solidFill>
                <a:schemeClr val="tx1"/>
              </a:solidFill>
            </a:rPr>
            <a:t>Action:</a:t>
          </a:r>
        </a:p>
        <a:p>
          <a:pPr algn="ctr"/>
          <a:r>
            <a:rPr lang="en-US" dirty="0"/>
            <a:t>Taking action to quit </a:t>
          </a:r>
        </a:p>
      </dgm:t>
    </dgm:pt>
    <dgm:pt modelId="{F51ED160-363B-470B-ACDA-8577251E9AE3}" type="parTrans" cxnId="{A1025840-CDB5-4420-BB47-6A72F458AFBC}">
      <dgm:prSet/>
      <dgm:spPr/>
      <dgm:t>
        <a:bodyPr/>
        <a:lstStyle/>
        <a:p>
          <a:pPr algn="ctr"/>
          <a:endParaRPr lang="en-US"/>
        </a:p>
      </dgm:t>
    </dgm:pt>
    <dgm:pt modelId="{7D2839D8-A278-49D3-AE5D-CF4BF26E7B0A}" type="sibTrans" cxnId="{A1025840-CDB5-4420-BB47-6A72F458AFBC}">
      <dgm:prSet/>
      <dgm:spPr/>
      <dgm:t>
        <a:bodyPr/>
        <a:lstStyle/>
        <a:p>
          <a:pPr algn="ctr"/>
          <a:endParaRPr lang="en-US"/>
        </a:p>
      </dgm:t>
    </dgm:pt>
    <dgm:pt modelId="{8319481C-55A6-44D2-8D38-42EB93BA8BDF}">
      <dgm:prSet/>
      <dgm:spPr/>
      <dgm:t>
        <a:bodyPr/>
        <a:lstStyle/>
        <a:p>
          <a:pPr algn="ctr"/>
          <a:r>
            <a:rPr lang="en-US" b="1" i="0" dirty="0">
              <a:solidFill>
                <a:schemeClr val="tx1"/>
              </a:solidFill>
            </a:rPr>
            <a:t>Maintenance:</a:t>
          </a:r>
        </a:p>
        <a:p>
          <a:pPr algn="ctr"/>
          <a:r>
            <a:rPr lang="en-US" b="0" i="0" dirty="0"/>
            <a:t>Quitting and remaining tobacco-free</a:t>
          </a:r>
          <a:endParaRPr lang="en-US" dirty="0"/>
        </a:p>
      </dgm:t>
    </dgm:pt>
    <dgm:pt modelId="{EF58DB94-6A19-4AF0-800B-EF9B434621BE}" type="parTrans" cxnId="{C56661D4-F43D-4355-9492-136212ED89C8}">
      <dgm:prSet/>
      <dgm:spPr/>
      <dgm:t>
        <a:bodyPr/>
        <a:lstStyle/>
        <a:p>
          <a:pPr algn="ctr"/>
          <a:endParaRPr lang="en-US"/>
        </a:p>
      </dgm:t>
    </dgm:pt>
    <dgm:pt modelId="{04CCFD8A-2A76-4A35-AD57-3CB933BDBE4D}" type="sibTrans" cxnId="{C56661D4-F43D-4355-9492-136212ED89C8}">
      <dgm:prSet/>
      <dgm:spPr/>
      <dgm:t>
        <a:bodyPr/>
        <a:lstStyle/>
        <a:p>
          <a:pPr algn="ctr"/>
          <a:endParaRPr lang="en-US"/>
        </a:p>
      </dgm:t>
    </dgm:pt>
    <dgm:pt modelId="{D22D7C93-913B-4E9F-8169-D98A71AA0BF2}" type="pres">
      <dgm:prSet presAssocID="{B2812868-ADC8-49DE-A55E-D494A9D44B35}" presName="linear" presStyleCnt="0">
        <dgm:presLayoutVars>
          <dgm:animLvl val="lvl"/>
          <dgm:resizeHandles val="exact"/>
        </dgm:presLayoutVars>
      </dgm:prSet>
      <dgm:spPr/>
    </dgm:pt>
    <dgm:pt modelId="{F39F8328-88AF-4A0D-B60F-350A31582788}" type="pres">
      <dgm:prSet presAssocID="{D3019207-3145-4421-BF55-5A86B1BA1895}" presName="parentText" presStyleLbl="node1" presStyleIdx="0" presStyleCnt="5">
        <dgm:presLayoutVars>
          <dgm:chMax val="0"/>
          <dgm:bulletEnabled val="1"/>
        </dgm:presLayoutVars>
      </dgm:prSet>
      <dgm:spPr/>
    </dgm:pt>
    <dgm:pt modelId="{A01CF00C-066F-4D86-AA03-FBA709CC4285}" type="pres">
      <dgm:prSet presAssocID="{A07C9A20-FFBC-48CB-8C6E-8DA5941922DA}" presName="spacer" presStyleCnt="0"/>
      <dgm:spPr/>
    </dgm:pt>
    <dgm:pt modelId="{1792BE28-3C4F-471C-A184-67D8F16CAAAB}" type="pres">
      <dgm:prSet presAssocID="{FC22EBDF-90B6-4839-BFB8-26B31F81C5AF}" presName="parentText" presStyleLbl="node1" presStyleIdx="1" presStyleCnt="5">
        <dgm:presLayoutVars>
          <dgm:chMax val="0"/>
          <dgm:bulletEnabled val="1"/>
        </dgm:presLayoutVars>
      </dgm:prSet>
      <dgm:spPr/>
    </dgm:pt>
    <dgm:pt modelId="{E1F7514A-C211-477B-B18B-E724106DC466}" type="pres">
      <dgm:prSet presAssocID="{945381E6-53B8-4FF6-8BE4-F992E676B512}" presName="spacer" presStyleCnt="0"/>
      <dgm:spPr/>
    </dgm:pt>
    <dgm:pt modelId="{13A0317D-2FA9-4618-9306-FCEA5186FAC8}" type="pres">
      <dgm:prSet presAssocID="{EEAB71D7-F573-4404-BA47-954BFCDD9734}" presName="parentText" presStyleLbl="node1" presStyleIdx="2" presStyleCnt="5">
        <dgm:presLayoutVars>
          <dgm:chMax val="0"/>
          <dgm:bulletEnabled val="1"/>
        </dgm:presLayoutVars>
      </dgm:prSet>
      <dgm:spPr/>
    </dgm:pt>
    <dgm:pt modelId="{B1F31C64-4851-4390-89D4-7D3C4894F614}" type="pres">
      <dgm:prSet presAssocID="{B44C32B4-DC83-4769-879F-8C22FF198C99}" presName="spacer" presStyleCnt="0"/>
      <dgm:spPr/>
    </dgm:pt>
    <dgm:pt modelId="{CC565C8B-9D5C-4967-A271-2EB09FA28289}" type="pres">
      <dgm:prSet presAssocID="{D72FF418-029E-4C97-ACD6-A55ABB65C344}" presName="parentText" presStyleLbl="node1" presStyleIdx="3" presStyleCnt="5">
        <dgm:presLayoutVars>
          <dgm:chMax val="0"/>
          <dgm:bulletEnabled val="1"/>
        </dgm:presLayoutVars>
      </dgm:prSet>
      <dgm:spPr/>
    </dgm:pt>
    <dgm:pt modelId="{682931B8-A301-4561-A15B-AA9E8EFCF393}" type="pres">
      <dgm:prSet presAssocID="{7D2839D8-A278-49D3-AE5D-CF4BF26E7B0A}" presName="spacer" presStyleCnt="0"/>
      <dgm:spPr/>
    </dgm:pt>
    <dgm:pt modelId="{36419132-FC5A-4FF6-8264-FA75A4D3E41B}" type="pres">
      <dgm:prSet presAssocID="{8319481C-55A6-44D2-8D38-42EB93BA8BDF}" presName="parentText" presStyleLbl="node1" presStyleIdx="4" presStyleCnt="5">
        <dgm:presLayoutVars>
          <dgm:chMax val="0"/>
          <dgm:bulletEnabled val="1"/>
        </dgm:presLayoutVars>
      </dgm:prSet>
      <dgm:spPr/>
    </dgm:pt>
  </dgm:ptLst>
  <dgm:cxnLst>
    <dgm:cxn modelId="{70280C04-2D3C-4B86-89A3-7847414B85B7}" type="presOf" srcId="{EEAB71D7-F573-4404-BA47-954BFCDD9734}" destId="{13A0317D-2FA9-4618-9306-FCEA5186FAC8}" srcOrd="0" destOrd="0" presId="urn:microsoft.com/office/officeart/2005/8/layout/vList2"/>
    <dgm:cxn modelId="{35119606-EBA4-46E2-B14E-00861DCA7628}" srcId="{B2812868-ADC8-49DE-A55E-D494A9D44B35}" destId="{EEAB71D7-F573-4404-BA47-954BFCDD9734}" srcOrd="2" destOrd="0" parTransId="{CCCFEEDD-F044-4904-B280-9133F2F7C41F}" sibTransId="{B44C32B4-DC83-4769-879F-8C22FF198C99}"/>
    <dgm:cxn modelId="{8CE03828-3231-46F6-8E8E-2DAB201A6F49}" type="presOf" srcId="{FC22EBDF-90B6-4839-BFB8-26B31F81C5AF}" destId="{1792BE28-3C4F-471C-A184-67D8F16CAAAB}" srcOrd="0" destOrd="0" presId="urn:microsoft.com/office/officeart/2005/8/layout/vList2"/>
    <dgm:cxn modelId="{5719102A-4B72-43F0-A52D-1CC585348105}" type="presOf" srcId="{D72FF418-029E-4C97-ACD6-A55ABB65C344}" destId="{CC565C8B-9D5C-4967-A271-2EB09FA28289}" srcOrd="0" destOrd="0" presId="urn:microsoft.com/office/officeart/2005/8/layout/vList2"/>
    <dgm:cxn modelId="{FE4E4731-A653-4FC9-8790-67402A92E616}" type="presOf" srcId="{D3019207-3145-4421-BF55-5A86B1BA1895}" destId="{F39F8328-88AF-4A0D-B60F-350A31582788}" srcOrd="0" destOrd="0" presId="urn:microsoft.com/office/officeart/2005/8/layout/vList2"/>
    <dgm:cxn modelId="{A1025840-CDB5-4420-BB47-6A72F458AFBC}" srcId="{B2812868-ADC8-49DE-A55E-D494A9D44B35}" destId="{D72FF418-029E-4C97-ACD6-A55ABB65C344}" srcOrd="3" destOrd="0" parTransId="{F51ED160-363B-470B-ACDA-8577251E9AE3}" sibTransId="{7D2839D8-A278-49D3-AE5D-CF4BF26E7B0A}"/>
    <dgm:cxn modelId="{09B5A352-260B-418F-B20D-D0268DD27F18}" srcId="{B2812868-ADC8-49DE-A55E-D494A9D44B35}" destId="{D3019207-3145-4421-BF55-5A86B1BA1895}" srcOrd="0" destOrd="0" parTransId="{DCECEBDA-102F-46CF-AE56-0117DFC33E41}" sibTransId="{A07C9A20-FFBC-48CB-8C6E-8DA5941922DA}"/>
    <dgm:cxn modelId="{0AB87A55-D313-461F-A522-392BA681314A}" type="presOf" srcId="{8319481C-55A6-44D2-8D38-42EB93BA8BDF}" destId="{36419132-FC5A-4FF6-8264-FA75A4D3E41B}" srcOrd="0" destOrd="0" presId="urn:microsoft.com/office/officeart/2005/8/layout/vList2"/>
    <dgm:cxn modelId="{CF0601B5-0175-418F-914A-5201F12B2DE3}" srcId="{B2812868-ADC8-49DE-A55E-D494A9D44B35}" destId="{FC22EBDF-90B6-4839-BFB8-26B31F81C5AF}" srcOrd="1" destOrd="0" parTransId="{3B9DF361-AA67-409B-B598-E6F89F69513F}" sibTransId="{945381E6-53B8-4FF6-8BE4-F992E676B512}"/>
    <dgm:cxn modelId="{C56661D4-F43D-4355-9492-136212ED89C8}" srcId="{B2812868-ADC8-49DE-A55E-D494A9D44B35}" destId="{8319481C-55A6-44D2-8D38-42EB93BA8BDF}" srcOrd="4" destOrd="0" parTransId="{EF58DB94-6A19-4AF0-800B-EF9B434621BE}" sibTransId="{04CCFD8A-2A76-4A35-AD57-3CB933BDBE4D}"/>
    <dgm:cxn modelId="{C00982DF-BAA5-4191-99F8-E1CF62233C5A}" type="presOf" srcId="{B2812868-ADC8-49DE-A55E-D494A9D44B35}" destId="{D22D7C93-913B-4E9F-8169-D98A71AA0BF2}" srcOrd="0" destOrd="0" presId="urn:microsoft.com/office/officeart/2005/8/layout/vList2"/>
    <dgm:cxn modelId="{FC519534-C53E-44B1-9A86-1A9657D56573}" type="presParOf" srcId="{D22D7C93-913B-4E9F-8169-D98A71AA0BF2}" destId="{F39F8328-88AF-4A0D-B60F-350A31582788}" srcOrd="0" destOrd="0" presId="urn:microsoft.com/office/officeart/2005/8/layout/vList2"/>
    <dgm:cxn modelId="{136A0F4C-8569-4B15-A027-887748A86B82}" type="presParOf" srcId="{D22D7C93-913B-4E9F-8169-D98A71AA0BF2}" destId="{A01CF00C-066F-4D86-AA03-FBA709CC4285}" srcOrd="1" destOrd="0" presId="urn:microsoft.com/office/officeart/2005/8/layout/vList2"/>
    <dgm:cxn modelId="{66F1C1A2-2AA2-40CC-8467-F6D4A5E8BB72}" type="presParOf" srcId="{D22D7C93-913B-4E9F-8169-D98A71AA0BF2}" destId="{1792BE28-3C4F-471C-A184-67D8F16CAAAB}" srcOrd="2" destOrd="0" presId="urn:microsoft.com/office/officeart/2005/8/layout/vList2"/>
    <dgm:cxn modelId="{ECA74DFC-B951-4AD5-912B-3A1151B44C5A}" type="presParOf" srcId="{D22D7C93-913B-4E9F-8169-D98A71AA0BF2}" destId="{E1F7514A-C211-477B-B18B-E724106DC466}" srcOrd="3" destOrd="0" presId="urn:microsoft.com/office/officeart/2005/8/layout/vList2"/>
    <dgm:cxn modelId="{9383C94C-B77E-447D-B7B0-94C4D81AB112}" type="presParOf" srcId="{D22D7C93-913B-4E9F-8169-D98A71AA0BF2}" destId="{13A0317D-2FA9-4618-9306-FCEA5186FAC8}" srcOrd="4" destOrd="0" presId="urn:microsoft.com/office/officeart/2005/8/layout/vList2"/>
    <dgm:cxn modelId="{08CEDB90-FB8D-484D-BFB8-966FB544E0FD}" type="presParOf" srcId="{D22D7C93-913B-4E9F-8169-D98A71AA0BF2}" destId="{B1F31C64-4851-4390-89D4-7D3C4894F614}" srcOrd="5" destOrd="0" presId="urn:microsoft.com/office/officeart/2005/8/layout/vList2"/>
    <dgm:cxn modelId="{2694A1C9-F09D-42F1-B710-C081FBC3367E}" type="presParOf" srcId="{D22D7C93-913B-4E9F-8169-D98A71AA0BF2}" destId="{CC565C8B-9D5C-4967-A271-2EB09FA28289}" srcOrd="6" destOrd="0" presId="urn:microsoft.com/office/officeart/2005/8/layout/vList2"/>
    <dgm:cxn modelId="{A254C549-E77B-417D-825E-469F8F3385C5}" type="presParOf" srcId="{D22D7C93-913B-4E9F-8169-D98A71AA0BF2}" destId="{682931B8-A301-4561-A15B-AA9E8EFCF393}" srcOrd="7" destOrd="0" presId="urn:microsoft.com/office/officeart/2005/8/layout/vList2"/>
    <dgm:cxn modelId="{044F49C9-C8E6-4DE2-A58C-D3B9BABE7E36}" type="presParOf" srcId="{D22D7C93-913B-4E9F-8169-D98A71AA0BF2}" destId="{36419132-FC5A-4FF6-8264-FA75A4D3E41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C48BFC-0F32-484E-97B0-A98CAF4C50D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432BD8A5-4A81-4E2B-A0B7-1511BA52F479}">
      <dgm:prSet/>
      <dgm:spPr/>
      <dgm:t>
        <a:bodyPr/>
        <a:lstStyle/>
        <a:p>
          <a:r>
            <a:rPr lang="en-US" b="0" i="0"/>
            <a:t>Email address NOT needed for referral </a:t>
          </a:r>
          <a:endParaRPr lang="en-US"/>
        </a:p>
      </dgm:t>
    </dgm:pt>
    <dgm:pt modelId="{F25352E0-6D9E-408A-8641-5643056DB9AE}" type="parTrans" cxnId="{E4C8039F-B268-4452-A2C9-2E955BECEF8A}">
      <dgm:prSet/>
      <dgm:spPr/>
      <dgm:t>
        <a:bodyPr/>
        <a:lstStyle/>
        <a:p>
          <a:endParaRPr lang="en-US"/>
        </a:p>
      </dgm:t>
    </dgm:pt>
    <dgm:pt modelId="{57397249-A6B6-4F79-985F-577DBB2F4896}" type="sibTrans" cxnId="{E4C8039F-B268-4452-A2C9-2E955BECEF8A}">
      <dgm:prSet/>
      <dgm:spPr/>
      <dgm:t>
        <a:bodyPr/>
        <a:lstStyle/>
        <a:p>
          <a:endParaRPr lang="en-US"/>
        </a:p>
      </dgm:t>
    </dgm:pt>
    <dgm:pt modelId="{1E57E9AA-39C1-4F4F-9937-7AADAFCBF5F5}">
      <dgm:prSet/>
      <dgm:spPr/>
      <dgm:t>
        <a:bodyPr/>
        <a:lstStyle/>
        <a:p>
          <a:r>
            <a:rPr lang="en-US"/>
            <a:t>Phone IS needed for referral  </a:t>
          </a:r>
        </a:p>
      </dgm:t>
    </dgm:pt>
    <dgm:pt modelId="{C210BAAA-6E84-4694-8BDC-335080FC330B}" type="parTrans" cxnId="{0DE81673-00BB-4217-A110-96E0F13DB946}">
      <dgm:prSet/>
      <dgm:spPr/>
      <dgm:t>
        <a:bodyPr/>
        <a:lstStyle/>
        <a:p>
          <a:endParaRPr lang="en-US"/>
        </a:p>
      </dgm:t>
    </dgm:pt>
    <dgm:pt modelId="{1E517400-302D-461E-B763-9EE52796F823}" type="sibTrans" cxnId="{0DE81673-00BB-4217-A110-96E0F13DB946}">
      <dgm:prSet/>
      <dgm:spPr/>
      <dgm:t>
        <a:bodyPr/>
        <a:lstStyle/>
        <a:p>
          <a:endParaRPr lang="en-US"/>
        </a:p>
      </dgm:t>
    </dgm:pt>
    <dgm:pt modelId="{B767FF4B-82D2-4070-A929-4DC7FBEB6BF8}">
      <dgm:prSet/>
      <dgm:spPr/>
      <dgm:t>
        <a:bodyPr/>
        <a:lstStyle/>
        <a:p>
          <a:r>
            <a:rPr lang="en-US" b="0" i="0"/>
            <a:t>In order to receive </a:t>
          </a:r>
          <a:r>
            <a:rPr lang="en-US"/>
            <a:t>gift card – they must complete the first counseling call, which is done over the phone</a:t>
          </a:r>
        </a:p>
      </dgm:t>
    </dgm:pt>
    <dgm:pt modelId="{3D2D98DC-E017-4FAF-B5D4-F6E2B41F1F17}" type="parTrans" cxnId="{F9D46406-EFAC-4B2B-B113-799F0C6A1240}">
      <dgm:prSet/>
      <dgm:spPr/>
      <dgm:t>
        <a:bodyPr/>
        <a:lstStyle/>
        <a:p>
          <a:endParaRPr lang="en-US"/>
        </a:p>
      </dgm:t>
    </dgm:pt>
    <dgm:pt modelId="{500AB936-1582-4B28-969D-5E82307E1506}" type="sibTrans" cxnId="{F9D46406-EFAC-4B2B-B113-799F0C6A1240}">
      <dgm:prSet/>
      <dgm:spPr/>
      <dgm:t>
        <a:bodyPr/>
        <a:lstStyle/>
        <a:p>
          <a:endParaRPr lang="en-US"/>
        </a:p>
      </dgm:t>
    </dgm:pt>
    <dgm:pt modelId="{83228AB4-3875-4B15-9410-EAFB2B01E53F}" type="pres">
      <dgm:prSet presAssocID="{80C48BFC-0F32-484E-97B0-A98CAF4C50DE}" presName="linear" presStyleCnt="0">
        <dgm:presLayoutVars>
          <dgm:dir/>
          <dgm:animLvl val="lvl"/>
          <dgm:resizeHandles val="exact"/>
        </dgm:presLayoutVars>
      </dgm:prSet>
      <dgm:spPr/>
    </dgm:pt>
    <dgm:pt modelId="{AC0C60F2-F769-446F-9228-E586A7FA2DC7}" type="pres">
      <dgm:prSet presAssocID="{432BD8A5-4A81-4E2B-A0B7-1511BA52F479}" presName="parentLin" presStyleCnt="0"/>
      <dgm:spPr/>
    </dgm:pt>
    <dgm:pt modelId="{211B6F6B-205A-40AF-BC2A-3AD1528CF33B}" type="pres">
      <dgm:prSet presAssocID="{432BD8A5-4A81-4E2B-A0B7-1511BA52F479}" presName="parentLeftMargin" presStyleLbl="node1" presStyleIdx="0" presStyleCnt="2"/>
      <dgm:spPr/>
    </dgm:pt>
    <dgm:pt modelId="{F74928AA-2B26-4701-AC69-C2C80A38751B}" type="pres">
      <dgm:prSet presAssocID="{432BD8A5-4A81-4E2B-A0B7-1511BA52F479}" presName="parentText" presStyleLbl="node1" presStyleIdx="0" presStyleCnt="2">
        <dgm:presLayoutVars>
          <dgm:chMax val="0"/>
          <dgm:bulletEnabled val="1"/>
        </dgm:presLayoutVars>
      </dgm:prSet>
      <dgm:spPr/>
    </dgm:pt>
    <dgm:pt modelId="{A52656EE-3423-4A44-AA71-653E3191AC22}" type="pres">
      <dgm:prSet presAssocID="{432BD8A5-4A81-4E2B-A0B7-1511BA52F479}" presName="negativeSpace" presStyleCnt="0"/>
      <dgm:spPr/>
    </dgm:pt>
    <dgm:pt modelId="{9D2B657D-D0B4-489F-BC74-A68D6231962B}" type="pres">
      <dgm:prSet presAssocID="{432BD8A5-4A81-4E2B-A0B7-1511BA52F479}" presName="childText" presStyleLbl="conFgAcc1" presStyleIdx="0" presStyleCnt="2">
        <dgm:presLayoutVars>
          <dgm:bulletEnabled val="1"/>
        </dgm:presLayoutVars>
      </dgm:prSet>
      <dgm:spPr/>
    </dgm:pt>
    <dgm:pt modelId="{65D774BE-E0F2-4EE5-97E0-166D7E32642C}" type="pres">
      <dgm:prSet presAssocID="{57397249-A6B6-4F79-985F-577DBB2F4896}" presName="spaceBetweenRectangles" presStyleCnt="0"/>
      <dgm:spPr/>
    </dgm:pt>
    <dgm:pt modelId="{921C1543-BC6B-4C4F-83B9-09D9749ACAC2}" type="pres">
      <dgm:prSet presAssocID="{1E57E9AA-39C1-4F4F-9937-7AADAFCBF5F5}" presName="parentLin" presStyleCnt="0"/>
      <dgm:spPr/>
    </dgm:pt>
    <dgm:pt modelId="{A8ADE36A-1BD7-4F14-9CCB-B10FAC3599B2}" type="pres">
      <dgm:prSet presAssocID="{1E57E9AA-39C1-4F4F-9937-7AADAFCBF5F5}" presName="parentLeftMargin" presStyleLbl="node1" presStyleIdx="0" presStyleCnt="2"/>
      <dgm:spPr/>
    </dgm:pt>
    <dgm:pt modelId="{8D0A47B5-F290-4811-B5AE-2C20CF721DF1}" type="pres">
      <dgm:prSet presAssocID="{1E57E9AA-39C1-4F4F-9937-7AADAFCBF5F5}" presName="parentText" presStyleLbl="node1" presStyleIdx="1" presStyleCnt="2">
        <dgm:presLayoutVars>
          <dgm:chMax val="0"/>
          <dgm:bulletEnabled val="1"/>
        </dgm:presLayoutVars>
      </dgm:prSet>
      <dgm:spPr/>
    </dgm:pt>
    <dgm:pt modelId="{15B3A0CC-2F50-49FA-B818-6CF7B1ACC9BD}" type="pres">
      <dgm:prSet presAssocID="{1E57E9AA-39C1-4F4F-9937-7AADAFCBF5F5}" presName="negativeSpace" presStyleCnt="0"/>
      <dgm:spPr/>
    </dgm:pt>
    <dgm:pt modelId="{8454FC05-13BB-473C-8B52-775C216A2FB6}" type="pres">
      <dgm:prSet presAssocID="{1E57E9AA-39C1-4F4F-9937-7AADAFCBF5F5}" presName="childText" presStyleLbl="conFgAcc1" presStyleIdx="1" presStyleCnt="2">
        <dgm:presLayoutVars>
          <dgm:bulletEnabled val="1"/>
        </dgm:presLayoutVars>
      </dgm:prSet>
      <dgm:spPr/>
    </dgm:pt>
  </dgm:ptLst>
  <dgm:cxnLst>
    <dgm:cxn modelId="{F9D46406-EFAC-4B2B-B113-799F0C6A1240}" srcId="{1E57E9AA-39C1-4F4F-9937-7AADAFCBF5F5}" destId="{B767FF4B-82D2-4070-A929-4DC7FBEB6BF8}" srcOrd="0" destOrd="0" parTransId="{3D2D98DC-E017-4FAF-B5D4-F6E2B41F1F17}" sibTransId="{500AB936-1582-4B28-969D-5E82307E1506}"/>
    <dgm:cxn modelId="{31E66036-A890-4347-BBFB-16E06CA4FC17}" type="presOf" srcId="{1E57E9AA-39C1-4F4F-9937-7AADAFCBF5F5}" destId="{8D0A47B5-F290-4811-B5AE-2C20CF721DF1}" srcOrd="1" destOrd="0" presId="urn:microsoft.com/office/officeart/2005/8/layout/list1"/>
    <dgm:cxn modelId="{C805844B-400F-4C71-8227-1BCA45B84CED}" type="presOf" srcId="{432BD8A5-4A81-4E2B-A0B7-1511BA52F479}" destId="{F74928AA-2B26-4701-AC69-C2C80A38751B}" srcOrd="1" destOrd="0" presId="urn:microsoft.com/office/officeart/2005/8/layout/list1"/>
    <dgm:cxn modelId="{0DE81673-00BB-4217-A110-96E0F13DB946}" srcId="{80C48BFC-0F32-484E-97B0-A98CAF4C50DE}" destId="{1E57E9AA-39C1-4F4F-9937-7AADAFCBF5F5}" srcOrd="1" destOrd="0" parTransId="{C210BAAA-6E84-4694-8BDC-335080FC330B}" sibTransId="{1E517400-302D-461E-B763-9EE52796F823}"/>
    <dgm:cxn modelId="{0DD93376-1830-4193-A3CC-0CEDA317C3BD}" type="presOf" srcId="{B767FF4B-82D2-4070-A929-4DC7FBEB6BF8}" destId="{8454FC05-13BB-473C-8B52-775C216A2FB6}" srcOrd="0" destOrd="0" presId="urn:microsoft.com/office/officeart/2005/8/layout/list1"/>
    <dgm:cxn modelId="{9FEE1077-8023-4BB2-8521-0399B58305F3}" type="presOf" srcId="{432BD8A5-4A81-4E2B-A0B7-1511BA52F479}" destId="{211B6F6B-205A-40AF-BC2A-3AD1528CF33B}" srcOrd="0" destOrd="0" presId="urn:microsoft.com/office/officeart/2005/8/layout/list1"/>
    <dgm:cxn modelId="{54599380-B4C9-407B-80CC-C72B677969D0}" type="presOf" srcId="{1E57E9AA-39C1-4F4F-9937-7AADAFCBF5F5}" destId="{A8ADE36A-1BD7-4F14-9CCB-B10FAC3599B2}" srcOrd="0" destOrd="0" presId="urn:microsoft.com/office/officeart/2005/8/layout/list1"/>
    <dgm:cxn modelId="{30E5AF9E-30CC-464C-9F3C-CF2E1EE1477E}" type="presOf" srcId="{80C48BFC-0F32-484E-97B0-A98CAF4C50DE}" destId="{83228AB4-3875-4B15-9410-EAFB2B01E53F}" srcOrd="0" destOrd="0" presId="urn:microsoft.com/office/officeart/2005/8/layout/list1"/>
    <dgm:cxn modelId="{E4C8039F-B268-4452-A2C9-2E955BECEF8A}" srcId="{80C48BFC-0F32-484E-97B0-A98CAF4C50DE}" destId="{432BD8A5-4A81-4E2B-A0B7-1511BA52F479}" srcOrd="0" destOrd="0" parTransId="{F25352E0-6D9E-408A-8641-5643056DB9AE}" sibTransId="{57397249-A6B6-4F79-985F-577DBB2F4896}"/>
    <dgm:cxn modelId="{A8C83FDA-6E9B-43AC-A781-47A502C61866}" type="presParOf" srcId="{83228AB4-3875-4B15-9410-EAFB2B01E53F}" destId="{AC0C60F2-F769-446F-9228-E586A7FA2DC7}" srcOrd="0" destOrd="0" presId="urn:microsoft.com/office/officeart/2005/8/layout/list1"/>
    <dgm:cxn modelId="{1DFF78C7-B2DB-4154-A088-B2CDE5C114BC}" type="presParOf" srcId="{AC0C60F2-F769-446F-9228-E586A7FA2DC7}" destId="{211B6F6B-205A-40AF-BC2A-3AD1528CF33B}" srcOrd="0" destOrd="0" presId="urn:microsoft.com/office/officeart/2005/8/layout/list1"/>
    <dgm:cxn modelId="{F318C5C7-DB8E-4F21-BBF5-537AC6033332}" type="presParOf" srcId="{AC0C60F2-F769-446F-9228-E586A7FA2DC7}" destId="{F74928AA-2B26-4701-AC69-C2C80A38751B}" srcOrd="1" destOrd="0" presId="urn:microsoft.com/office/officeart/2005/8/layout/list1"/>
    <dgm:cxn modelId="{9BA6E4C0-B9A1-4935-B586-F78680CC1FCF}" type="presParOf" srcId="{83228AB4-3875-4B15-9410-EAFB2B01E53F}" destId="{A52656EE-3423-4A44-AA71-653E3191AC22}" srcOrd="1" destOrd="0" presId="urn:microsoft.com/office/officeart/2005/8/layout/list1"/>
    <dgm:cxn modelId="{A7F0A97A-65B0-4962-9665-76780517A8AF}" type="presParOf" srcId="{83228AB4-3875-4B15-9410-EAFB2B01E53F}" destId="{9D2B657D-D0B4-489F-BC74-A68D6231962B}" srcOrd="2" destOrd="0" presId="urn:microsoft.com/office/officeart/2005/8/layout/list1"/>
    <dgm:cxn modelId="{C4FA8FC3-3451-4E3C-B4A8-E243FB1AB7D0}" type="presParOf" srcId="{83228AB4-3875-4B15-9410-EAFB2B01E53F}" destId="{65D774BE-E0F2-4EE5-97E0-166D7E32642C}" srcOrd="3" destOrd="0" presId="urn:microsoft.com/office/officeart/2005/8/layout/list1"/>
    <dgm:cxn modelId="{FA6D9C6B-DF8C-484C-9274-5F50E4FAF7BB}" type="presParOf" srcId="{83228AB4-3875-4B15-9410-EAFB2B01E53F}" destId="{921C1543-BC6B-4C4F-83B9-09D9749ACAC2}" srcOrd="4" destOrd="0" presId="urn:microsoft.com/office/officeart/2005/8/layout/list1"/>
    <dgm:cxn modelId="{839A6ED7-79C9-4614-9836-DFD3BC8BDE7C}" type="presParOf" srcId="{921C1543-BC6B-4C4F-83B9-09D9749ACAC2}" destId="{A8ADE36A-1BD7-4F14-9CCB-B10FAC3599B2}" srcOrd="0" destOrd="0" presId="urn:microsoft.com/office/officeart/2005/8/layout/list1"/>
    <dgm:cxn modelId="{F43EBDFC-A0D8-4E6D-A48A-BDDD38F9C4FD}" type="presParOf" srcId="{921C1543-BC6B-4C4F-83B9-09D9749ACAC2}" destId="{8D0A47B5-F290-4811-B5AE-2C20CF721DF1}" srcOrd="1" destOrd="0" presId="urn:microsoft.com/office/officeart/2005/8/layout/list1"/>
    <dgm:cxn modelId="{F5369DE4-D747-4886-8C4F-06885946D11A}" type="presParOf" srcId="{83228AB4-3875-4B15-9410-EAFB2B01E53F}" destId="{15B3A0CC-2F50-49FA-B818-6CF7B1ACC9BD}" srcOrd="5" destOrd="0" presId="urn:microsoft.com/office/officeart/2005/8/layout/list1"/>
    <dgm:cxn modelId="{D17C5A77-91EE-4AA3-B7A0-D01D3E8C5CCD}" type="presParOf" srcId="{83228AB4-3875-4B15-9410-EAFB2B01E53F}" destId="{8454FC05-13BB-473C-8B52-775C216A2FB6}"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4090DE-626B-4DB7-887A-97EB45AB340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33CDCC-1A27-40ED-ACDB-EB133C90E822}">
      <dgm:prSet/>
      <dgm:spPr/>
      <dgm:t>
        <a:bodyPr/>
        <a:lstStyle/>
        <a:p>
          <a:r>
            <a:rPr lang="en-US" dirty="0"/>
            <a:t>Total Calls = 2,009,265</a:t>
          </a:r>
        </a:p>
      </dgm:t>
    </dgm:pt>
    <dgm:pt modelId="{43490DDD-5AFC-462D-9436-97D4A86821A7}" type="parTrans" cxnId="{214599FF-4DE6-4E4D-8731-42E0D41C5DC8}">
      <dgm:prSet/>
      <dgm:spPr/>
      <dgm:t>
        <a:bodyPr/>
        <a:lstStyle/>
        <a:p>
          <a:endParaRPr lang="en-US"/>
        </a:p>
      </dgm:t>
    </dgm:pt>
    <dgm:pt modelId="{CDCA264B-F55D-4EE9-A131-D4D67A07A4C6}" type="sibTrans" cxnId="{214599FF-4DE6-4E4D-8731-42E0D41C5DC8}">
      <dgm:prSet/>
      <dgm:spPr/>
      <dgm:t>
        <a:bodyPr/>
        <a:lstStyle/>
        <a:p>
          <a:endParaRPr lang="en-US"/>
        </a:p>
      </dgm:t>
    </dgm:pt>
    <dgm:pt modelId="{0C3E0A6E-A11D-42F7-BA4A-559A674B5E96}">
      <dgm:prSet/>
      <dgm:spPr/>
      <dgm:t>
        <a:bodyPr/>
        <a:lstStyle/>
        <a:p>
          <a:r>
            <a:rPr lang="en-US" dirty="0"/>
            <a:t>Total Screened = 760,106 (38% of Total Calls)</a:t>
          </a:r>
        </a:p>
      </dgm:t>
    </dgm:pt>
    <dgm:pt modelId="{A5AF946E-E52E-4C16-8BA3-01D40C8E0377}" type="parTrans" cxnId="{13C1F4D6-A0A1-48E3-B85F-92763608D66D}">
      <dgm:prSet/>
      <dgm:spPr/>
      <dgm:t>
        <a:bodyPr/>
        <a:lstStyle/>
        <a:p>
          <a:endParaRPr lang="en-US"/>
        </a:p>
      </dgm:t>
    </dgm:pt>
    <dgm:pt modelId="{55B27A64-124A-4838-88A2-6A31B4BA92BF}" type="sibTrans" cxnId="{13C1F4D6-A0A1-48E3-B85F-92763608D66D}">
      <dgm:prSet/>
      <dgm:spPr/>
      <dgm:t>
        <a:bodyPr/>
        <a:lstStyle/>
        <a:p>
          <a:endParaRPr lang="en-US"/>
        </a:p>
      </dgm:t>
    </dgm:pt>
    <dgm:pt modelId="{BECA93D3-F5DF-44D2-87E0-CDC1303206A3}">
      <dgm:prSet/>
      <dgm:spPr/>
      <dgm:t>
        <a:bodyPr/>
        <a:lstStyle/>
        <a:p>
          <a:r>
            <a:rPr lang="en-US" dirty="0"/>
            <a:t>Meet Criteria = 93,500 (12% of Screened)</a:t>
          </a:r>
        </a:p>
      </dgm:t>
    </dgm:pt>
    <dgm:pt modelId="{41DD4DC2-512C-4AB1-AF43-7FE11E9F6FAD}" type="parTrans" cxnId="{200A0595-988F-4D66-9357-F5B49A32D174}">
      <dgm:prSet/>
      <dgm:spPr/>
      <dgm:t>
        <a:bodyPr/>
        <a:lstStyle/>
        <a:p>
          <a:endParaRPr lang="en-US"/>
        </a:p>
      </dgm:t>
    </dgm:pt>
    <dgm:pt modelId="{DDB5C004-6823-4561-9F7B-8555FBC3CC54}" type="sibTrans" cxnId="{200A0595-988F-4D66-9357-F5B49A32D174}">
      <dgm:prSet/>
      <dgm:spPr/>
      <dgm:t>
        <a:bodyPr/>
        <a:lstStyle/>
        <a:p>
          <a:endParaRPr lang="en-US"/>
        </a:p>
      </dgm:t>
    </dgm:pt>
    <dgm:pt modelId="{C5902E84-330E-4F7A-94CC-269C82FDF7D2}">
      <dgm:prSet custT="1"/>
      <dgm:spPr/>
      <dgm:t>
        <a:bodyPr/>
        <a:lstStyle/>
        <a:p>
          <a:r>
            <a:rPr lang="en-US" sz="2200" dirty="0"/>
            <a:t>Referrals Sent = </a:t>
          </a:r>
          <a:r>
            <a:rPr lang="en-US" sz="2200" b="0" i="0" dirty="0"/>
            <a:t>41,642</a:t>
          </a:r>
          <a:r>
            <a:rPr lang="en-US" sz="2200" dirty="0"/>
            <a:t> </a:t>
          </a:r>
          <a:r>
            <a:rPr lang="en-US" sz="2000" dirty="0"/>
            <a:t>(45% of Eligible that met criteria)</a:t>
          </a:r>
          <a:endParaRPr lang="en-US" sz="2200" dirty="0"/>
        </a:p>
      </dgm:t>
    </dgm:pt>
    <dgm:pt modelId="{24A446BB-7A3F-4E86-BE18-539E3AEE57CE}" type="parTrans" cxnId="{CC50B568-5861-4AEE-83C2-01131BF30851}">
      <dgm:prSet/>
      <dgm:spPr/>
      <dgm:t>
        <a:bodyPr/>
        <a:lstStyle/>
        <a:p>
          <a:endParaRPr lang="en-US"/>
        </a:p>
      </dgm:t>
    </dgm:pt>
    <dgm:pt modelId="{0CFFA308-0E1F-41AD-9DAA-BC5CE6BC91FC}" type="sibTrans" cxnId="{CC50B568-5861-4AEE-83C2-01131BF30851}">
      <dgm:prSet/>
      <dgm:spPr/>
      <dgm:t>
        <a:bodyPr/>
        <a:lstStyle/>
        <a:p>
          <a:endParaRPr lang="en-US"/>
        </a:p>
      </dgm:t>
    </dgm:pt>
    <dgm:pt modelId="{2E8D1ABA-3ECE-4950-B16D-8AE87B0D4C97}" type="pres">
      <dgm:prSet presAssocID="{4A4090DE-626B-4DB7-887A-97EB45AB3404}" presName="root" presStyleCnt="0">
        <dgm:presLayoutVars>
          <dgm:dir/>
          <dgm:resizeHandles val="exact"/>
        </dgm:presLayoutVars>
      </dgm:prSet>
      <dgm:spPr/>
    </dgm:pt>
    <dgm:pt modelId="{D945A210-AF90-486E-BF0E-D59B7A96E364}" type="pres">
      <dgm:prSet presAssocID="{7B33CDCC-1A27-40ED-ACDB-EB133C90E822}" presName="compNode" presStyleCnt="0"/>
      <dgm:spPr/>
    </dgm:pt>
    <dgm:pt modelId="{0989DD12-2CD4-480B-9EDC-B27D65171DC2}" type="pres">
      <dgm:prSet presAssocID="{7B33CDCC-1A27-40ED-ACDB-EB133C90E822}" presName="bgRect" presStyleLbl="bgShp" presStyleIdx="0" presStyleCnt="4" custLinFactNeighborY="-2126"/>
      <dgm:spPr/>
    </dgm:pt>
    <dgm:pt modelId="{813E95DA-D52F-4854-AB39-ED068693D543}" type="pres">
      <dgm:prSet presAssocID="{7B33CDCC-1A27-40ED-ACDB-EB133C90E82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AEECE6BF-6C55-45AF-81DB-1E4DB5B5871E}" type="pres">
      <dgm:prSet presAssocID="{7B33CDCC-1A27-40ED-ACDB-EB133C90E822}" presName="spaceRect" presStyleCnt="0"/>
      <dgm:spPr/>
    </dgm:pt>
    <dgm:pt modelId="{673624A9-7490-4B2B-9D71-91C7BC1BF8EF}" type="pres">
      <dgm:prSet presAssocID="{7B33CDCC-1A27-40ED-ACDB-EB133C90E822}" presName="parTx" presStyleLbl="revTx" presStyleIdx="0" presStyleCnt="4">
        <dgm:presLayoutVars>
          <dgm:chMax val="0"/>
          <dgm:chPref val="0"/>
        </dgm:presLayoutVars>
      </dgm:prSet>
      <dgm:spPr/>
    </dgm:pt>
    <dgm:pt modelId="{EE20F785-805C-4095-9FE7-5BF1FB70556D}" type="pres">
      <dgm:prSet presAssocID="{CDCA264B-F55D-4EE9-A131-D4D67A07A4C6}" presName="sibTrans" presStyleCnt="0"/>
      <dgm:spPr/>
    </dgm:pt>
    <dgm:pt modelId="{146EF6D6-6041-4579-90D4-792F1C4DE29A}" type="pres">
      <dgm:prSet presAssocID="{0C3E0A6E-A11D-42F7-BA4A-559A674B5E96}" presName="compNode" presStyleCnt="0"/>
      <dgm:spPr/>
    </dgm:pt>
    <dgm:pt modelId="{22F78487-A333-4A03-A272-9FB81F988C68}" type="pres">
      <dgm:prSet presAssocID="{0C3E0A6E-A11D-42F7-BA4A-559A674B5E96}" presName="bgRect" presStyleLbl="bgShp" presStyleIdx="1" presStyleCnt="4"/>
      <dgm:spPr/>
    </dgm:pt>
    <dgm:pt modelId="{349B6EBD-6A2F-42EA-8796-6D9C7EE37D2E}" type="pres">
      <dgm:prSet presAssocID="{0C3E0A6E-A11D-42F7-BA4A-559A674B5E9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78778F66-2CE3-4E23-9FA3-1773FF70F654}" type="pres">
      <dgm:prSet presAssocID="{0C3E0A6E-A11D-42F7-BA4A-559A674B5E96}" presName="spaceRect" presStyleCnt="0"/>
      <dgm:spPr/>
    </dgm:pt>
    <dgm:pt modelId="{8CB69BDE-0B4E-4D8F-A7B4-F81890341425}" type="pres">
      <dgm:prSet presAssocID="{0C3E0A6E-A11D-42F7-BA4A-559A674B5E96}" presName="parTx" presStyleLbl="revTx" presStyleIdx="1" presStyleCnt="4">
        <dgm:presLayoutVars>
          <dgm:chMax val="0"/>
          <dgm:chPref val="0"/>
        </dgm:presLayoutVars>
      </dgm:prSet>
      <dgm:spPr/>
    </dgm:pt>
    <dgm:pt modelId="{7225CD35-CF27-4972-A01B-191B0F802D9C}" type="pres">
      <dgm:prSet presAssocID="{55B27A64-124A-4838-88A2-6A31B4BA92BF}" presName="sibTrans" presStyleCnt="0"/>
      <dgm:spPr/>
    </dgm:pt>
    <dgm:pt modelId="{CC4C8404-BD4B-4DE9-B5AE-06B81926BE2B}" type="pres">
      <dgm:prSet presAssocID="{BECA93D3-F5DF-44D2-87E0-CDC1303206A3}" presName="compNode" presStyleCnt="0"/>
      <dgm:spPr/>
    </dgm:pt>
    <dgm:pt modelId="{F64D6572-2976-4FE7-9971-C3D7D64E9E5E}" type="pres">
      <dgm:prSet presAssocID="{BECA93D3-F5DF-44D2-87E0-CDC1303206A3}" presName="bgRect" presStyleLbl="bgShp" presStyleIdx="2" presStyleCnt="4"/>
      <dgm:spPr/>
    </dgm:pt>
    <dgm:pt modelId="{60EC8965-9D8E-4ADE-A7D2-1FD0DE8D415B}" type="pres">
      <dgm:prSet presAssocID="{BECA93D3-F5DF-44D2-87E0-CDC1303206A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481B72CF-325D-406B-BE25-EA268E432240}" type="pres">
      <dgm:prSet presAssocID="{BECA93D3-F5DF-44D2-87E0-CDC1303206A3}" presName="spaceRect" presStyleCnt="0"/>
      <dgm:spPr/>
    </dgm:pt>
    <dgm:pt modelId="{8BFE7DF0-A34D-49BF-A378-D80621F47832}" type="pres">
      <dgm:prSet presAssocID="{BECA93D3-F5DF-44D2-87E0-CDC1303206A3}" presName="parTx" presStyleLbl="revTx" presStyleIdx="2" presStyleCnt="4">
        <dgm:presLayoutVars>
          <dgm:chMax val="0"/>
          <dgm:chPref val="0"/>
        </dgm:presLayoutVars>
      </dgm:prSet>
      <dgm:spPr/>
    </dgm:pt>
    <dgm:pt modelId="{3AEE4012-74C0-4B79-9749-2FC13D00B063}" type="pres">
      <dgm:prSet presAssocID="{DDB5C004-6823-4561-9F7B-8555FBC3CC54}" presName="sibTrans" presStyleCnt="0"/>
      <dgm:spPr/>
    </dgm:pt>
    <dgm:pt modelId="{7AAA7BD2-E389-4177-98CD-E29FA80253AA}" type="pres">
      <dgm:prSet presAssocID="{C5902E84-330E-4F7A-94CC-269C82FDF7D2}" presName="compNode" presStyleCnt="0"/>
      <dgm:spPr/>
    </dgm:pt>
    <dgm:pt modelId="{6544F1B8-E470-41F0-97E9-954AA6A650D6}" type="pres">
      <dgm:prSet presAssocID="{C5902E84-330E-4F7A-94CC-269C82FDF7D2}" presName="bgRect" presStyleLbl="bgShp" presStyleIdx="3" presStyleCnt="4"/>
      <dgm:spPr/>
    </dgm:pt>
    <dgm:pt modelId="{C4EE1E56-39FB-40E5-975F-5C71DAC14810}" type="pres">
      <dgm:prSet presAssocID="{C5902E84-330E-4F7A-94CC-269C82FDF7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stomer Review"/>
        </a:ext>
      </dgm:extLst>
    </dgm:pt>
    <dgm:pt modelId="{62520F6D-CE3D-40DB-88D0-BE7BD9CE01D0}" type="pres">
      <dgm:prSet presAssocID="{C5902E84-330E-4F7A-94CC-269C82FDF7D2}" presName="spaceRect" presStyleCnt="0"/>
      <dgm:spPr/>
    </dgm:pt>
    <dgm:pt modelId="{6DBB9D5D-21C7-4D9B-9E0F-0C103FFDD947}" type="pres">
      <dgm:prSet presAssocID="{C5902E84-330E-4F7A-94CC-269C82FDF7D2}" presName="parTx" presStyleLbl="revTx" presStyleIdx="3" presStyleCnt="4">
        <dgm:presLayoutVars>
          <dgm:chMax val="0"/>
          <dgm:chPref val="0"/>
        </dgm:presLayoutVars>
      </dgm:prSet>
      <dgm:spPr/>
    </dgm:pt>
  </dgm:ptLst>
  <dgm:cxnLst>
    <dgm:cxn modelId="{FBF16B22-6788-4A7A-87C0-294221748235}" type="presOf" srcId="{7B33CDCC-1A27-40ED-ACDB-EB133C90E822}" destId="{673624A9-7490-4B2B-9D71-91C7BC1BF8EF}" srcOrd="0" destOrd="0" presId="urn:microsoft.com/office/officeart/2018/2/layout/IconVerticalSolidList"/>
    <dgm:cxn modelId="{3D46A431-4FB2-412C-A0D3-9BFF0B0F73D3}" type="presOf" srcId="{BECA93D3-F5DF-44D2-87E0-CDC1303206A3}" destId="{8BFE7DF0-A34D-49BF-A378-D80621F47832}" srcOrd="0" destOrd="0" presId="urn:microsoft.com/office/officeart/2018/2/layout/IconVerticalSolidList"/>
    <dgm:cxn modelId="{CC50B568-5861-4AEE-83C2-01131BF30851}" srcId="{4A4090DE-626B-4DB7-887A-97EB45AB3404}" destId="{C5902E84-330E-4F7A-94CC-269C82FDF7D2}" srcOrd="3" destOrd="0" parTransId="{24A446BB-7A3F-4E86-BE18-539E3AEE57CE}" sibTransId="{0CFFA308-0E1F-41AD-9DAA-BC5CE6BC91FC}"/>
    <dgm:cxn modelId="{CC193957-1677-4D1D-A6E3-A16ACDD2B768}" type="presOf" srcId="{0C3E0A6E-A11D-42F7-BA4A-559A674B5E96}" destId="{8CB69BDE-0B4E-4D8F-A7B4-F81890341425}" srcOrd="0" destOrd="0" presId="urn:microsoft.com/office/officeart/2018/2/layout/IconVerticalSolidList"/>
    <dgm:cxn modelId="{200A0595-988F-4D66-9357-F5B49A32D174}" srcId="{4A4090DE-626B-4DB7-887A-97EB45AB3404}" destId="{BECA93D3-F5DF-44D2-87E0-CDC1303206A3}" srcOrd="2" destOrd="0" parTransId="{41DD4DC2-512C-4AB1-AF43-7FE11E9F6FAD}" sibTransId="{DDB5C004-6823-4561-9F7B-8555FBC3CC54}"/>
    <dgm:cxn modelId="{13C1F4D6-A0A1-48E3-B85F-92763608D66D}" srcId="{4A4090DE-626B-4DB7-887A-97EB45AB3404}" destId="{0C3E0A6E-A11D-42F7-BA4A-559A674B5E96}" srcOrd="1" destOrd="0" parTransId="{A5AF946E-E52E-4C16-8BA3-01D40C8E0377}" sibTransId="{55B27A64-124A-4838-88A2-6A31B4BA92BF}"/>
    <dgm:cxn modelId="{D05733D8-1456-476F-ABD1-561B5A5F21A9}" type="presOf" srcId="{C5902E84-330E-4F7A-94CC-269C82FDF7D2}" destId="{6DBB9D5D-21C7-4D9B-9E0F-0C103FFDD947}" srcOrd="0" destOrd="0" presId="urn:microsoft.com/office/officeart/2018/2/layout/IconVerticalSolidList"/>
    <dgm:cxn modelId="{42F87DF8-99B9-4A95-9A05-B81C626A0B81}" type="presOf" srcId="{4A4090DE-626B-4DB7-887A-97EB45AB3404}" destId="{2E8D1ABA-3ECE-4950-B16D-8AE87B0D4C97}" srcOrd="0" destOrd="0" presId="urn:microsoft.com/office/officeart/2018/2/layout/IconVerticalSolidList"/>
    <dgm:cxn modelId="{214599FF-4DE6-4E4D-8731-42E0D41C5DC8}" srcId="{4A4090DE-626B-4DB7-887A-97EB45AB3404}" destId="{7B33CDCC-1A27-40ED-ACDB-EB133C90E822}" srcOrd="0" destOrd="0" parTransId="{43490DDD-5AFC-462D-9436-97D4A86821A7}" sibTransId="{CDCA264B-F55D-4EE9-A131-D4D67A07A4C6}"/>
    <dgm:cxn modelId="{E171177C-6B3B-427A-AD11-1BC1B2347A42}" type="presParOf" srcId="{2E8D1ABA-3ECE-4950-B16D-8AE87B0D4C97}" destId="{D945A210-AF90-486E-BF0E-D59B7A96E364}" srcOrd="0" destOrd="0" presId="urn:microsoft.com/office/officeart/2018/2/layout/IconVerticalSolidList"/>
    <dgm:cxn modelId="{24E69EC1-A348-401F-96D3-37F01D56C7A0}" type="presParOf" srcId="{D945A210-AF90-486E-BF0E-D59B7A96E364}" destId="{0989DD12-2CD4-480B-9EDC-B27D65171DC2}" srcOrd="0" destOrd="0" presId="urn:microsoft.com/office/officeart/2018/2/layout/IconVerticalSolidList"/>
    <dgm:cxn modelId="{C60BE355-5CAB-45A5-85E8-E64BFE0826CB}" type="presParOf" srcId="{D945A210-AF90-486E-BF0E-D59B7A96E364}" destId="{813E95DA-D52F-4854-AB39-ED068693D543}" srcOrd="1" destOrd="0" presId="urn:microsoft.com/office/officeart/2018/2/layout/IconVerticalSolidList"/>
    <dgm:cxn modelId="{78ECEDF8-DD85-4CD7-B50B-BA3AC4A21E22}" type="presParOf" srcId="{D945A210-AF90-486E-BF0E-D59B7A96E364}" destId="{AEECE6BF-6C55-45AF-81DB-1E4DB5B5871E}" srcOrd="2" destOrd="0" presId="urn:microsoft.com/office/officeart/2018/2/layout/IconVerticalSolidList"/>
    <dgm:cxn modelId="{44C987A7-A5C0-492A-924B-4E72086737D2}" type="presParOf" srcId="{D945A210-AF90-486E-BF0E-D59B7A96E364}" destId="{673624A9-7490-4B2B-9D71-91C7BC1BF8EF}" srcOrd="3" destOrd="0" presId="urn:microsoft.com/office/officeart/2018/2/layout/IconVerticalSolidList"/>
    <dgm:cxn modelId="{C77114DE-C1F6-49CD-9D27-AB8215EC344B}" type="presParOf" srcId="{2E8D1ABA-3ECE-4950-B16D-8AE87B0D4C97}" destId="{EE20F785-805C-4095-9FE7-5BF1FB70556D}" srcOrd="1" destOrd="0" presId="urn:microsoft.com/office/officeart/2018/2/layout/IconVerticalSolidList"/>
    <dgm:cxn modelId="{5CD3CAF9-DAF3-499A-9250-43A33301C085}" type="presParOf" srcId="{2E8D1ABA-3ECE-4950-B16D-8AE87B0D4C97}" destId="{146EF6D6-6041-4579-90D4-792F1C4DE29A}" srcOrd="2" destOrd="0" presId="urn:microsoft.com/office/officeart/2018/2/layout/IconVerticalSolidList"/>
    <dgm:cxn modelId="{E8BB17B9-DD37-417E-8696-D1AE8D541400}" type="presParOf" srcId="{146EF6D6-6041-4579-90D4-792F1C4DE29A}" destId="{22F78487-A333-4A03-A272-9FB81F988C68}" srcOrd="0" destOrd="0" presId="urn:microsoft.com/office/officeart/2018/2/layout/IconVerticalSolidList"/>
    <dgm:cxn modelId="{A77BDE55-4546-45D3-8986-FFC7CE420C88}" type="presParOf" srcId="{146EF6D6-6041-4579-90D4-792F1C4DE29A}" destId="{349B6EBD-6A2F-42EA-8796-6D9C7EE37D2E}" srcOrd="1" destOrd="0" presId="urn:microsoft.com/office/officeart/2018/2/layout/IconVerticalSolidList"/>
    <dgm:cxn modelId="{11802159-75B7-45AA-835B-B976A29F350A}" type="presParOf" srcId="{146EF6D6-6041-4579-90D4-792F1C4DE29A}" destId="{78778F66-2CE3-4E23-9FA3-1773FF70F654}" srcOrd="2" destOrd="0" presId="urn:microsoft.com/office/officeart/2018/2/layout/IconVerticalSolidList"/>
    <dgm:cxn modelId="{C07E8212-D1E7-48EC-ACB2-0769E42930AA}" type="presParOf" srcId="{146EF6D6-6041-4579-90D4-792F1C4DE29A}" destId="{8CB69BDE-0B4E-4D8F-A7B4-F81890341425}" srcOrd="3" destOrd="0" presId="urn:microsoft.com/office/officeart/2018/2/layout/IconVerticalSolidList"/>
    <dgm:cxn modelId="{5973B532-916F-455F-9165-4A04B34C32B6}" type="presParOf" srcId="{2E8D1ABA-3ECE-4950-B16D-8AE87B0D4C97}" destId="{7225CD35-CF27-4972-A01B-191B0F802D9C}" srcOrd="3" destOrd="0" presId="urn:microsoft.com/office/officeart/2018/2/layout/IconVerticalSolidList"/>
    <dgm:cxn modelId="{BCA78ABA-C755-4C1A-B519-9F92A61EBC04}" type="presParOf" srcId="{2E8D1ABA-3ECE-4950-B16D-8AE87B0D4C97}" destId="{CC4C8404-BD4B-4DE9-B5AE-06B81926BE2B}" srcOrd="4" destOrd="0" presId="urn:microsoft.com/office/officeart/2018/2/layout/IconVerticalSolidList"/>
    <dgm:cxn modelId="{4243AC38-F6A0-4E48-8542-A491586DE61B}" type="presParOf" srcId="{CC4C8404-BD4B-4DE9-B5AE-06B81926BE2B}" destId="{F64D6572-2976-4FE7-9971-C3D7D64E9E5E}" srcOrd="0" destOrd="0" presId="urn:microsoft.com/office/officeart/2018/2/layout/IconVerticalSolidList"/>
    <dgm:cxn modelId="{CCB0C6D6-586A-47F0-B3E9-7FA456D61761}" type="presParOf" srcId="{CC4C8404-BD4B-4DE9-B5AE-06B81926BE2B}" destId="{60EC8965-9D8E-4ADE-A7D2-1FD0DE8D415B}" srcOrd="1" destOrd="0" presId="urn:microsoft.com/office/officeart/2018/2/layout/IconVerticalSolidList"/>
    <dgm:cxn modelId="{C913E103-4F23-4C46-A598-530BD32BA441}" type="presParOf" srcId="{CC4C8404-BD4B-4DE9-B5AE-06B81926BE2B}" destId="{481B72CF-325D-406B-BE25-EA268E432240}" srcOrd="2" destOrd="0" presId="urn:microsoft.com/office/officeart/2018/2/layout/IconVerticalSolidList"/>
    <dgm:cxn modelId="{6295B93E-AFA7-4476-9828-5A9FD4128F94}" type="presParOf" srcId="{CC4C8404-BD4B-4DE9-B5AE-06B81926BE2B}" destId="{8BFE7DF0-A34D-49BF-A378-D80621F47832}" srcOrd="3" destOrd="0" presId="urn:microsoft.com/office/officeart/2018/2/layout/IconVerticalSolidList"/>
    <dgm:cxn modelId="{135FFEC2-5739-4E3B-87FF-FEBE7308AEB0}" type="presParOf" srcId="{2E8D1ABA-3ECE-4950-B16D-8AE87B0D4C97}" destId="{3AEE4012-74C0-4B79-9749-2FC13D00B063}" srcOrd="5" destOrd="0" presId="urn:microsoft.com/office/officeart/2018/2/layout/IconVerticalSolidList"/>
    <dgm:cxn modelId="{B00F887F-1822-47D1-946E-519755974710}" type="presParOf" srcId="{2E8D1ABA-3ECE-4950-B16D-8AE87B0D4C97}" destId="{7AAA7BD2-E389-4177-98CD-E29FA80253AA}" srcOrd="6" destOrd="0" presId="urn:microsoft.com/office/officeart/2018/2/layout/IconVerticalSolidList"/>
    <dgm:cxn modelId="{FD1E751B-824D-47FF-99AE-3E9D182EDA6D}" type="presParOf" srcId="{7AAA7BD2-E389-4177-98CD-E29FA80253AA}" destId="{6544F1B8-E470-41F0-97E9-954AA6A650D6}" srcOrd="0" destOrd="0" presId="urn:microsoft.com/office/officeart/2018/2/layout/IconVerticalSolidList"/>
    <dgm:cxn modelId="{30D8F673-28D2-4086-A453-6D269869F563}" type="presParOf" srcId="{7AAA7BD2-E389-4177-98CD-E29FA80253AA}" destId="{C4EE1E56-39FB-40E5-975F-5C71DAC14810}" srcOrd="1" destOrd="0" presId="urn:microsoft.com/office/officeart/2018/2/layout/IconVerticalSolidList"/>
    <dgm:cxn modelId="{B1CF83A5-E58B-4BFF-A580-BEFB23705C58}" type="presParOf" srcId="{7AAA7BD2-E389-4177-98CD-E29FA80253AA}" destId="{62520F6D-CE3D-40DB-88D0-BE7BD9CE01D0}" srcOrd="2" destOrd="0" presId="urn:microsoft.com/office/officeart/2018/2/layout/IconVerticalSolidList"/>
    <dgm:cxn modelId="{DB87C144-5327-4A9B-95E0-733318000198}" type="presParOf" srcId="{7AAA7BD2-E389-4177-98CD-E29FA80253AA}" destId="{6DBB9D5D-21C7-4D9B-9E0F-0C103FFDD947}"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3F656-56F5-4BB3-A179-DE2416B89754}">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BCB573-A768-46B7-893D-012090BF2D63}">
      <dsp:nvSpPr>
        <dsp:cNvPr id="0" name=""/>
        <dsp:cNvSpPr/>
      </dsp:nvSpPr>
      <dsp:spPr>
        <a:xfrm>
          <a:off x="0" y="0"/>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Overall purpose and goal of project</a:t>
          </a:r>
        </a:p>
      </dsp:txBody>
      <dsp:txXfrm>
        <a:off x="0" y="0"/>
        <a:ext cx="6900512" cy="1106957"/>
      </dsp:txXfrm>
    </dsp:sp>
    <dsp:sp modelId="{20713340-4895-4DB4-BDFC-A5E8254CB003}">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64F4E-7AAF-4056-A6EA-900AB084DBA7}">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Screening questions </a:t>
          </a:r>
        </a:p>
      </dsp:txBody>
      <dsp:txXfrm>
        <a:off x="0" y="1107633"/>
        <a:ext cx="6900512" cy="1106957"/>
      </dsp:txXfrm>
    </dsp:sp>
    <dsp:sp modelId="{57DC566B-EA13-4C0A-9014-7F6D9EEF889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84441-3B40-4991-8ADB-35B302948964}">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Data </a:t>
          </a:r>
        </a:p>
      </dsp:txBody>
      <dsp:txXfrm>
        <a:off x="0" y="2214591"/>
        <a:ext cx="6900512" cy="1106957"/>
      </dsp:txXfrm>
    </dsp:sp>
    <dsp:sp modelId="{58D80AE3-CDD3-4C04-90BF-3E5EAC58C26C}">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89645-B55A-4512-A081-93E8CF0CD0DB}">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Q&amp;A</a:t>
          </a:r>
        </a:p>
      </dsp:txBody>
      <dsp:txXfrm>
        <a:off x="0" y="3321549"/>
        <a:ext cx="6900512" cy="1106957"/>
      </dsp:txXfrm>
    </dsp:sp>
    <dsp:sp modelId="{8590DEC2-944D-4186-A83E-CEC222EB3413}">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6E596-DC3A-4880-A9BD-D0C1AAEAA78F}">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dirty="0"/>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C1BCC-B562-4D74-8E0D-5434B67E43C0}">
      <dsp:nvSpPr>
        <dsp:cNvPr id="0" name=""/>
        <dsp:cNvSpPr/>
      </dsp:nvSpPr>
      <dsp:spPr>
        <a:xfrm>
          <a:off x="848714" y="741539"/>
          <a:ext cx="1177689" cy="1177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CF0A0-BF89-4EA8-83DD-9F70D098DC9F}">
      <dsp:nvSpPr>
        <dsp:cNvPr id="0" name=""/>
        <dsp:cNvSpPr/>
      </dsp:nvSpPr>
      <dsp:spPr>
        <a:xfrm>
          <a:off x="129015" y="2349798"/>
          <a:ext cx="2617087"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Proactively identify and refer eligible callers</a:t>
          </a:r>
        </a:p>
      </dsp:txBody>
      <dsp:txXfrm>
        <a:off x="129015" y="2349798"/>
        <a:ext cx="2617087" cy="1260000"/>
      </dsp:txXfrm>
    </dsp:sp>
    <dsp:sp modelId="{DBF8FE57-9BB4-4896-9092-CEA611F7715A}">
      <dsp:nvSpPr>
        <dsp:cNvPr id="0" name=""/>
        <dsp:cNvSpPr/>
      </dsp:nvSpPr>
      <dsp:spPr>
        <a:xfrm>
          <a:off x="4668955" y="741539"/>
          <a:ext cx="1177689" cy="1177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BBCCE-D5FD-4581-BF53-53331D60E016}">
      <dsp:nvSpPr>
        <dsp:cNvPr id="0" name=""/>
        <dsp:cNvSpPr/>
      </dsp:nvSpPr>
      <dsp:spPr>
        <a:xfrm>
          <a:off x="3204092" y="2349798"/>
          <a:ext cx="4107414"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Increase awareness and use of the Helpline among low-income individuals, who disproportionately experience high rates of tobacco use</a:t>
          </a:r>
        </a:p>
      </dsp:txBody>
      <dsp:txXfrm>
        <a:off x="3204092" y="2349798"/>
        <a:ext cx="4107414" cy="1260000"/>
      </dsp:txXfrm>
    </dsp:sp>
    <dsp:sp modelId="{1B58F388-E6F3-4F40-B2D9-7D42C2152D94}">
      <dsp:nvSpPr>
        <dsp:cNvPr id="0" name=""/>
        <dsp:cNvSpPr/>
      </dsp:nvSpPr>
      <dsp:spPr>
        <a:xfrm>
          <a:off x="8489196" y="741539"/>
          <a:ext cx="1177689" cy="1177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A5BF7D-F1A0-4397-B9C7-22A28B584533}">
      <dsp:nvSpPr>
        <dsp:cNvPr id="0" name=""/>
        <dsp:cNvSpPr/>
      </dsp:nvSpPr>
      <dsp:spPr>
        <a:xfrm>
          <a:off x="7769497" y="2349798"/>
          <a:ext cx="2617087"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Accelerate quitting behaviors and significantly reduce tobacco use</a:t>
          </a:r>
        </a:p>
      </dsp:txBody>
      <dsp:txXfrm>
        <a:off x="7769497" y="2349798"/>
        <a:ext cx="2617087" cy="126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5B7B1-E157-46EF-81CA-FD6442D6990C}">
      <dsp:nvSpPr>
        <dsp:cNvPr id="0" name=""/>
        <dsp:cNvSpPr/>
      </dsp:nvSpPr>
      <dsp:spPr>
        <a:xfrm>
          <a:off x="0" y="0"/>
          <a:ext cx="83095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9110D-42C7-428B-8236-3EC68A20F71B}">
      <dsp:nvSpPr>
        <dsp:cNvPr id="0" name=""/>
        <dsp:cNvSpPr/>
      </dsp:nvSpPr>
      <dsp:spPr>
        <a:xfrm>
          <a:off x="0" y="0"/>
          <a:ext cx="8309586" cy="68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Win/win/win</a:t>
          </a:r>
        </a:p>
      </dsp:txBody>
      <dsp:txXfrm>
        <a:off x="0" y="0"/>
        <a:ext cx="8309586" cy="689211"/>
      </dsp:txXfrm>
    </dsp:sp>
    <dsp:sp modelId="{A8380BFE-691F-4AAC-8CA1-B31979C2583C}">
      <dsp:nvSpPr>
        <dsp:cNvPr id="0" name=""/>
        <dsp:cNvSpPr/>
      </dsp:nvSpPr>
      <dsp:spPr>
        <a:xfrm>
          <a:off x="0" y="689211"/>
          <a:ext cx="83095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C0767-F758-410F-8BC3-9C31277DC0CE}">
      <dsp:nvSpPr>
        <dsp:cNvPr id="0" name=""/>
        <dsp:cNvSpPr/>
      </dsp:nvSpPr>
      <dsp:spPr>
        <a:xfrm>
          <a:off x="0" y="689211"/>
          <a:ext cx="8309586" cy="68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Tobacco users want to quit but are ambivalent</a:t>
          </a:r>
        </a:p>
      </dsp:txBody>
      <dsp:txXfrm>
        <a:off x="0" y="689211"/>
        <a:ext cx="8309586" cy="689211"/>
      </dsp:txXfrm>
    </dsp:sp>
    <dsp:sp modelId="{66870257-995C-478E-AD96-19C3DED582B5}">
      <dsp:nvSpPr>
        <dsp:cNvPr id="0" name=""/>
        <dsp:cNvSpPr/>
      </dsp:nvSpPr>
      <dsp:spPr>
        <a:xfrm>
          <a:off x="0" y="1378423"/>
          <a:ext cx="83095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EA8E5-CACF-47C1-8879-8F7DB2A1CB0D}">
      <dsp:nvSpPr>
        <dsp:cNvPr id="0" name=""/>
        <dsp:cNvSpPr/>
      </dsp:nvSpPr>
      <dsp:spPr>
        <a:xfrm>
          <a:off x="0" y="1378423"/>
          <a:ext cx="8309586" cy="68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Low-income populations are heavy smokers</a:t>
          </a:r>
        </a:p>
      </dsp:txBody>
      <dsp:txXfrm>
        <a:off x="0" y="1378423"/>
        <a:ext cx="8309586" cy="689211"/>
      </dsp:txXfrm>
    </dsp:sp>
    <dsp:sp modelId="{68473C3F-6CBA-41DB-B74C-34E0F7DF3F6E}">
      <dsp:nvSpPr>
        <dsp:cNvPr id="0" name=""/>
        <dsp:cNvSpPr/>
      </dsp:nvSpPr>
      <dsp:spPr>
        <a:xfrm>
          <a:off x="0" y="2067636"/>
          <a:ext cx="83095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90A34D-B1BB-4267-8F9D-D3F30601FB60}">
      <dsp:nvSpPr>
        <dsp:cNvPr id="0" name=""/>
        <dsp:cNvSpPr/>
      </dsp:nvSpPr>
      <dsp:spPr>
        <a:xfrm>
          <a:off x="0" y="2067635"/>
          <a:ext cx="8309586" cy="68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Low-income could use the money</a:t>
          </a:r>
        </a:p>
      </dsp:txBody>
      <dsp:txXfrm>
        <a:off x="0" y="2067635"/>
        <a:ext cx="8309586" cy="689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5818A-8A49-4993-8636-ED147E9D5B93}">
      <dsp:nvSpPr>
        <dsp:cNvPr id="0" name=""/>
        <dsp:cNvSpPr/>
      </dsp:nvSpPr>
      <dsp:spPr>
        <a:xfrm>
          <a:off x="682897" y="990768"/>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D13108-AD55-40B8-9CE7-C5E3206D211F}">
      <dsp:nvSpPr>
        <dsp:cNvPr id="0" name=""/>
        <dsp:cNvSpPr/>
      </dsp:nvSpPr>
      <dsp:spPr>
        <a:xfrm>
          <a:off x="5134" y="1497905"/>
          <a:ext cx="1355526" cy="13555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More referrals = more people getting service </a:t>
          </a:r>
        </a:p>
      </dsp:txBody>
      <dsp:txXfrm>
        <a:off x="203646" y="1696417"/>
        <a:ext cx="958502" cy="958502"/>
      </dsp:txXfrm>
    </dsp:sp>
    <dsp:sp modelId="{E20B89EE-5244-4FC1-A36E-8345EB88A2DC}">
      <dsp:nvSpPr>
        <dsp:cNvPr id="0" name=""/>
        <dsp:cNvSpPr/>
      </dsp:nvSpPr>
      <dsp:spPr>
        <a:xfrm>
          <a:off x="4241155" y="990768"/>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BFFF1F7-4852-4585-B254-094A355FB137}">
      <dsp:nvSpPr>
        <dsp:cNvPr id="0" name=""/>
        <dsp:cNvSpPr/>
      </dsp:nvSpPr>
      <dsp:spPr>
        <a:xfrm>
          <a:off x="3563391" y="1497905"/>
          <a:ext cx="1355526" cy="13555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More people getting service = increased quitting </a:t>
          </a:r>
        </a:p>
      </dsp:txBody>
      <dsp:txXfrm>
        <a:off x="3761903" y="1696417"/>
        <a:ext cx="958502" cy="958502"/>
      </dsp:txXfrm>
    </dsp:sp>
    <dsp:sp modelId="{66A1AFFC-3FB9-451D-86DE-0C8621F0284D}">
      <dsp:nvSpPr>
        <dsp:cNvPr id="0" name=""/>
        <dsp:cNvSpPr/>
      </dsp:nvSpPr>
      <dsp:spPr>
        <a:xfrm>
          <a:off x="7799412" y="990768"/>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265A83C-86AE-48B3-AC3F-642CA16B4EB4}">
      <dsp:nvSpPr>
        <dsp:cNvPr id="0" name=""/>
        <dsp:cNvSpPr/>
      </dsp:nvSpPr>
      <dsp:spPr>
        <a:xfrm>
          <a:off x="7121649" y="1497905"/>
          <a:ext cx="1355526" cy="13555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Increased quitting =  healthier population </a:t>
          </a:r>
        </a:p>
      </dsp:txBody>
      <dsp:txXfrm>
        <a:off x="7320161" y="1696417"/>
        <a:ext cx="958502" cy="958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D14F7-6CA1-44B4-B68C-C976285E24B7}">
      <dsp:nvSpPr>
        <dsp:cNvPr id="0" name=""/>
        <dsp:cNvSpPr/>
      </dsp:nvSpPr>
      <dsp:spPr>
        <a:xfrm>
          <a:off x="0" y="79715"/>
          <a:ext cx="6263640" cy="12866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a:t>
          </a:r>
          <a:r>
            <a:rPr lang="en-US" sz="2300" b="0" i="0" kern="1200"/>
            <a:t>urrent prevalence in CA is 10% – around 18% for Medi-Cal</a:t>
          </a:r>
          <a:endParaRPr lang="en-US" sz="2300" kern="1200"/>
        </a:p>
      </dsp:txBody>
      <dsp:txXfrm>
        <a:off x="62808" y="142523"/>
        <a:ext cx="6138024" cy="1161018"/>
      </dsp:txXfrm>
    </dsp:sp>
    <dsp:sp modelId="{B5FDC8CA-E469-414F-A64F-CEB4FB7AAE11}">
      <dsp:nvSpPr>
        <dsp:cNvPr id="0" name=""/>
        <dsp:cNvSpPr/>
      </dsp:nvSpPr>
      <dsp:spPr>
        <a:xfrm>
          <a:off x="0" y="1432589"/>
          <a:ext cx="6263640" cy="1286634"/>
        </a:xfrm>
        <a:prstGeom prst="roundRect">
          <a:avLst/>
        </a:prstGeom>
        <a:solidFill>
          <a:schemeClr val="accent5">
            <a:hueOff val="709040"/>
            <a:satOff val="-7964"/>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a:t>
          </a:r>
          <a:r>
            <a:rPr lang="en-US" sz="2300" b="0" i="0" kern="1200"/>
            <a:t>e know that MANY callers will be non-smokers </a:t>
          </a:r>
          <a:endParaRPr lang="en-US" sz="2300" kern="1200"/>
        </a:p>
      </dsp:txBody>
      <dsp:txXfrm>
        <a:off x="62808" y="1495397"/>
        <a:ext cx="6138024" cy="1161018"/>
      </dsp:txXfrm>
    </dsp:sp>
    <dsp:sp modelId="{25DDD13D-DDA7-4EDA-85BB-BBD7ADDD5093}">
      <dsp:nvSpPr>
        <dsp:cNvPr id="0" name=""/>
        <dsp:cNvSpPr/>
      </dsp:nvSpPr>
      <dsp:spPr>
        <a:xfrm>
          <a:off x="0" y="2785464"/>
          <a:ext cx="6263640" cy="1286634"/>
        </a:xfrm>
        <a:prstGeom prst="roundRect">
          <a:avLst/>
        </a:prstGeom>
        <a:solidFill>
          <a:schemeClr val="accent5">
            <a:hueOff val="1418080"/>
            <a:satOff val="-15927"/>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We anticipated that only about 15-20% of all callers will be eligible for the program (either being a smoker/vaper or living with someone)  </a:t>
          </a:r>
          <a:endParaRPr lang="en-US" sz="2300" kern="1200"/>
        </a:p>
      </dsp:txBody>
      <dsp:txXfrm>
        <a:off x="62808" y="2848272"/>
        <a:ext cx="6138024" cy="1161018"/>
      </dsp:txXfrm>
    </dsp:sp>
    <dsp:sp modelId="{FA01804E-5803-4996-B2A0-0905EDAE06BC}">
      <dsp:nvSpPr>
        <dsp:cNvPr id="0" name=""/>
        <dsp:cNvSpPr/>
      </dsp:nvSpPr>
      <dsp:spPr>
        <a:xfrm>
          <a:off x="0" y="4138338"/>
          <a:ext cx="6263640" cy="1286634"/>
        </a:xfrm>
        <a:prstGeom prst="roundRect">
          <a:avLst/>
        </a:prstGeom>
        <a:solidFill>
          <a:schemeClr val="accent5">
            <a:hueOff val="2127120"/>
            <a:satOff val="-23891"/>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a:t>
          </a:r>
          <a:r>
            <a:rPr lang="en-US" sz="2300" b="0" i="0" kern="1200"/>
            <a:t>or those who aren't eligible, you will only be asking two questions </a:t>
          </a:r>
          <a:endParaRPr lang="en-US" sz="2300" kern="1200"/>
        </a:p>
      </dsp:txBody>
      <dsp:txXfrm>
        <a:off x="62808" y="4201146"/>
        <a:ext cx="6138024" cy="1161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F8328-88AF-4A0D-B60F-350A31582788}">
      <dsp:nvSpPr>
        <dsp:cNvPr id="0" name=""/>
        <dsp:cNvSpPr/>
      </dsp:nvSpPr>
      <dsp:spPr>
        <a:xfrm>
          <a:off x="0" y="115973"/>
          <a:ext cx="4535984" cy="10038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Precontemplation:</a:t>
          </a:r>
        </a:p>
        <a:p>
          <a:pPr marL="0" lvl="0" indent="0" algn="ctr" defTabSz="977900">
            <a:lnSpc>
              <a:spcPct val="90000"/>
            </a:lnSpc>
            <a:spcBef>
              <a:spcPct val="0"/>
            </a:spcBef>
            <a:spcAft>
              <a:spcPct val="35000"/>
            </a:spcAft>
            <a:buNone/>
          </a:pPr>
          <a:r>
            <a:rPr lang="en-US" sz="2200" b="0" i="0" kern="1200" dirty="0"/>
            <a:t>Not at all thinking about quitting</a:t>
          </a:r>
          <a:endParaRPr lang="en-US" sz="2200" kern="1200" dirty="0"/>
        </a:p>
      </dsp:txBody>
      <dsp:txXfrm>
        <a:off x="49004" y="164977"/>
        <a:ext cx="4437976" cy="905852"/>
      </dsp:txXfrm>
    </dsp:sp>
    <dsp:sp modelId="{1792BE28-3C4F-471C-A184-67D8F16CAAAB}">
      <dsp:nvSpPr>
        <dsp:cNvPr id="0" name=""/>
        <dsp:cNvSpPr/>
      </dsp:nvSpPr>
      <dsp:spPr>
        <a:xfrm>
          <a:off x="0" y="1183193"/>
          <a:ext cx="4535984" cy="1003860"/>
        </a:xfrm>
        <a:prstGeom prst="roundRect">
          <a:avLst/>
        </a:prstGeom>
        <a:solidFill>
          <a:schemeClr val="accent5">
            <a:hueOff val="531780"/>
            <a:satOff val="-5973"/>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Contemplation:</a:t>
          </a:r>
        </a:p>
        <a:p>
          <a:pPr marL="0" lvl="0" indent="0" algn="ctr" defTabSz="977900">
            <a:lnSpc>
              <a:spcPct val="90000"/>
            </a:lnSpc>
            <a:spcBef>
              <a:spcPct val="0"/>
            </a:spcBef>
            <a:spcAft>
              <a:spcPct val="35000"/>
            </a:spcAft>
            <a:buNone/>
          </a:pPr>
          <a:r>
            <a:rPr lang="en-US" sz="2200" kern="1200" dirty="0"/>
            <a:t>Thinking about quitting </a:t>
          </a:r>
        </a:p>
      </dsp:txBody>
      <dsp:txXfrm>
        <a:off x="49004" y="1232197"/>
        <a:ext cx="4437976" cy="905852"/>
      </dsp:txXfrm>
    </dsp:sp>
    <dsp:sp modelId="{13A0317D-2FA9-4618-9306-FCEA5186FAC8}">
      <dsp:nvSpPr>
        <dsp:cNvPr id="0" name=""/>
        <dsp:cNvSpPr/>
      </dsp:nvSpPr>
      <dsp:spPr>
        <a:xfrm>
          <a:off x="0" y="2250413"/>
          <a:ext cx="4535984" cy="1003860"/>
        </a:xfrm>
        <a:prstGeom prst="roundRect">
          <a:avLst/>
        </a:prstGeom>
        <a:solidFill>
          <a:schemeClr val="accent5">
            <a:hueOff val="1063560"/>
            <a:satOff val="-11946"/>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rPr>
            <a:t>Preparation:</a:t>
          </a:r>
        </a:p>
        <a:p>
          <a:pPr marL="0" lvl="0" indent="0" algn="ctr" defTabSz="977900">
            <a:lnSpc>
              <a:spcPct val="90000"/>
            </a:lnSpc>
            <a:spcBef>
              <a:spcPct val="0"/>
            </a:spcBef>
            <a:spcAft>
              <a:spcPct val="35000"/>
            </a:spcAft>
            <a:buNone/>
          </a:pPr>
          <a:r>
            <a:rPr lang="en-US" sz="2200" b="0" i="0" kern="1200" dirty="0"/>
            <a:t>Making plans to quit </a:t>
          </a:r>
          <a:endParaRPr lang="en-US" sz="2200" kern="1200" dirty="0"/>
        </a:p>
      </dsp:txBody>
      <dsp:txXfrm>
        <a:off x="49004" y="2299417"/>
        <a:ext cx="4437976" cy="905852"/>
      </dsp:txXfrm>
    </dsp:sp>
    <dsp:sp modelId="{CC565C8B-9D5C-4967-A271-2EB09FA28289}">
      <dsp:nvSpPr>
        <dsp:cNvPr id="0" name=""/>
        <dsp:cNvSpPr/>
      </dsp:nvSpPr>
      <dsp:spPr>
        <a:xfrm>
          <a:off x="0" y="3317633"/>
          <a:ext cx="4535984" cy="1003860"/>
        </a:xfrm>
        <a:prstGeom prst="roundRect">
          <a:avLst/>
        </a:prstGeom>
        <a:solidFill>
          <a:schemeClr val="accent5">
            <a:hueOff val="1595340"/>
            <a:satOff val="-17918"/>
            <a:lumOff val="-3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Action:</a:t>
          </a:r>
        </a:p>
        <a:p>
          <a:pPr marL="0" lvl="0" indent="0" algn="ctr" defTabSz="977900">
            <a:lnSpc>
              <a:spcPct val="90000"/>
            </a:lnSpc>
            <a:spcBef>
              <a:spcPct val="0"/>
            </a:spcBef>
            <a:spcAft>
              <a:spcPct val="35000"/>
            </a:spcAft>
            <a:buNone/>
          </a:pPr>
          <a:r>
            <a:rPr lang="en-US" sz="2200" kern="1200" dirty="0"/>
            <a:t>Taking action to quit </a:t>
          </a:r>
        </a:p>
      </dsp:txBody>
      <dsp:txXfrm>
        <a:off x="49004" y="3366637"/>
        <a:ext cx="4437976" cy="905852"/>
      </dsp:txXfrm>
    </dsp:sp>
    <dsp:sp modelId="{36419132-FC5A-4FF6-8264-FA75A4D3E41B}">
      <dsp:nvSpPr>
        <dsp:cNvPr id="0" name=""/>
        <dsp:cNvSpPr/>
      </dsp:nvSpPr>
      <dsp:spPr>
        <a:xfrm>
          <a:off x="0" y="4384854"/>
          <a:ext cx="4535984" cy="1003860"/>
        </a:xfrm>
        <a:prstGeom prst="roundRect">
          <a:avLst/>
        </a:prstGeom>
        <a:solidFill>
          <a:schemeClr val="accent5">
            <a:hueOff val="2127120"/>
            <a:satOff val="-23891"/>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rPr>
            <a:t>Maintenance:</a:t>
          </a:r>
        </a:p>
        <a:p>
          <a:pPr marL="0" lvl="0" indent="0" algn="ctr" defTabSz="977900">
            <a:lnSpc>
              <a:spcPct val="90000"/>
            </a:lnSpc>
            <a:spcBef>
              <a:spcPct val="0"/>
            </a:spcBef>
            <a:spcAft>
              <a:spcPct val="35000"/>
            </a:spcAft>
            <a:buNone/>
          </a:pPr>
          <a:r>
            <a:rPr lang="en-US" sz="2200" b="0" i="0" kern="1200" dirty="0"/>
            <a:t>Quitting and remaining tobacco-free</a:t>
          </a:r>
          <a:endParaRPr lang="en-US" sz="2200" kern="1200" dirty="0"/>
        </a:p>
      </dsp:txBody>
      <dsp:txXfrm>
        <a:off x="49004" y="4433858"/>
        <a:ext cx="4437976" cy="90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B657D-D0B4-489F-BC74-A68D6231962B}">
      <dsp:nvSpPr>
        <dsp:cNvPr id="0" name=""/>
        <dsp:cNvSpPr/>
      </dsp:nvSpPr>
      <dsp:spPr>
        <a:xfrm>
          <a:off x="0" y="1839069"/>
          <a:ext cx="5697244"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4928AA-2B26-4701-AC69-C2C80A38751B}">
      <dsp:nvSpPr>
        <dsp:cNvPr id="0" name=""/>
        <dsp:cNvSpPr/>
      </dsp:nvSpPr>
      <dsp:spPr>
        <a:xfrm>
          <a:off x="284862" y="1573388"/>
          <a:ext cx="3988070"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740" tIns="0" rIns="150740" bIns="0" numCol="1" spcCol="1270" anchor="ctr" anchorCtr="0">
          <a:noAutofit/>
        </a:bodyPr>
        <a:lstStyle/>
        <a:p>
          <a:pPr marL="0" lvl="0" indent="0" algn="l" defTabSz="800100">
            <a:lnSpc>
              <a:spcPct val="90000"/>
            </a:lnSpc>
            <a:spcBef>
              <a:spcPct val="0"/>
            </a:spcBef>
            <a:spcAft>
              <a:spcPct val="35000"/>
            </a:spcAft>
            <a:buNone/>
          </a:pPr>
          <a:r>
            <a:rPr lang="en-US" sz="1800" b="0" i="0" kern="1200"/>
            <a:t>Email address NOT needed for referral </a:t>
          </a:r>
          <a:endParaRPr lang="en-US" sz="1800" kern="1200"/>
        </a:p>
      </dsp:txBody>
      <dsp:txXfrm>
        <a:off x="310801" y="1599327"/>
        <a:ext cx="3936192" cy="479482"/>
      </dsp:txXfrm>
    </dsp:sp>
    <dsp:sp modelId="{8454FC05-13BB-473C-8B52-775C216A2FB6}">
      <dsp:nvSpPr>
        <dsp:cNvPr id="0" name=""/>
        <dsp:cNvSpPr/>
      </dsp:nvSpPr>
      <dsp:spPr>
        <a:xfrm>
          <a:off x="0" y="2655548"/>
          <a:ext cx="5697244" cy="1275750"/>
        </a:xfrm>
        <a:prstGeom prst="rect">
          <a:avLst/>
        </a:prstGeom>
        <a:solidFill>
          <a:schemeClr val="lt1">
            <a:alpha val="90000"/>
            <a:hueOff val="0"/>
            <a:satOff val="0"/>
            <a:lumOff val="0"/>
            <a:alphaOff val="0"/>
          </a:schemeClr>
        </a:solidFill>
        <a:ln w="12700" cap="flat" cmpd="sng" algn="ctr">
          <a:solidFill>
            <a:schemeClr val="accent5">
              <a:hueOff val="2127120"/>
              <a:satOff val="-23891"/>
              <a:lumOff val="-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2169" tIns="374904" rIns="442169"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a:t>In order to receive </a:t>
          </a:r>
          <a:r>
            <a:rPr lang="en-US" sz="1800" kern="1200"/>
            <a:t>gift card – they must complete the first counseling call, which is done over the phone</a:t>
          </a:r>
        </a:p>
      </dsp:txBody>
      <dsp:txXfrm>
        <a:off x="0" y="2655548"/>
        <a:ext cx="5697244" cy="1275750"/>
      </dsp:txXfrm>
    </dsp:sp>
    <dsp:sp modelId="{8D0A47B5-F290-4811-B5AE-2C20CF721DF1}">
      <dsp:nvSpPr>
        <dsp:cNvPr id="0" name=""/>
        <dsp:cNvSpPr/>
      </dsp:nvSpPr>
      <dsp:spPr>
        <a:xfrm>
          <a:off x="284862" y="2389869"/>
          <a:ext cx="3988070" cy="531360"/>
        </a:xfrm>
        <a:prstGeom prst="roundRect">
          <a:avLst/>
        </a:prstGeom>
        <a:solidFill>
          <a:schemeClr val="accent5">
            <a:hueOff val="2127120"/>
            <a:satOff val="-23891"/>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740" tIns="0" rIns="150740" bIns="0" numCol="1" spcCol="1270" anchor="ctr" anchorCtr="0">
          <a:noAutofit/>
        </a:bodyPr>
        <a:lstStyle/>
        <a:p>
          <a:pPr marL="0" lvl="0" indent="0" algn="l" defTabSz="800100">
            <a:lnSpc>
              <a:spcPct val="90000"/>
            </a:lnSpc>
            <a:spcBef>
              <a:spcPct val="0"/>
            </a:spcBef>
            <a:spcAft>
              <a:spcPct val="35000"/>
            </a:spcAft>
            <a:buNone/>
          </a:pPr>
          <a:r>
            <a:rPr lang="en-US" sz="1800" kern="1200"/>
            <a:t>Phone IS needed for referral  </a:t>
          </a:r>
        </a:p>
      </dsp:txBody>
      <dsp:txXfrm>
        <a:off x="310801" y="2415808"/>
        <a:ext cx="393619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9DD12-2CD4-480B-9EDC-B27D65171DC2}">
      <dsp:nvSpPr>
        <dsp:cNvPr id="0" name=""/>
        <dsp:cNvSpPr/>
      </dsp:nvSpPr>
      <dsp:spPr>
        <a:xfrm>
          <a:off x="0" y="0"/>
          <a:ext cx="7587343"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E95DA-D52F-4854-AB39-ED068693D54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624A9-7490-4B2B-9D71-91C7BC1BF8EF}">
      <dsp:nvSpPr>
        <dsp:cNvPr id="0" name=""/>
        <dsp:cNvSpPr/>
      </dsp:nvSpPr>
      <dsp:spPr>
        <a:xfrm>
          <a:off x="1057183" y="1805"/>
          <a:ext cx="653015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Total Calls = 2,009,265</a:t>
          </a:r>
        </a:p>
      </dsp:txBody>
      <dsp:txXfrm>
        <a:off x="1057183" y="1805"/>
        <a:ext cx="6530159" cy="915310"/>
      </dsp:txXfrm>
    </dsp:sp>
    <dsp:sp modelId="{22F78487-A333-4A03-A272-9FB81F988C68}">
      <dsp:nvSpPr>
        <dsp:cNvPr id="0" name=""/>
        <dsp:cNvSpPr/>
      </dsp:nvSpPr>
      <dsp:spPr>
        <a:xfrm>
          <a:off x="0" y="1145944"/>
          <a:ext cx="7587343"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B6EBD-6A2F-42EA-8796-6D9C7EE37D2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B69BDE-0B4E-4D8F-A7B4-F81890341425}">
      <dsp:nvSpPr>
        <dsp:cNvPr id="0" name=""/>
        <dsp:cNvSpPr/>
      </dsp:nvSpPr>
      <dsp:spPr>
        <a:xfrm>
          <a:off x="1057183" y="1145944"/>
          <a:ext cx="653015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Total Screened = 760,106 (38% of Total Calls)</a:t>
          </a:r>
        </a:p>
      </dsp:txBody>
      <dsp:txXfrm>
        <a:off x="1057183" y="1145944"/>
        <a:ext cx="6530159" cy="915310"/>
      </dsp:txXfrm>
    </dsp:sp>
    <dsp:sp modelId="{F64D6572-2976-4FE7-9971-C3D7D64E9E5E}">
      <dsp:nvSpPr>
        <dsp:cNvPr id="0" name=""/>
        <dsp:cNvSpPr/>
      </dsp:nvSpPr>
      <dsp:spPr>
        <a:xfrm>
          <a:off x="0" y="2290082"/>
          <a:ext cx="7587343"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C8965-9D8E-4ADE-A7D2-1FD0DE8D415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E7DF0-A34D-49BF-A378-D80621F47832}">
      <dsp:nvSpPr>
        <dsp:cNvPr id="0" name=""/>
        <dsp:cNvSpPr/>
      </dsp:nvSpPr>
      <dsp:spPr>
        <a:xfrm>
          <a:off x="1057183" y="2290082"/>
          <a:ext cx="653015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Meet Criteria = 93,500 (12% of Screened)</a:t>
          </a:r>
        </a:p>
      </dsp:txBody>
      <dsp:txXfrm>
        <a:off x="1057183" y="2290082"/>
        <a:ext cx="6530159" cy="915310"/>
      </dsp:txXfrm>
    </dsp:sp>
    <dsp:sp modelId="{6544F1B8-E470-41F0-97E9-954AA6A650D6}">
      <dsp:nvSpPr>
        <dsp:cNvPr id="0" name=""/>
        <dsp:cNvSpPr/>
      </dsp:nvSpPr>
      <dsp:spPr>
        <a:xfrm>
          <a:off x="0" y="3434221"/>
          <a:ext cx="7587343"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EE1E56-39FB-40E5-975F-5C71DAC1481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BB9D5D-21C7-4D9B-9E0F-0C103FFDD947}">
      <dsp:nvSpPr>
        <dsp:cNvPr id="0" name=""/>
        <dsp:cNvSpPr/>
      </dsp:nvSpPr>
      <dsp:spPr>
        <a:xfrm>
          <a:off x="1057183" y="3434221"/>
          <a:ext cx="653015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Referrals Sent = </a:t>
          </a:r>
          <a:r>
            <a:rPr lang="en-US" sz="2200" b="0" i="0" kern="1200" dirty="0"/>
            <a:t>41,642</a:t>
          </a:r>
          <a:r>
            <a:rPr lang="en-US" sz="2200" kern="1200" dirty="0"/>
            <a:t> </a:t>
          </a:r>
          <a:r>
            <a:rPr lang="en-US" sz="2000" kern="1200" dirty="0"/>
            <a:t>(45% of Eligible that met criteria)</a:t>
          </a:r>
          <a:endParaRPr lang="en-US" sz="2200" kern="1200" dirty="0"/>
        </a:p>
      </dsp:txBody>
      <dsp:txXfrm>
        <a:off x="1057183" y="3434221"/>
        <a:ext cx="6530159" cy="915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FFF37-0E23-410B-8A81-BA147D990B46}"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44F72-0E9E-45D6-B1BB-4BA633FE5993}" type="slidenum">
              <a:rPr lang="en-US" smtClean="0"/>
              <a:t>‹#›</a:t>
            </a:fld>
            <a:endParaRPr lang="en-US"/>
          </a:p>
        </p:txBody>
      </p:sp>
    </p:spTree>
    <p:extLst>
      <p:ext uri="{BB962C8B-B14F-4D97-AF65-F5344CB8AC3E}">
        <p14:creationId xmlns:p14="http://schemas.microsoft.com/office/powerpoint/2010/main" val="70352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Carrie Kirby.  I’m a project manager at Kick It CA.  Today I’m here to talk to you about the 211 Call Center Tobacco Cessation Referral Project.  Thank you for joining me.  </a:t>
            </a:r>
          </a:p>
        </p:txBody>
      </p:sp>
      <p:sp>
        <p:nvSpPr>
          <p:cNvPr id="4" name="Slide Number Placeholder 3"/>
          <p:cNvSpPr>
            <a:spLocks noGrp="1"/>
          </p:cNvSpPr>
          <p:nvPr>
            <p:ph type="sldNum" sz="quarter" idx="5"/>
          </p:nvPr>
        </p:nvSpPr>
        <p:spPr/>
        <p:txBody>
          <a:bodyPr/>
          <a:lstStyle/>
          <a:p>
            <a:fld id="{42644F72-0E9E-45D6-B1BB-4BA633FE5993}" type="slidenum">
              <a:rPr lang="en-US" smtClean="0"/>
              <a:t>1</a:t>
            </a:fld>
            <a:endParaRPr lang="en-US"/>
          </a:p>
        </p:txBody>
      </p:sp>
    </p:spTree>
    <p:extLst>
      <p:ext uri="{BB962C8B-B14F-4D97-AF65-F5344CB8AC3E}">
        <p14:creationId xmlns:p14="http://schemas.microsoft.com/office/powerpoint/2010/main" val="105481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all to be aware that you will encounter many that don’t smoke, and that is ok.  As I mentioned earlier, we know that lower SES have a higher smoking prevalence, however, that’s still about 18% in the state of CA.    </a:t>
            </a:r>
          </a:p>
        </p:txBody>
      </p:sp>
      <p:sp>
        <p:nvSpPr>
          <p:cNvPr id="4" name="Slide Number Placeholder 3"/>
          <p:cNvSpPr>
            <a:spLocks noGrp="1"/>
          </p:cNvSpPr>
          <p:nvPr>
            <p:ph type="sldNum" sz="quarter" idx="5"/>
          </p:nvPr>
        </p:nvSpPr>
        <p:spPr/>
        <p:txBody>
          <a:bodyPr/>
          <a:lstStyle/>
          <a:p>
            <a:fld id="{42644F72-0E9E-45D6-B1BB-4BA633FE5993}" type="slidenum">
              <a:rPr lang="en-US" smtClean="0"/>
              <a:t>10</a:t>
            </a:fld>
            <a:endParaRPr lang="en-US"/>
          </a:p>
        </p:txBody>
      </p:sp>
    </p:spTree>
    <p:extLst>
      <p:ext uri="{BB962C8B-B14F-4D97-AF65-F5344CB8AC3E}">
        <p14:creationId xmlns:p14="http://schemas.microsoft.com/office/powerpoint/2010/main" val="184202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are smoking or vaping we need to gauge their interest in participating.  Here are the questions you ask: </a:t>
            </a:r>
          </a:p>
        </p:txBody>
      </p:sp>
      <p:sp>
        <p:nvSpPr>
          <p:cNvPr id="4" name="Slide Number Placeholder 3"/>
          <p:cNvSpPr>
            <a:spLocks noGrp="1"/>
          </p:cNvSpPr>
          <p:nvPr>
            <p:ph type="sldNum" sz="quarter" idx="5"/>
          </p:nvPr>
        </p:nvSpPr>
        <p:spPr/>
        <p:txBody>
          <a:bodyPr/>
          <a:lstStyle/>
          <a:p>
            <a:fld id="{42644F72-0E9E-45D6-B1BB-4BA633FE5993}" type="slidenum">
              <a:rPr lang="en-US" smtClean="0"/>
              <a:t>11</a:t>
            </a:fld>
            <a:endParaRPr lang="en-US"/>
          </a:p>
        </p:txBody>
      </p:sp>
    </p:spTree>
    <p:extLst>
      <p:ext uri="{BB962C8B-B14F-4D97-AF65-F5344CB8AC3E}">
        <p14:creationId xmlns:p14="http://schemas.microsoft.com/office/powerpoint/2010/main" val="2448799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Realize the quitting is a process and clients go through various stages of change.  </a:t>
            </a:r>
          </a:p>
        </p:txBody>
      </p:sp>
      <p:sp>
        <p:nvSpPr>
          <p:cNvPr id="4" name="Slide Number Placeholder 3"/>
          <p:cNvSpPr>
            <a:spLocks noGrp="1"/>
          </p:cNvSpPr>
          <p:nvPr>
            <p:ph type="sldNum" sz="quarter" idx="5"/>
          </p:nvPr>
        </p:nvSpPr>
        <p:spPr/>
        <p:txBody>
          <a:bodyPr/>
          <a:lstStyle/>
          <a:p>
            <a:fld id="{42644F72-0E9E-45D6-B1BB-4BA633FE5993}" type="slidenum">
              <a:rPr lang="en-US" smtClean="0"/>
              <a:t>12</a:t>
            </a:fld>
            <a:endParaRPr lang="en-US"/>
          </a:p>
        </p:txBody>
      </p:sp>
    </p:spTree>
    <p:extLst>
      <p:ext uri="{BB962C8B-B14F-4D97-AF65-F5344CB8AC3E}">
        <p14:creationId xmlns:p14="http://schemas.microsoft.com/office/powerpoint/2010/main" val="167809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may sound ambivalent or aren’t interested, you many want to mention more about our program, what does it involve – it’s FREE, from thee comfort of their own home and a time convenient for them.  It’s brief and has been proven to double their chance of successfully quitting! </a:t>
            </a:r>
          </a:p>
        </p:txBody>
      </p:sp>
      <p:sp>
        <p:nvSpPr>
          <p:cNvPr id="4" name="Slide Number Placeholder 3"/>
          <p:cNvSpPr>
            <a:spLocks noGrp="1"/>
          </p:cNvSpPr>
          <p:nvPr>
            <p:ph type="sldNum" sz="quarter" idx="5"/>
          </p:nvPr>
        </p:nvSpPr>
        <p:spPr/>
        <p:txBody>
          <a:bodyPr/>
          <a:lstStyle/>
          <a:p>
            <a:fld id="{42644F72-0E9E-45D6-B1BB-4BA633FE5993}" type="slidenum">
              <a:rPr lang="en-US" smtClean="0"/>
              <a:t>13</a:t>
            </a:fld>
            <a:endParaRPr lang="en-US"/>
          </a:p>
        </p:txBody>
      </p:sp>
    </p:spTree>
    <p:extLst>
      <p:ext uri="{BB962C8B-B14F-4D97-AF65-F5344CB8AC3E}">
        <p14:creationId xmlns:p14="http://schemas.microsoft.com/office/powerpoint/2010/main" val="283360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screening questions ask for phone and email.  Email address isn’t needed to a referral, however, a phone IS needed.  This is because the counseling is done over the phone and in order to receive the $20 gift card they must complete the first counseling call.  </a:t>
            </a:r>
          </a:p>
        </p:txBody>
      </p:sp>
      <p:sp>
        <p:nvSpPr>
          <p:cNvPr id="4" name="Slide Number Placeholder 3"/>
          <p:cNvSpPr>
            <a:spLocks noGrp="1"/>
          </p:cNvSpPr>
          <p:nvPr>
            <p:ph type="sldNum" sz="quarter" idx="5"/>
          </p:nvPr>
        </p:nvSpPr>
        <p:spPr/>
        <p:txBody>
          <a:bodyPr/>
          <a:lstStyle/>
          <a:p>
            <a:fld id="{42644F72-0E9E-45D6-B1BB-4BA633FE5993}" type="slidenum">
              <a:rPr lang="en-US" smtClean="0"/>
              <a:t>14</a:t>
            </a:fld>
            <a:endParaRPr lang="en-US"/>
          </a:p>
        </p:txBody>
      </p:sp>
    </p:spTree>
    <p:extLst>
      <p:ext uri="{BB962C8B-B14F-4D97-AF65-F5344CB8AC3E}">
        <p14:creationId xmlns:p14="http://schemas.microsoft.com/office/powerpoint/2010/main" val="369343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some data for the project.  It’s VERY promising!  You can see that the 13 211 call centers have received over 1.5 million calls.  Of those calls almost 600,000 have been screened, over 71,000 have met the criteria and over 35,000 referrals have been sent!    </a:t>
            </a:r>
          </a:p>
        </p:txBody>
      </p:sp>
      <p:sp>
        <p:nvSpPr>
          <p:cNvPr id="4" name="Slide Number Placeholder 3"/>
          <p:cNvSpPr>
            <a:spLocks noGrp="1"/>
          </p:cNvSpPr>
          <p:nvPr>
            <p:ph type="sldNum" sz="quarter" idx="5"/>
          </p:nvPr>
        </p:nvSpPr>
        <p:spPr/>
        <p:txBody>
          <a:bodyPr/>
          <a:lstStyle/>
          <a:p>
            <a:fld id="{42644F72-0E9E-45D6-B1BB-4BA633FE5993}" type="slidenum">
              <a:rPr lang="en-US" smtClean="0"/>
              <a:t>15</a:t>
            </a:fld>
            <a:endParaRPr lang="en-US"/>
          </a:p>
        </p:txBody>
      </p:sp>
    </p:spTree>
    <p:extLst>
      <p:ext uri="{BB962C8B-B14F-4D97-AF65-F5344CB8AC3E}">
        <p14:creationId xmlns:p14="http://schemas.microsoft.com/office/powerpoint/2010/main" val="176177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as you can hear …. This is a Partnership – we have a shared responsibility.  Within this partnership is a project, collaboration, teamwork, growth, success and win-win.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 We’ve created this 211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Collaborate – Now we are collaborating – working together toward a shared goal – increasing awareness and use of KIC’s cessation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Teamwork – Everyone has their own job – 211 operators, Directors, Managers, KIC coaches, researchers, etc. but we all have the same goal – that of increasing the use of KIC and decreasing tobacco use with help of 211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Growth – we want to grow the project over time – see referrals increase over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Success – increase referrals to KIC which will accelerate quitting behaviors and ultimately quit 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 – Win – project is a win for all involved – 211 callers, KIC, 211 call centers and CDPH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16</a:t>
            </a:fld>
            <a:endParaRPr lang="en-US"/>
          </a:p>
        </p:txBody>
      </p:sp>
    </p:spTree>
    <p:extLst>
      <p:ext uri="{BB962C8B-B14F-4D97-AF65-F5344CB8AC3E}">
        <p14:creationId xmlns:p14="http://schemas.microsoft.com/office/powerpoint/2010/main" val="360054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D2D4A67E-8A4A-418F-9A21-B59929BC5E0F}"/>
              </a:ext>
            </a:extLst>
          </p:cNvPr>
          <p:cNvSpPr>
            <a:spLocks noGrp="1"/>
          </p:cNvSpPr>
          <p:nvPr>
            <p:ph type="body" idx="1"/>
          </p:nvPr>
        </p:nvSpPr>
        <p:spPr/>
        <p:txBody>
          <a:bodyPr/>
          <a:lstStyle/>
          <a:p>
            <a:r>
              <a:rPr lang="en-US" dirty="0"/>
              <a:t>This project is a collaboration between 3 entities – Kick It CA who operates as the tobacco cessation services provider.  211 Call centers – who are our referral source and California department of </a:t>
            </a:r>
            <a:r>
              <a:rPr lang="en-US" dirty="0" err="1"/>
              <a:t>publich</a:t>
            </a:r>
            <a:r>
              <a:rPr lang="en-US" dirty="0"/>
              <a:t> health (CDPH) specifically CTCP (California tobacco control program) who provides the funding for this project.  It truly takes a village.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snapshot of our agenda today …. </a:t>
            </a:r>
          </a:p>
        </p:txBody>
      </p:sp>
      <p:sp>
        <p:nvSpPr>
          <p:cNvPr id="4" name="Slide Number Placeholder 3"/>
          <p:cNvSpPr>
            <a:spLocks noGrp="1"/>
          </p:cNvSpPr>
          <p:nvPr>
            <p:ph type="sldNum" sz="quarter" idx="5"/>
          </p:nvPr>
        </p:nvSpPr>
        <p:spPr/>
        <p:txBody>
          <a:bodyPr/>
          <a:lstStyle/>
          <a:p>
            <a:fld id="{42644F72-0E9E-45D6-B1BB-4BA633FE5993}" type="slidenum">
              <a:rPr lang="en-US" smtClean="0"/>
              <a:t>3</a:t>
            </a:fld>
            <a:endParaRPr lang="en-US"/>
          </a:p>
        </p:txBody>
      </p:sp>
    </p:spTree>
    <p:extLst>
      <p:ext uri="{BB962C8B-B14F-4D97-AF65-F5344CB8AC3E}">
        <p14:creationId xmlns:p14="http://schemas.microsoft.com/office/powerpoint/2010/main" val="278847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purpose is to provide service to as many Californian’s as possible and to decrease tobacco use.  </a:t>
            </a:r>
          </a:p>
        </p:txBody>
      </p:sp>
      <p:sp>
        <p:nvSpPr>
          <p:cNvPr id="4" name="Slide Number Placeholder 3"/>
          <p:cNvSpPr>
            <a:spLocks noGrp="1"/>
          </p:cNvSpPr>
          <p:nvPr>
            <p:ph type="sldNum" sz="quarter" idx="5"/>
          </p:nvPr>
        </p:nvSpPr>
        <p:spPr/>
        <p:txBody>
          <a:bodyPr/>
          <a:lstStyle/>
          <a:p>
            <a:fld id="{42644F72-0E9E-45D6-B1BB-4BA633FE5993}" type="slidenum">
              <a:rPr lang="en-US" smtClean="0"/>
              <a:t>4</a:t>
            </a:fld>
            <a:endParaRPr lang="en-US"/>
          </a:p>
        </p:txBody>
      </p:sp>
    </p:spTree>
    <p:extLst>
      <p:ext uri="{BB962C8B-B14F-4D97-AF65-F5344CB8AC3E}">
        <p14:creationId xmlns:p14="http://schemas.microsoft.com/office/powerpoint/2010/main" val="309595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project goals:  </a:t>
            </a:r>
          </a:p>
          <a:p>
            <a:endParaRPr lang="en-US" dirty="0"/>
          </a:p>
          <a:p>
            <a:r>
              <a:rPr lang="en-US" dirty="0"/>
              <a:t>First, proactively identify and refer eligible callers.  One of the main reasons we want to proactively identify and refer callers is that we know (as I mentioned in my earlier training) that if you (or a provider, anyone for that matter) gives a smoker/vaper our phone number, we know that only about 2-3% will call them.  A whole host of reasons they won’t (no longer motivated, screaming kids at home, lost number, etc.) but if we get a proactive referral we can get about 30-40% into service.  </a:t>
            </a:r>
          </a:p>
          <a:p>
            <a:endParaRPr lang="en-US" dirty="0"/>
          </a:p>
          <a:p>
            <a:r>
              <a:rPr lang="en-US" dirty="0"/>
              <a:t>Second, we want to increase the awareness and use of the Helpline among low-income individuals, who disproportionately experience high rates of tobacco use.  We know it’s difficult to increase the awareness of our program.  We’ve been around for almost 30 years, but I’m still amazed at how many people have never heard of us or if they’ve heard of us they don’t know what we do.  Mass media can cost hundreds to thousands of dollars to get ONE person into cessation treatment.  Back in 2013 we had a project working specifically with people who had Medi-Cal for their insurance.  They have a quarterly mailing that goes out to their members, called </a:t>
            </a:r>
            <a:r>
              <a:rPr lang="en-US" dirty="0" err="1"/>
              <a:t>JvR</a:t>
            </a:r>
            <a:r>
              <a:rPr lang="en-US" dirty="0"/>
              <a:t>,.  We started inserting a flyer into that mailer and found that to be an effective method at a cost of about $100/person.  This is because it goes to low income groups who as we know have higher rates of tobaccos use, so it is more efficient.  This project, the 211 Call Center project, has the potential to be as or even more efficient!  </a:t>
            </a:r>
          </a:p>
          <a:p>
            <a:endParaRPr lang="en-US" dirty="0"/>
          </a:p>
          <a:p>
            <a:r>
              <a:rPr lang="en-US" dirty="0"/>
              <a:t>Finally, we want to accelerate quitting, some of which comes directly from the people we get into service.  But it also comes from the “buzz”, “the talk around town”.  When providers, community partners, etc. know about specific programs, especially evidence-based ones, they are more likely to bring up the issue of quitting within the population.  So, we can accelerate quitting behaviors and reduce tobacco use by getting more people into service but even those who don’t make it to the Helpline can still be helped! </a:t>
            </a:r>
          </a:p>
        </p:txBody>
      </p:sp>
      <p:sp>
        <p:nvSpPr>
          <p:cNvPr id="4" name="Slide Number Placeholder 3"/>
          <p:cNvSpPr>
            <a:spLocks noGrp="1"/>
          </p:cNvSpPr>
          <p:nvPr>
            <p:ph type="sldNum" sz="quarter" idx="5"/>
          </p:nvPr>
        </p:nvSpPr>
        <p:spPr/>
        <p:txBody>
          <a:bodyPr/>
          <a:lstStyle/>
          <a:p>
            <a:fld id="{42644F72-0E9E-45D6-B1BB-4BA633FE5993}" type="slidenum">
              <a:rPr lang="en-US" smtClean="0"/>
              <a:t>5</a:t>
            </a:fld>
            <a:endParaRPr lang="en-US"/>
          </a:p>
        </p:txBody>
      </p:sp>
    </p:spTree>
    <p:extLst>
      <p:ext uri="{BB962C8B-B14F-4D97-AF65-F5344CB8AC3E}">
        <p14:creationId xmlns:p14="http://schemas.microsoft.com/office/powerpoint/2010/main" val="93092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is n overview of the project.  At its most basic it consists of:</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ASSESS: 211 asks assessment/eligibility questions broadly—most callers would only be asked two questions—(1) do you smoke, vape, or use other tobacco? (2) do you live with anyone who uses tobacco.</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REFER: Refers the narrow pool who qualify</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includes adults who smoke/vape nicotine/chew tobacco or adults who live with someone who does</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Wants help, agrees to be referred, and gives contact information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RECEIVE: 211 callers who enroll in KIC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and</a:t>
            </a:r>
            <a:r>
              <a:rPr lang="en-US" sz="1100" dirty="0">
                <a:effectLst/>
                <a:latin typeface="Calibri" panose="020F0502020204030204" pitchFamily="34" charset="0"/>
                <a:ea typeface="Calibri" panose="020F0502020204030204" pitchFamily="34" charset="0"/>
                <a:cs typeface="Times New Roman" panose="02020603050405020304" pitchFamily="18" charset="0"/>
              </a:rPr>
              <a:t> complete a first counseling session receive a $20 gift card.</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final part is to promote the program—KIC will work with LLAs in the right counties to see if they can help promote and 211s may also have promotional opportunities to get the word out.</a:t>
            </a:r>
          </a:p>
        </p:txBody>
      </p:sp>
      <p:sp>
        <p:nvSpPr>
          <p:cNvPr id="4" name="Slide Number Placeholder 3"/>
          <p:cNvSpPr>
            <a:spLocks noGrp="1"/>
          </p:cNvSpPr>
          <p:nvPr>
            <p:ph type="sldNum" sz="quarter" idx="5"/>
          </p:nvPr>
        </p:nvSpPr>
        <p:spPr/>
        <p:txBody>
          <a:bodyPr/>
          <a:lstStyle/>
          <a:p>
            <a:fld id="{45E7C1BC-5E94-4639-A8A1-485E2967CB08}" type="slidenum">
              <a:rPr lang="en-US" smtClean="0"/>
              <a:t>6</a:t>
            </a:fld>
            <a:endParaRPr lang="en-US"/>
          </a:p>
        </p:txBody>
      </p:sp>
    </p:spTree>
    <p:extLst>
      <p:ext uri="{BB962C8B-B14F-4D97-AF65-F5344CB8AC3E}">
        <p14:creationId xmlns:p14="http://schemas.microsoft.com/office/powerpoint/2010/main" val="91143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Ask as many people as possible—remember that this is meant to be a win-win-win situation for 211s, 211 callers, and KIC</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Most tobacco users want to quit—they are just ambivalent.  The incentive is meant to nudge them on a path they likely want anyway.</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Low income populations are disproportionately affected by tobacco use.</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are more likely to be smokers—and it takes up a lot of their income.</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are also more likely to get smoking related disorders and have poorer healthcare [is this true?]</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Low income populations could use $20 Walmart gift card—it is quite meaningful to them.  Although it is extrinsic motivation, the amount paid not large enough to take away their intrinsic motivation</a:t>
            </a:r>
          </a:p>
          <a:p>
            <a:pPr marL="1600200" marR="0" lvl="3"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BTW—these are what are referred to as ATFL restricted and can’t be used to purchase alcohol, tobacco, firearms, or to play the lottery.</a:t>
            </a:r>
          </a:p>
          <a:p>
            <a:endParaRPr lang="en-US" dirty="0"/>
          </a:p>
        </p:txBody>
      </p:sp>
      <p:sp>
        <p:nvSpPr>
          <p:cNvPr id="4" name="Slide Number Placeholder 3"/>
          <p:cNvSpPr>
            <a:spLocks noGrp="1"/>
          </p:cNvSpPr>
          <p:nvPr>
            <p:ph type="sldNum" sz="quarter" idx="5"/>
          </p:nvPr>
        </p:nvSpPr>
        <p:spPr/>
        <p:txBody>
          <a:bodyPr/>
          <a:lstStyle/>
          <a:p>
            <a:fld id="{45E7C1BC-5E94-4639-A8A1-485E2967CB08}" type="slidenum">
              <a:rPr lang="en-US" smtClean="0"/>
              <a:t>7</a:t>
            </a:fld>
            <a:endParaRPr lang="en-US"/>
          </a:p>
        </p:txBody>
      </p:sp>
    </p:spTree>
    <p:extLst>
      <p:ext uri="{BB962C8B-B14F-4D97-AF65-F5344CB8AC3E}">
        <p14:creationId xmlns:p14="http://schemas.microsoft.com/office/powerpoint/2010/main" val="344864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is a triple win for clients, the call center and KIC.  A win for 211 as they can offer an incentive to their caller, they receive funding, the Helpline as we get callers and the tobacco users get service.  More people getting treatment also means fewer kids exposed to secondhand smoke and a healthier population.  </a:t>
            </a:r>
          </a:p>
        </p:txBody>
      </p:sp>
      <p:sp>
        <p:nvSpPr>
          <p:cNvPr id="4" name="Slide Number Placeholder 3"/>
          <p:cNvSpPr>
            <a:spLocks noGrp="1"/>
          </p:cNvSpPr>
          <p:nvPr>
            <p:ph type="sldNum" sz="quarter" idx="5"/>
          </p:nvPr>
        </p:nvSpPr>
        <p:spPr/>
        <p:txBody>
          <a:bodyPr/>
          <a:lstStyle/>
          <a:p>
            <a:fld id="{42644F72-0E9E-45D6-B1BB-4BA633FE5993}" type="slidenum">
              <a:rPr lang="en-US" smtClean="0"/>
              <a:t>8</a:t>
            </a:fld>
            <a:endParaRPr lang="en-US"/>
          </a:p>
        </p:txBody>
      </p:sp>
    </p:spTree>
    <p:extLst>
      <p:ext uri="{BB962C8B-B14F-4D97-AF65-F5344CB8AC3E}">
        <p14:creationId xmlns:p14="http://schemas.microsoft.com/office/powerpoint/2010/main" val="410114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the 211 call center comes in.  You will be asking some additional questions to screen callers.  Let’s take a look at those questions.  First, we need to assess where the person smokes cigarettes or vapes nicotine.  </a:t>
            </a:r>
          </a:p>
          <a:p>
            <a:endParaRPr lang="en-US" dirty="0"/>
          </a:p>
          <a:p>
            <a:r>
              <a:rPr lang="en-US" dirty="0"/>
              <a:t>So, you will ask: </a:t>
            </a:r>
          </a:p>
        </p:txBody>
      </p:sp>
      <p:sp>
        <p:nvSpPr>
          <p:cNvPr id="4" name="Slide Number Placeholder 3"/>
          <p:cNvSpPr>
            <a:spLocks noGrp="1"/>
          </p:cNvSpPr>
          <p:nvPr>
            <p:ph type="sldNum" sz="quarter" idx="5"/>
          </p:nvPr>
        </p:nvSpPr>
        <p:spPr/>
        <p:txBody>
          <a:bodyPr/>
          <a:lstStyle/>
          <a:p>
            <a:fld id="{42644F72-0E9E-45D6-B1BB-4BA633FE5993}" type="slidenum">
              <a:rPr lang="en-US" smtClean="0"/>
              <a:t>9</a:t>
            </a:fld>
            <a:endParaRPr lang="en-US"/>
          </a:p>
        </p:txBody>
      </p:sp>
    </p:spTree>
    <p:extLst>
      <p:ext uri="{BB962C8B-B14F-4D97-AF65-F5344CB8AC3E}">
        <p14:creationId xmlns:p14="http://schemas.microsoft.com/office/powerpoint/2010/main" val="133467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FC18-7E7A-4A9A-BEFF-A08397333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14BF8-E252-41EA-83EC-0020395792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E5F397-6ADE-4483-93DC-B9D37B5D8D60}"/>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BCE607B8-C899-4690-A924-F8737FAC5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431FE-2D0E-4D82-AB40-1314106401F6}"/>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232469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2439-C62E-4C00-912D-50B6025336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EB4E46-320B-4A8C-8489-A7845063A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04FBD-5D16-41CD-A7B4-F5F02F35B873}"/>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A7E264C7-12F2-410E-A9A9-AF2329C0B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9D49B-A530-44A8-92E1-0DF96FF85006}"/>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228687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791423-ACCD-4026-BF11-57CC9FE167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59FA2-F49B-4B09-8922-B8EE5171F5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0CA78-0EC5-4F8F-A88F-F034D84693B4}"/>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07729623-169F-49BB-B6E0-650AFF053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8354B-2053-4379-83F8-CB2F5C7AB9DA}"/>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295910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8610600" y="6356350"/>
            <a:ext cx="2743200" cy="365125"/>
          </a:xfrm>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3264656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0F52EA4-4CD2-4E90-9714-B7C784CEE141}"/>
              </a:ext>
            </a:extLst>
          </p:cNvPr>
          <p:cNvSpPr/>
          <p:nvPr/>
        </p:nvSpPr>
        <p:spPr>
          <a:xfrm flipH="1">
            <a:off x="8201130" y="2862366"/>
            <a:ext cx="3844721" cy="384472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7F3B8-88A1-4955-BA39-F944D911181F}"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20B5DC3-20B1-4325-891C-E4E252992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883" y="5808306"/>
            <a:ext cx="1374117" cy="684569"/>
          </a:xfrm>
          <a:prstGeom prst="rect">
            <a:avLst/>
          </a:prstGeom>
        </p:spPr>
      </p:pic>
    </p:spTree>
    <p:extLst>
      <p:ext uri="{BB962C8B-B14F-4D97-AF65-F5344CB8AC3E}">
        <p14:creationId xmlns:p14="http://schemas.microsoft.com/office/powerpoint/2010/main" val="3829123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7F3B8-88A1-4955-BA39-F944D911181F}" type="slidenum">
              <a:rPr lang="en-US" smtClean="0"/>
              <a:t>‹#›</a:t>
            </a:fld>
            <a:endParaRPr lang="en-US"/>
          </a:p>
        </p:txBody>
      </p:sp>
      <p:sp>
        <p:nvSpPr>
          <p:cNvPr id="9" name="Rectangle 8"/>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43406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7F3B8-88A1-4955-BA39-F944D911181F}" type="slidenum">
              <a:rPr lang="en-US" smtClean="0"/>
              <a:t>‹#›</a:t>
            </a:fld>
            <a:endParaRPr lang="en-US"/>
          </a:p>
        </p:txBody>
      </p:sp>
      <p:sp>
        <p:nvSpPr>
          <p:cNvPr id="10" name="Rectangle 9"/>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Content Placeholder 8"/>
          <p:cNvSpPr>
            <a:spLocks noGrp="1"/>
          </p:cNvSpPr>
          <p:nvPr>
            <p:ph sz="quarter" idx="13"/>
          </p:nvPr>
        </p:nvSpPr>
        <p:spPr>
          <a:xfrm>
            <a:off x="4951413" y="34845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01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7F3B8-88A1-4955-BA39-F944D911181F}" type="slidenum">
              <a:rPr lang="en-US" smtClean="0"/>
              <a:t>‹#›</a:t>
            </a:fld>
            <a:endParaRPr lang="en-US"/>
          </a:p>
        </p:txBody>
      </p:sp>
      <p:sp>
        <p:nvSpPr>
          <p:cNvPr id="12" name="Rectangle 11"/>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32209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7F3B8-88A1-4955-BA39-F944D911181F}" type="slidenum">
              <a:rPr lang="en-US" smtClean="0"/>
              <a:t>‹#›</a:t>
            </a:fld>
            <a:endParaRPr lang="en-US"/>
          </a:p>
        </p:txBody>
      </p:sp>
      <p:sp>
        <p:nvSpPr>
          <p:cNvPr id="8" name="Rectangle 7"/>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859195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7F3B8-88A1-4955-BA39-F944D911181F}" type="slidenum">
              <a:rPr lang="en-US" smtClean="0"/>
              <a:t>‹#›</a:t>
            </a:fld>
            <a:endParaRPr lang="en-US"/>
          </a:p>
        </p:txBody>
      </p:sp>
      <p:sp>
        <p:nvSpPr>
          <p:cNvPr id="7" name="Rectangle 6"/>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79070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7F3B8-88A1-4955-BA39-F944D911181F}" type="slidenum">
              <a:rPr lang="en-US" smtClean="0"/>
              <a:t>‹#›</a:t>
            </a:fld>
            <a:endParaRPr lang="en-US"/>
          </a:p>
        </p:txBody>
      </p:sp>
      <p:sp>
        <p:nvSpPr>
          <p:cNvPr id="10" name="Rectangle 9"/>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36242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ADF5-D259-4F52-B9D4-8685D46FAC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5B9CD-F6B1-48BD-82D0-BD71FE78D6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F275-2F8C-47CB-9EE3-6C4F19B2FF1F}"/>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A622759C-ECB5-4FF7-A97D-7B1420312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34B98-9CC1-4B38-868D-8ACDACE8DEF8}"/>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92050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7F3B8-88A1-4955-BA39-F944D911181F}" type="slidenum">
              <a:rPr lang="en-US" smtClean="0"/>
              <a:t>‹#›</a:t>
            </a:fld>
            <a:endParaRPr lang="en-US"/>
          </a:p>
        </p:txBody>
      </p:sp>
      <p:sp>
        <p:nvSpPr>
          <p:cNvPr id="10" name="Rectangle 9"/>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610817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7F3B8-88A1-4955-BA39-F944D911181F}" type="slidenum">
              <a:rPr lang="en-US" smtClean="0"/>
              <a:t>‹#›</a:t>
            </a:fld>
            <a:endParaRPr lang="en-US"/>
          </a:p>
        </p:txBody>
      </p:sp>
      <p:sp>
        <p:nvSpPr>
          <p:cNvPr id="9" name="Rectangle 8"/>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703185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485DA7-C915-4AA9-A7BB-06C2A1A85C76}"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7F3B8-88A1-4955-BA39-F944D911181F}" type="slidenum">
              <a:rPr lang="en-US" smtClean="0"/>
              <a:t>‹#›</a:t>
            </a:fld>
            <a:endParaRPr lang="en-US"/>
          </a:p>
        </p:txBody>
      </p:sp>
      <p:sp>
        <p:nvSpPr>
          <p:cNvPr id="10" name="Rectangle 9"/>
          <p:cNvSpPr/>
          <p:nvPr/>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53502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6821-9AB6-461A-B8DB-25021954C6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F55DE1-9772-4D68-AA20-809A8FE568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7A46DF-6158-459D-B6C7-B6F4569D0666}"/>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BB32D086-9933-4F05-BB97-F716333E3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57B70-4726-4F10-8E25-794E7C2AE410}"/>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15530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5A6E-6A4C-487A-AEF4-27DBFE464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EC4AA-A81D-4227-888C-E0C2908732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B0EF2C-6624-4BD7-B391-4DB589D5D1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FC4F4B-8F4F-44AC-A831-05ACB1615B18}"/>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6" name="Footer Placeholder 5">
            <a:extLst>
              <a:ext uri="{FF2B5EF4-FFF2-40B4-BE49-F238E27FC236}">
                <a16:creationId xmlns:a16="http://schemas.microsoft.com/office/drawing/2014/main" id="{2E613305-3E93-46B1-A281-33E82C3B1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917D7-5E42-4705-A761-428624EDFE9E}"/>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390066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C765-FE9F-4B86-A8D4-A798F408BE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4ABCD-2295-419F-A287-143FC0CA40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C43A46-8CA3-4555-AA4C-62537D2468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E77449-CCC9-43FD-A81E-2680F7430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CF564-D2B1-499E-A33D-E1BEE7F9B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260A1D-68C9-46B5-A86A-6209AA6E9755}"/>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8" name="Footer Placeholder 7">
            <a:extLst>
              <a:ext uri="{FF2B5EF4-FFF2-40B4-BE49-F238E27FC236}">
                <a16:creationId xmlns:a16="http://schemas.microsoft.com/office/drawing/2014/main" id="{74548DCA-3D6D-45F6-9409-750845197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4BCFB-FD43-473F-BFD1-39E00293748E}"/>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279744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446A-2988-4441-A993-F3C34D8536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FAA24B-75DB-430D-AFF1-447011513057}"/>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4" name="Footer Placeholder 3">
            <a:extLst>
              <a:ext uri="{FF2B5EF4-FFF2-40B4-BE49-F238E27FC236}">
                <a16:creationId xmlns:a16="http://schemas.microsoft.com/office/drawing/2014/main" id="{40D1664F-683C-4057-A4CD-D8F182454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5B4E4-D1E4-400D-860B-E206DC89A4A3}"/>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83520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FDDA8D-8DA4-4241-BA73-9B4003392EFF}"/>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3" name="Footer Placeholder 2">
            <a:extLst>
              <a:ext uri="{FF2B5EF4-FFF2-40B4-BE49-F238E27FC236}">
                <a16:creationId xmlns:a16="http://schemas.microsoft.com/office/drawing/2014/main" id="{6DE71141-DDC0-4166-AC22-2AEF2A34E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13FA51-63B9-4F28-98F4-9AF63A62578A}"/>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2622062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EBEA-0540-41C2-AB45-13AC2AE86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51D738-FD96-4DFC-B257-DE95105C1D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234F7-EFF5-4BF6-A2BF-37CCE555B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532DF-9092-4AB5-9898-FFBDC77658A2}"/>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6" name="Footer Placeholder 5">
            <a:extLst>
              <a:ext uri="{FF2B5EF4-FFF2-40B4-BE49-F238E27FC236}">
                <a16:creationId xmlns:a16="http://schemas.microsoft.com/office/drawing/2014/main" id="{A39F8C0D-7B65-4B24-A63F-9F70BB3FD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9A5DF-049D-4193-A5A8-339B26502A55}"/>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8100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69B3-F16A-4864-9044-5581B9E52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FF534D-EB79-4FEB-BD4C-62814F92E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0D6CE9-5B3C-4EEB-9D15-9FF5EABD2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832C0-50C9-4B01-BBD9-40C69DBAF7E6}"/>
              </a:ext>
            </a:extLst>
          </p:cNvPr>
          <p:cNvSpPr>
            <a:spLocks noGrp="1"/>
          </p:cNvSpPr>
          <p:nvPr>
            <p:ph type="dt" sz="half" idx="10"/>
          </p:nvPr>
        </p:nvSpPr>
        <p:spPr/>
        <p:txBody>
          <a:bodyPr/>
          <a:lstStyle/>
          <a:p>
            <a:fld id="{45485DA7-C915-4AA9-A7BB-06C2A1A85C76}" type="datetimeFigureOut">
              <a:rPr lang="en-US" smtClean="0"/>
              <a:t>5/1/2023</a:t>
            </a:fld>
            <a:endParaRPr lang="en-US"/>
          </a:p>
        </p:txBody>
      </p:sp>
      <p:sp>
        <p:nvSpPr>
          <p:cNvPr id="6" name="Footer Placeholder 5">
            <a:extLst>
              <a:ext uri="{FF2B5EF4-FFF2-40B4-BE49-F238E27FC236}">
                <a16:creationId xmlns:a16="http://schemas.microsoft.com/office/drawing/2014/main" id="{132CEA08-35EE-4822-BD99-26945F2BF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21E9F-E07C-4A52-A1CB-7264E597A382}"/>
              </a:ext>
            </a:extLst>
          </p:cNvPr>
          <p:cNvSpPr>
            <a:spLocks noGrp="1"/>
          </p:cNvSpPr>
          <p:nvPr>
            <p:ph type="sldNum" sz="quarter" idx="12"/>
          </p:nvPr>
        </p:nvSpPr>
        <p:spPr/>
        <p:txBody>
          <a:bodyPr/>
          <a:lstStyle/>
          <a:p>
            <a:fld id="{F427F3B8-88A1-4955-BA39-F944D911181F}" type="slidenum">
              <a:rPr lang="en-US" smtClean="0"/>
              <a:t>‹#›</a:t>
            </a:fld>
            <a:endParaRPr lang="en-US"/>
          </a:p>
        </p:txBody>
      </p:sp>
    </p:spTree>
    <p:extLst>
      <p:ext uri="{BB962C8B-B14F-4D97-AF65-F5344CB8AC3E}">
        <p14:creationId xmlns:p14="http://schemas.microsoft.com/office/powerpoint/2010/main" val="425143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4C2956-0539-4339-B81E-F4BED5E83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27A44-B48B-4259-9A19-73F0BB605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A58E9-5062-4782-8471-20F119E7E9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85DA7-C915-4AA9-A7BB-06C2A1A85C76}" type="datetimeFigureOut">
              <a:rPr lang="en-US" smtClean="0"/>
              <a:t>5/1/2023</a:t>
            </a:fld>
            <a:endParaRPr lang="en-US"/>
          </a:p>
        </p:txBody>
      </p:sp>
      <p:sp>
        <p:nvSpPr>
          <p:cNvPr id="5" name="Footer Placeholder 4">
            <a:extLst>
              <a:ext uri="{FF2B5EF4-FFF2-40B4-BE49-F238E27FC236}">
                <a16:creationId xmlns:a16="http://schemas.microsoft.com/office/drawing/2014/main" id="{BDF62D84-9065-47BF-934C-D12E86290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EDC865-1A4A-4558-8924-32EF7F1BB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7F3B8-88A1-4955-BA39-F944D911181F}" type="slidenum">
              <a:rPr lang="en-US" smtClean="0"/>
              <a:t>‹#›</a:t>
            </a:fld>
            <a:endParaRPr lang="en-US"/>
          </a:p>
        </p:txBody>
      </p:sp>
    </p:spTree>
    <p:extLst>
      <p:ext uri="{BB962C8B-B14F-4D97-AF65-F5344CB8AC3E}">
        <p14:creationId xmlns:p14="http://schemas.microsoft.com/office/powerpoint/2010/main" val="1484044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7F3B8-88A1-4955-BA39-F944D911181F}" type="slidenum">
              <a:rPr lang="en-US" smtClean="0"/>
              <a:t>‹#›</a:t>
            </a:fld>
            <a:endParaRPr lang="en-US"/>
          </a:p>
        </p:txBody>
      </p:sp>
    </p:spTree>
    <p:extLst>
      <p:ext uri="{BB962C8B-B14F-4D97-AF65-F5344CB8AC3E}">
        <p14:creationId xmlns:p14="http://schemas.microsoft.com/office/powerpoint/2010/main" val="138039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10.m4a"/><Relationship Id="rId7" Type="http://schemas.openxmlformats.org/officeDocument/2006/relationships/diagramLayout" Target="../diagrams/layout5.xml"/><Relationship Id="rId2" Type="http://schemas.microsoft.com/office/2007/relationships/media" Target="../media/media10.m4a"/><Relationship Id="rId1" Type="http://schemas.openxmlformats.org/officeDocument/2006/relationships/themeOverride" Target="../theme/themeOverride6.xml"/><Relationship Id="rId6" Type="http://schemas.openxmlformats.org/officeDocument/2006/relationships/diagramData" Target="../diagrams/data5.xml"/><Relationship Id="rId11" Type="http://schemas.openxmlformats.org/officeDocument/2006/relationships/image" Target="../media/image4.png"/><Relationship Id="rId5" Type="http://schemas.openxmlformats.org/officeDocument/2006/relationships/notesSlide" Target="../notesSlides/notesSlide10.xml"/><Relationship Id="rId10" Type="http://schemas.microsoft.com/office/2007/relationships/diagramDrawing" Target="../diagrams/drawing5.xml"/><Relationship Id="rId4" Type="http://schemas.openxmlformats.org/officeDocument/2006/relationships/slideLayout" Target="../slideLayouts/slideLayout13.xml"/><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hemeOverride" Target="../theme/themeOverride7.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12.m4a"/><Relationship Id="rId7" Type="http://schemas.openxmlformats.org/officeDocument/2006/relationships/diagramLayout" Target="../diagrams/layout6.xml"/><Relationship Id="rId2" Type="http://schemas.microsoft.com/office/2007/relationships/media" Target="../media/media12.m4a"/><Relationship Id="rId1" Type="http://schemas.openxmlformats.org/officeDocument/2006/relationships/themeOverride" Target="../theme/themeOverride8.xml"/><Relationship Id="rId6" Type="http://schemas.openxmlformats.org/officeDocument/2006/relationships/diagramData" Target="../diagrams/data6.xml"/><Relationship Id="rId11" Type="http://schemas.openxmlformats.org/officeDocument/2006/relationships/image" Target="../media/image4.png"/><Relationship Id="rId5" Type="http://schemas.openxmlformats.org/officeDocument/2006/relationships/notesSlide" Target="../notesSlides/notesSlide12.xml"/><Relationship Id="rId10" Type="http://schemas.microsoft.com/office/2007/relationships/diagramDrawing" Target="../diagrams/drawing6.xml"/><Relationship Id="rId4" Type="http://schemas.openxmlformats.org/officeDocument/2006/relationships/slideLayout" Target="../slideLayouts/slideLayout13.xml"/><Relationship Id="rId9" Type="http://schemas.openxmlformats.org/officeDocument/2006/relationships/diagramColors" Target="../diagrams/colors6.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hemeOverride" Target="../theme/themeOverride9.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audio" Target="../media/media14.m4a"/><Relationship Id="rId7" Type="http://schemas.openxmlformats.org/officeDocument/2006/relationships/diagramLayout" Target="../diagrams/layout7.xml"/><Relationship Id="rId2" Type="http://schemas.microsoft.com/office/2007/relationships/media" Target="../media/media14.m4a"/><Relationship Id="rId1" Type="http://schemas.openxmlformats.org/officeDocument/2006/relationships/themeOverride" Target="../theme/themeOverride10.xml"/><Relationship Id="rId6" Type="http://schemas.openxmlformats.org/officeDocument/2006/relationships/diagramData" Target="../diagrams/data7.xml"/><Relationship Id="rId11" Type="http://schemas.openxmlformats.org/officeDocument/2006/relationships/image" Target="../media/image4.png"/><Relationship Id="rId5" Type="http://schemas.openxmlformats.org/officeDocument/2006/relationships/notesSlide" Target="../notesSlides/notesSlide14.xml"/><Relationship Id="rId10" Type="http://schemas.microsoft.com/office/2007/relationships/diagramDrawing" Target="../diagrams/drawing7.xml"/><Relationship Id="rId4" Type="http://schemas.openxmlformats.org/officeDocument/2006/relationships/slideLayout" Target="../slideLayouts/slideLayout13.xml"/><Relationship Id="rId9" Type="http://schemas.openxmlformats.org/officeDocument/2006/relationships/diagramColors" Target="../diagrams/colors7.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audio" Target="../media/media15.m4a"/><Relationship Id="rId7" Type="http://schemas.openxmlformats.org/officeDocument/2006/relationships/diagramLayout" Target="../diagrams/layout8.xml"/><Relationship Id="rId2" Type="http://schemas.microsoft.com/office/2007/relationships/media" Target="../media/media15.m4a"/><Relationship Id="rId1" Type="http://schemas.openxmlformats.org/officeDocument/2006/relationships/themeOverride" Target="../theme/themeOverride11.xml"/><Relationship Id="rId6" Type="http://schemas.openxmlformats.org/officeDocument/2006/relationships/diagramData" Target="../diagrams/data8.xml"/><Relationship Id="rId11" Type="http://schemas.openxmlformats.org/officeDocument/2006/relationships/image" Target="../media/image4.png"/><Relationship Id="rId5" Type="http://schemas.openxmlformats.org/officeDocument/2006/relationships/notesSlide" Target="../notesSlides/notesSlide15.xml"/><Relationship Id="rId10" Type="http://schemas.microsoft.com/office/2007/relationships/diagramDrawing" Target="../diagrams/drawing8.xml"/><Relationship Id="rId4" Type="http://schemas.openxmlformats.org/officeDocument/2006/relationships/slideLayout" Target="../slideLayouts/slideLayout13.xml"/><Relationship Id="rId9"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hemeOverride" Target="../theme/themeOverride12.xml"/><Relationship Id="rId6" Type="http://schemas.openxmlformats.org/officeDocument/2006/relationships/image" Target="../media/image24.jp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mailto:ckirby@health.ucsd.edu" TargetMode="External"/><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hemeOverride" Target="../theme/themeOverride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3.m4a"/><Relationship Id="rId7" Type="http://schemas.openxmlformats.org/officeDocument/2006/relationships/diagramLayout" Target="../diagrams/layout1.xml"/><Relationship Id="rId2" Type="http://schemas.microsoft.com/office/2007/relationships/media" Target="../media/media3.m4a"/><Relationship Id="rId1" Type="http://schemas.openxmlformats.org/officeDocument/2006/relationships/themeOverride" Target="../theme/themeOverride1.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1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hemeOverride" Target="../theme/themeOverride3.xml"/><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13.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7.m4a"/><Relationship Id="rId7" Type="http://schemas.openxmlformats.org/officeDocument/2006/relationships/diagramLayout" Target="../diagrams/layout3.xml"/><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notesSlide" Target="../notesSlides/notesSlide7.xml"/><Relationship Id="rId10" Type="http://schemas.microsoft.com/office/2007/relationships/diagramDrawing" Target="../diagrams/drawing3.xml"/><Relationship Id="rId4" Type="http://schemas.openxmlformats.org/officeDocument/2006/relationships/slideLayout" Target="../slideLayouts/slideLayout13.xml"/><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8.m4a"/><Relationship Id="rId7" Type="http://schemas.openxmlformats.org/officeDocument/2006/relationships/diagramLayout" Target="../diagrams/layout4.xml"/><Relationship Id="rId2" Type="http://schemas.microsoft.com/office/2007/relationships/media" Target="../media/media8.m4a"/><Relationship Id="rId1" Type="http://schemas.openxmlformats.org/officeDocument/2006/relationships/themeOverride" Target="../theme/themeOverride4.xml"/><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notesSlide" Target="../notesSlides/notesSlide8.xml"/><Relationship Id="rId10" Type="http://schemas.microsoft.com/office/2007/relationships/diagramDrawing" Target="../diagrams/drawing4.xml"/><Relationship Id="rId4" Type="http://schemas.openxmlformats.org/officeDocument/2006/relationships/slideLayout" Target="../slideLayouts/slideLayout13.xml"/><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5.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5151" y="1589702"/>
            <a:ext cx="5027407" cy="1689872"/>
          </a:xfrm>
        </p:spPr>
        <p:txBody>
          <a:bodyPr>
            <a:normAutofit fontScale="90000"/>
          </a:bodyPr>
          <a:lstStyle/>
          <a:p>
            <a:r>
              <a:rPr lang="en-US" sz="4400" b="1" dirty="0">
                <a:solidFill>
                  <a:srgbClr val="FF9E1B"/>
                </a:solidFill>
                <a:latin typeface="+mn-lt"/>
              </a:rPr>
              <a:t>2-1-1 Call Center Tobacco Cessation Referral Project</a:t>
            </a:r>
            <a:endParaRPr lang="en-US" sz="4600" b="1" dirty="0">
              <a:solidFill>
                <a:srgbClr val="FF9E1B"/>
              </a:solidFill>
              <a:latin typeface="+mn-lt"/>
            </a:endParaRPr>
          </a:p>
        </p:txBody>
      </p:sp>
      <p:sp>
        <p:nvSpPr>
          <p:cNvPr id="4" name="Subtitle 2"/>
          <p:cNvSpPr txBox="1">
            <a:spLocks/>
          </p:cNvSpPr>
          <p:nvPr/>
        </p:nvSpPr>
        <p:spPr>
          <a:xfrm>
            <a:off x="608559" y="4901480"/>
            <a:ext cx="6278880" cy="15283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Carrie Kirby, M.S. </a:t>
            </a:r>
          </a:p>
          <a:p>
            <a:pPr algn="l"/>
            <a:r>
              <a:rPr lang="en-US" sz="2000" dirty="0"/>
              <a:t>California Smokers’ Helpline</a:t>
            </a:r>
          </a:p>
          <a:p>
            <a:pPr algn="l"/>
            <a:r>
              <a:rPr lang="en-US" sz="2000" dirty="0"/>
              <a:t>University of California, San Diego</a:t>
            </a:r>
          </a:p>
          <a:p>
            <a:pPr algn="l"/>
            <a:endParaRPr lang="en-US" sz="2000" dirty="0"/>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335331" y="2302968"/>
            <a:ext cx="0" cy="2003696"/>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36" name="Audio 35">
            <a:hlinkClick r:id="" action="ppaction://media"/>
            <a:extLst>
              <a:ext uri="{FF2B5EF4-FFF2-40B4-BE49-F238E27FC236}">
                <a16:creationId xmlns:a16="http://schemas.microsoft.com/office/drawing/2014/main" id="{36B6F56E-1370-085E-6318-59CC09A1BB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81036938"/>
      </p:ext>
    </p:extLst>
  </p:cSld>
  <p:clrMapOvr>
    <a:masterClrMapping/>
  </p:clrMapOvr>
  <mc:AlternateContent xmlns:mc="http://schemas.openxmlformats.org/markup-compatibility/2006" xmlns:p14="http://schemas.microsoft.com/office/powerpoint/2010/main">
    <mc:Choice Requires="p14">
      <p:transition spd="slow" p14:dur="2000" advTm="13920"/>
    </mc:Choice>
    <mc:Fallback xmlns="">
      <p:transition spd="slow" advTm="1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92A8-05B9-47CD-8B35-DD3321F23C79}"/>
              </a:ext>
            </a:extLst>
          </p:cNvPr>
          <p:cNvSpPr>
            <a:spLocks noGrp="1"/>
          </p:cNvSpPr>
          <p:nvPr>
            <p:ph type="title"/>
          </p:nvPr>
        </p:nvSpPr>
        <p:spPr>
          <a:xfrm>
            <a:off x="524741" y="620392"/>
            <a:ext cx="4190950" cy="5504688"/>
          </a:xfrm>
        </p:spPr>
        <p:txBody>
          <a:bodyPr>
            <a:normAutofit/>
          </a:bodyPr>
          <a:lstStyle/>
          <a:p>
            <a:pPr algn="ctr"/>
            <a:r>
              <a:rPr lang="en-US" b="1" dirty="0">
                <a:solidFill>
                  <a:srgbClr val="FF9900"/>
                </a:solidFill>
              </a:rPr>
              <a:t>Non-Smokers</a:t>
            </a:r>
            <a:endParaRPr lang="en-US" sz="6000" dirty="0">
              <a:solidFill>
                <a:srgbClr val="FF9900"/>
              </a:solidFill>
            </a:endParaRPr>
          </a:p>
        </p:txBody>
      </p:sp>
      <p:graphicFrame>
        <p:nvGraphicFramePr>
          <p:cNvPr id="12" name="Content Placeholder 2">
            <a:extLst>
              <a:ext uri="{FF2B5EF4-FFF2-40B4-BE49-F238E27FC236}">
                <a16:creationId xmlns:a16="http://schemas.microsoft.com/office/drawing/2014/main" id="{5D90BF53-B115-4924-9021-76DFD3765613}"/>
              </a:ext>
            </a:extLst>
          </p:cNvPr>
          <p:cNvGraphicFramePr>
            <a:graphicFrameLocks noGrp="1"/>
          </p:cNvGraphicFramePr>
          <p:nvPr>
            <p:ph idx="1"/>
            <p:extLst>
              <p:ext uri="{D42A27DB-BD31-4B8C-83A1-F6EECF244321}">
                <p14:modId xmlns:p14="http://schemas.microsoft.com/office/powerpoint/2010/main" val="2070217238"/>
              </p:ext>
            </p:extLst>
          </p:nvPr>
        </p:nvGraphicFramePr>
        <p:xfrm>
          <a:off x="4547769" y="284490"/>
          <a:ext cx="626364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BE834A38-7025-4E94-9810-7E4C5B42CAC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2366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742"/>
    </mc:Choice>
    <mc:Fallback xmlns="">
      <p:transition spd="slow" advTm="4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F958-CC58-4F83-9940-B661A0D587D9}"/>
              </a:ext>
            </a:extLst>
          </p:cNvPr>
          <p:cNvSpPr>
            <a:spLocks noGrp="1"/>
          </p:cNvSpPr>
          <p:nvPr>
            <p:ph type="title"/>
          </p:nvPr>
        </p:nvSpPr>
        <p:spPr>
          <a:xfrm>
            <a:off x="671133" y="1112969"/>
            <a:ext cx="4550667" cy="4166010"/>
          </a:xfrm>
        </p:spPr>
        <p:txBody>
          <a:bodyPr>
            <a:normAutofit/>
          </a:bodyPr>
          <a:lstStyle/>
          <a:p>
            <a:pPr algn="ctr"/>
            <a:r>
              <a:rPr lang="en-US" sz="4200" b="1" dirty="0">
                <a:solidFill>
                  <a:srgbClr val="FF9900"/>
                </a:solidFill>
              </a:rPr>
              <a:t>Gauging Interest </a:t>
            </a:r>
          </a:p>
        </p:txBody>
      </p:sp>
      <p:sp>
        <p:nvSpPr>
          <p:cNvPr id="3" name="Content Placeholder 2">
            <a:extLst>
              <a:ext uri="{FF2B5EF4-FFF2-40B4-BE49-F238E27FC236}">
                <a16:creationId xmlns:a16="http://schemas.microsoft.com/office/drawing/2014/main" id="{93258C21-AB6A-4071-BBB7-C17A3839674F}"/>
              </a:ext>
            </a:extLst>
          </p:cNvPr>
          <p:cNvSpPr>
            <a:spLocks noGrp="1"/>
          </p:cNvSpPr>
          <p:nvPr>
            <p:ph idx="1"/>
          </p:nvPr>
        </p:nvSpPr>
        <p:spPr>
          <a:xfrm>
            <a:off x="6096000" y="820880"/>
            <a:ext cx="5257799" cy="4889350"/>
          </a:xfrm>
        </p:spPr>
        <p:txBody>
          <a:bodyPr anchor="t">
            <a:normAutofit/>
          </a:bodyPr>
          <a:lstStyle/>
          <a:p>
            <a:pPr marL="342900" marR="124460" lvl="0" indent="-342900">
              <a:spcBef>
                <a:spcPts val="0"/>
              </a:spcBef>
              <a:spcAft>
                <a:spcPts val="600"/>
              </a:spcAft>
              <a:buFont typeface="+mj-lt"/>
              <a:buAutoNum type="arabicPeriod"/>
              <a:tabLst>
                <a:tab pos="525780" algn="l"/>
                <a:tab pos="619125" algn="l"/>
              </a:tabLst>
            </a:pPr>
            <a:r>
              <a:rPr lang="en-US" sz="1500" dirty="0">
                <a:effectLst/>
                <a:latin typeface="Calibri" panose="020F0502020204030204" pitchFamily="34" charset="0"/>
                <a:ea typeface="Calibri" panose="020F0502020204030204" pitchFamily="34" charset="0"/>
              </a:rPr>
              <a:t>We partner with The University of California, San Diego – </a:t>
            </a:r>
            <a:r>
              <a:rPr lang="en-US" sz="1500" dirty="0">
                <a:latin typeface="Calibri" panose="020F0502020204030204" pitchFamily="34" charset="0"/>
                <a:ea typeface="Calibri" panose="020F0502020204030204" pitchFamily="34" charset="0"/>
              </a:rPr>
              <a:t>Kick It California</a:t>
            </a:r>
            <a:r>
              <a:rPr lang="en-US" sz="1500" dirty="0">
                <a:effectLst/>
                <a:latin typeface="Calibri" panose="020F0502020204030204" pitchFamily="34" charset="0"/>
                <a:ea typeface="Calibri" panose="020F0502020204030204" pitchFamily="34" charset="0"/>
              </a:rPr>
              <a:t>.  They have free services for smokers/vapers that can be very helpful.  If you enroll and complete a telephone counseling call with them, you will receive a $20 gift card.  Are you interested in quitting?</a:t>
            </a:r>
          </a:p>
          <a:p>
            <a:pPr marL="0" marR="124460" lvl="0" indent="0">
              <a:spcBef>
                <a:spcPts val="0"/>
              </a:spcBef>
              <a:spcAft>
                <a:spcPts val="600"/>
              </a:spcAft>
              <a:buNone/>
              <a:tabLst>
                <a:tab pos="525780" algn="l"/>
                <a:tab pos="619125" algn="l"/>
              </a:tabLst>
            </a:pPr>
            <a:r>
              <a:rPr lang="en-US" sz="1500" dirty="0">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	</a:t>
            </a:r>
            <a:r>
              <a:rPr lang="en-US" sz="1500" dirty="0">
                <a:effectLst/>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a:t>
            </a:r>
            <a:r>
              <a:rPr lang="en-US" sz="1500" dirty="0">
                <a:effectLst/>
                <a:latin typeface="Calibri" panose="020F0502020204030204" pitchFamily="34" charset="0"/>
                <a:ea typeface="DengXian" panose="02010600030101010101" pitchFamily="2" charset="-122"/>
                <a:cs typeface="Times New Roman" panose="02020603050405020304" pitchFamily="18" charset="0"/>
              </a:rPr>
              <a:t>  Yes </a:t>
            </a:r>
            <a:r>
              <a:rPr lang="en-US" sz="1500" b="1" i="1" dirty="0">
                <a:latin typeface="Calibri" panose="020F0502020204030204" pitchFamily="34" charset="0"/>
                <a:ea typeface="DengXian" panose="02010600030101010101" pitchFamily="2" charset="-122"/>
                <a:cs typeface="Times New Roman" panose="02020603050405020304" pitchFamily="18" charset="0"/>
              </a:rPr>
              <a:t>	</a:t>
            </a:r>
          </a:p>
          <a:p>
            <a:pPr marL="0" marR="124460" lvl="0" indent="0">
              <a:spcBef>
                <a:spcPts val="0"/>
              </a:spcBef>
              <a:spcAft>
                <a:spcPts val="600"/>
              </a:spcAft>
              <a:buNone/>
              <a:tabLst>
                <a:tab pos="525780" algn="l"/>
                <a:tab pos="619125" algn="l"/>
              </a:tabLst>
            </a:pPr>
            <a:r>
              <a:rPr lang="en-US" sz="1500" b="1" i="1" dirty="0">
                <a:effectLst/>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	</a:t>
            </a:r>
            <a:r>
              <a:rPr lang="en-US" sz="1500" dirty="0">
                <a:effectLst/>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a:t>
            </a:r>
            <a:r>
              <a:rPr lang="en-US" sz="1500" dirty="0">
                <a:effectLst/>
                <a:latin typeface="Calibri" panose="020F0502020204030204" pitchFamily="34" charset="0"/>
                <a:ea typeface="DengXian" panose="02010600030101010101" pitchFamily="2" charset="-122"/>
                <a:cs typeface="Times New Roman" panose="02020603050405020304" pitchFamily="18" charset="0"/>
              </a:rPr>
              <a:t>  No  </a:t>
            </a:r>
          </a:p>
          <a:p>
            <a:pPr marL="0" marR="124460" lvl="0" indent="0">
              <a:spcBef>
                <a:spcPts val="0"/>
              </a:spcBef>
              <a:spcAft>
                <a:spcPts val="600"/>
              </a:spcAft>
              <a:buNone/>
              <a:tabLst>
                <a:tab pos="525780" algn="l"/>
                <a:tab pos="619125" algn="l"/>
              </a:tabLst>
            </a:pPr>
            <a:endParaRPr lang="en-US" sz="15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spcBef>
                <a:spcPts val="0"/>
              </a:spcBef>
              <a:spcAft>
                <a:spcPts val="600"/>
              </a:spcAft>
              <a:buNone/>
            </a:pPr>
            <a:r>
              <a:rPr lang="en-US" sz="1500" dirty="0">
                <a:effectLst/>
                <a:latin typeface="Calibri" panose="020F0502020204030204" pitchFamily="34" charset="0"/>
                <a:ea typeface="DengXian" panose="02010600030101010101" pitchFamily="2" charset="-122"/>
                <a:cs typeface="Times New Roman" panose="02020603050405020304" pitchFamily="18" charset="0"/>
              </a:rPr>
              <a:t>2. We partner with The University of California, San Diego – Kick </a:t>
            </a:r>
            <a:r>
              <a:rPr lang="en-US" sz="1500" dirty="0">
                <a:latin typeface="Calibri" panose="020F0502020204030204" pitchFamily="34" charset="0"/>
                <a:ea typeface="DengXian" panose="02010600030101010101" pitchFamily="2" charset="-122"/>
                <a:cs typeface="Times New Roman" panose="02020603050405020304" pitchFamily="18" charset="0"/>
              </a:rPr>
              <a:t>   </a:t>
            </a:r>
            <a:r>
              <a:rPr lang="en-US" sz="1500" dirty="0">
                <a:effectLst/>
                <a:latin typeface="Calibri" panose="020F0502020204030204" pitchFamily="34" charset="0"/>
                <a:ea typeface="DengXian" panose="02010600030101010101" pitchFamily="2" charset="-122"/>
                <a:cs typeface="Times New Roman" panose="02020603050405020304" pitchFamily="18" charset="0"/>
              </a:rPr>
              <a:t>It California.  They have free services for friends and family that can be very helpful.  If you enroll and complete a telephone counseling call with them, you will receive a $20 gift card.  Are you interested in finding out how you can help? </a:t>
            </a:r>
          </a:p>
          <a:p>
            <a:pPr marL="0" marR="0" lvl="0" indent="0">
              <a:spcBef>
                <a:spcPts val="0"/>
              </a:spcBef>
              <a:spcAft>
                <a:spcPts val="600"/>
              </a:spcAft>
              <a:buNone/>
            </a:pPr>
            <a:r>
              <a:rPr lang="en-US" sz="1500" dirty="0">
                <a:effectLst/>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	</a:t>
            </a:r>
            <a:r>
              <a:rPr lang="en-US" sz="1500" dirty="0">
                <a:effectLst/>
                <a:latin typeface="Calibri" panose="020F0502020204030204" pitchFamily="34" charset="0"/>
                <a:ea typeface="DengXian" panose="02010600030101010101" pitchFamily="2" charset="-122"/>
                <a:cs typeface="Times New Roman" panose="02020603050405020304" pitchFamily="18" charset="0"/>
              </a:rPr>
              <a:t>  Yes </a:t>
            </a:r>
          </a:p>
          <a:p>
            <a:pPr marL="0" marR="0" lvl="0" indent="0">
              <a:spcBef>
                <a:spcPts val="0"/>
              </a:spcBef>
              <a:spcAft>
                <a:spcPts val="600"/>
              </a:spcAft>
              <a:buNone/>
            </a:pPr>
            <a:r>
              <a:rPr lang="en-US" sz="1500" dirty="0">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	</a:t>
            </a:r>
            <a:r>
              <a:rPr lang="en-US" sz="1500" dirty="0">
                <a:effectLst/>
                <a:latin typeface="Calibri" panose="020F0502020204030204" pitchFamily="34" charset="0"/>
                <a:ea typeface="DengXian" panose="02010600030101010101" pitchFamily="2" charset="-122"/>
                <a:cs typeface="Times New Roman" panose="02020603050405020304" pitchFamily="18" charset="0"/>
                <a:sym typeface="Symbol" panose="05050102010706020507" pitchFamily="18" charset="2"/>
              </a:rPr>
              <a:t></a:t>
            </a:r>
            <a:r>
              <a:rPr lang="en-US" sz="1500" dirty="0">
                <a:effectLst/>
                <a:latin typeface="Calibri" panose="020F0502020204030204" pitchFamily="34" charset="0"/>
                <a:ea typeface="DengXian" panose="02010600030101010101" pitchFamily="2" charset="-122"/>
                <a:cs typeface="Times New Roman" panose="02020603050405020304" pitchFamily="18" charset="0"/>
              </a:rPr>
              <a:t>  No </a:t>
            </a:r>
            <a:endParaRPr lang="en-US" sz="1500" dirty="0"/>
          </a:p>
        </p:txBody>
      </p:sp>
      <p:pic>
        <p:nvPicPr>
          <p:cNvPr id="6" name="Audio 5">
            <a:hlinkClick r:id="" action="ppaction://media"/>
            <a:extLst>
              <a:ext uri="{FF2B5EF4-FFF2-40B4-BE49-F238E27FC236}">
                <a16:creationId xmlns:a16="http://schemas.microsoft.com/office/drawing/2014/main" id="{AE77EE44-80AD-3D48-B788-054DB6BACF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69587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516"/>
    </mc:Choice>
    <mc:Fallback xmlns="">
      <p:transition spd="slow" advTm="5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FFD9-267A-4C05-B280-426C259B3C2D}"/>
              </a:ext>
            </a:extLst>
          </p:cNvPr>
          <p:cNvSpPr>
            <a:spLocks noGrp="1"/>
          </p:cNvSpPr>
          <p:nvPr>
            <p:ph type="title"/>
          </p:nvPr>
        </p:nvSpPr>
        <p:spPr>
          <a:xfrm>
            <a:off x="524741" y="620392"/>
            <a:ext cx="3808268" cy="5504688"/>
          </a:xfrm>
        </p:spPr>
        <p:txBody>
          <a:bodyPr>
            <a:normAutofit/>
          </a:bodyPr>
          <a:lstStyle/>
          <a:p>
            <a:pPr algn="ctr"/>
            <a:r>
              <a:rPr lang="en-US" sz="6000" b="1" dirty="0">
                <a:solidFill>
                  <a:srgbClr val="FF9900"/>
                </a:solidFill>
              </a:rPr>
              <a:t>Stages of Change</a:t>
            </a:r>
          </a:p>
        </p:txBody>
      </p:sp>
      <p:graphicFrame>
        <p:nvGraphicFramePr>
          <p:cNvPr id="5" name="Content Placeholder 2">
            <a:extLst>
              <a:ext uri="{FF2B5EF4-FFF2-40B4-BE49-F238E27FC236}">
                <a16:creationId xmlns:a16="http://schemas.microsoft.com/office/drawing/2014/main" id="{7E9C72D7-CDCF-4ADC-9EFE-80F12D7ADEA1}"/>
              </a:ext>
            </a:extLst>
          </p:cNvPr>
          <p:cNvGraphicFramePr>
            <a:graphicFrameLocks noGrp="1"/>
          </p:cNvGraphicFramePr>
          <p:nvPr>
            <p:ph idx="1"/>
            <p:extLst>
              <p:ext uri="{D42A27DB-BD31-4B8C-83A1-F6EECF244321}">
                <p14:modId xmlns:p14="http://schemas.microsoft.com/office/powerpoint/2010/main" val="2334041442"/>
              </p:ext>
            </p:extLst>
          </p:nvPr>
        </p:nvGraphicFramePr>
        <p:xfrm>
          <a:off x="4539592" y="458661"/>
          <a:ext cx="4535984"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3208D0C6-11BB-4EC7-D354-9E1DC3C1D88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1386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296"/>
    </mc:Choice>
    <mc:Fallback xmlns="">
      <p:transition spd="slow" advTm="3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CD96-C827-4422-897A-5286EC6AAE36}"/>
              </a:ext>
            </a:extLst>
          </p:cNvPr>
          <p:cNvSpPr>
            <a:spLocks noGrp="1"/>
          </p:cNvSpPr>
          <p:nvPr>
            <p:ph type="title"/>
          </p:nvPr>
        </p:nvSpPr>
        <p:spPr>
          <a:xfrm>
            <a:off x="686834" y="1153572"/>
            <a:ext cx="3200400" cy="4461163"/>
          </a:xfrm>
        </p:spPr>
        <p:txBody>
          <a:bodyPr>
            <a:normAutofit/>
          </a:bodyPr>
          <a:lstStyle/>
          <a:p>
            <a:pPr algn="ctr"/>
            <a:r>
              <a:rPr lang="en-US" b="1" dirty="0">
                <a:solidFill>
                  <a:srgbClr val="FF9900"/>
                </a:solidFill>
              </a:rPr>
              <a:t>Not Interested</a:t>
            </a:r>
          </a:p>
        </p:txBody>
      </p:sp>
      <p:sp>
        <p:nvSpPr>
          <p:cNvPr id="3" name="Content Placeholder 2">
            <a:extLst>
              <a:ext uri="{FF2B5EF4-FFF2-40B4-BE49-F238E27FC236}">
                <a16:creationId xmlns:a16="http://schemas.microsoft.com/office/drawing/2014/main" id="{008490B4-D80C-441E-8B54-3300B2AD5075}"/>
              </a:ext>
            </a:extLst>
          </p:cNvPr>
          <p:cNvSpPr>
            <a:spLocks noGrp="1"/>
          </p:cNvSpPr>
          <p:nvPr>
            <p:ph idx="1"/>
          </p:nvPr>
        </p:nvSpPr>
        <p:spPr>
          <a:xfrm>
            <a:off x="3887234" y="460715"/>
            <a:ext cx="6906491" cy="5585619"/>
          </a:xfrm>
        </p:spPr>
        <p:txBody>
          <a:bodyPr anchor="ctr">
            <a:normAutofit/>
          </a:bodyPr>
          <a:lstStyle/>
          <a:p>
            <a:r>
              <a:rPr lang="en-US" b="0" i="0" dirty="0">
                <a:effectLst/>
              </a:rPr>
              <a:t>Varying places in stages of change </a:t>
            </a:r>
          </a:p>
          <a:p>
            <a:r>
              <a:rPr lang="en-US" dirty="0"/>
              <a:t>Hope was incentive would push people who might be on the fence </a:t>
            </a:r>
          </a:p>
          <a:p>
            <a:pPr lvl="1"/>
            <a:r>
              <a:rPr lang="en-US" sz="2800" dirty="0"/>
              <a:t>Are they hearing the message? </a:t>
            </a:r>
          </a:p>
          <a:p>
            <a:r>
              <a:rPr lang="en-US" dirty="0"/>
              <a:t>Mention more about the program </a:t>
            </a:r>
          </a:p>
          <a:p>
            <a:pPr lvl="1"/>
            <a:r>
              <a:rPr lang="en-US" sz="2800" dirty="0"/>
              <a:t>Free</a:t>
            </a:r>
          </a:p>
          <a:p>
            <a:pPr lvl="1"/>
            <a:r>
              <a:rPr lang="en-US" sz="2800" dirty="0"/>
              <a:t>Comfort of their own home – telephone based</a:t>
            </a:r>
          </a:p>
          <a:p>
            <a:pPr lvl="1"/>
            <a:r>
              <a:rPr lang="en-US" sz="2800" dirty="0"/>
              <a:t>Brief – 20-30 minutes</a:t>
            </a:r>
          </a:p>
          <a:p>
            <a:pPr lvl="1"/>
            <a:r>
              <a:rPr lang="en-US" sz="2800" dirty="0"/>
              <a:t>On their schedule</a:t>
            </a:r>
          </a:p>
          <a:p>
            <a:pPr lvl="1"/>
            <a:r>
              <a:rPr lang="en-US" sz="2800" dirty="0"/>
              <a:t>Proven success – double a smokers’ chance of successfully quitting </a:t>
            </a:r>
          </a:p>
          <a:p>
            <a:pPr marL="0" indent="0">
              <a:buNone/>
            </a:pPr>
            <a:endParaRPr lang="en-US" dirty="0"/>
          </a:p>
        </p:txBody>
      </p:sp>
      <p:pic>
        <p:nvPicPr>
          <p:cNvPr id="11" name="Audio 10">
            <a:hlinkClick r:id="" action="ppaction://media"/>
            <a:extLst>
              <a:ext uri="{FF2B5EF4-FFF2-40B4-BE49-F238E27FC236}">
                <a16:creationId xmlns:a16="http://schemas.microsoft.com/office/drawing/2014/main" id="{CCC41AF0-BF4C-EFE1-220C-613EE3C2BC1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0616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736"/>
    </mc:Choice>
    <mc:Fallback xmlns="">
      <p:transition spd="slow" advTm="3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F39A-DB5F-4E39-A87B-3B651964E17E}"/>
              </a:ext>
            </a:extLst>
          </p:cNvPr>
          <p:cNvSpPr>
            <a:spLocks noGrp="1"/>
          </p:cNvSpPr>
          <p:nvPr>
            <p:ph type="title"/>
          </p:nvPr>
        </p:nvSpPr>
        <p:spPr>
          <a:xfrm>
            <a:off x="524741" y="620392"/>
            <a:ext cx="3808268" cy="5504688"/>
          </a:xfrm>
        </p:spPr>
        <p:txBody>
          <a:bodyPr>
            <a:normAutofit/>
          </a:bodyPr>
          <a:lstStyle/>
          <a:p>
            <a:pPr algn="ctr"/>
            <a:r>
              <a:rPr lang="en-US" sz="6000" b="1" dirty="0">
                <a:solidFill>
                  <a:srgbClr val="FF9900"/>
                </a:solidFill>
              </a:rPr>
              <a:t>Phone &amp; Email Address</a:t>
            </a:r>
            <a:r>
              <a:rPr lang="en-US" sz="6000" b="1" dirty="0">
                <a:solidFill>
                  <a:schemeClr val="bg1"/>
                </a:solidFill>
              </a:rPr>
              <a:t> </a:t>
            </a:r>
            <a:r>
              <a:rPr lang="en-US" sz="6000" dirty="0">
                <a:solidFill>
                  <a:schemeClr val="bg1"/>
                </a:solidFill>
              </a:rPr>
              <a:t>Number </a:t>
            </a:r>
          </a:p>
        </p:txBody>
      </p:sp>
      <p:graphicFrame>
        <p:nvGraphicFramePr>
          <p:cNvPr id="12" name="Content Placeholder 2">
            <a:extLst>
              <a:ext uri="{FF2B5EF4-FFF2-40B4-BE49-F238E27FC236}">
                <a16:creationId xmlns:a16="http://schemas.microsoft.com/office/drawing/2014/main" id="{04B2C1BC-64AD-4DD1-9987-2412C019FF3A}"/>
              </a:ext>
            </a:extLst>
          </p:cNvPr>
          <p:cNvGraphicFramePr>
            <a:graphicFrameLocks noGrp="1"/>
          </p:cNvGraphicFramePr>
          <p:nvPr>
            <p:ph idx="1"/>
            <p:extLst>
              <p:ext uri="{D42A27DB-BD31-4B8C-83A1-F6EECF244321}">
                <p14:modId xmlns:p14="http://schemas.microsoft.com/office/powerpoint/2010/main" val="1183092436"/>
              </p:ext>
            </p:extLst>
          </p:nvPr>
        </p:nvGraphicFramePr>
        <p:xfrm>
          <a:off x="5010371" y="197404"/>
          <a:ext cx="5697244"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Audio 20">
            <a:hlinkClick r:id="" action="ppaction://media"/>
            <a:extLst>
              <a:ext uri="{FF2B5EF4-FFF2-40B4-BE49-F238E27FC236}">
                <a16:creationId xmlns:a16="http://schemas.microsoft.com/office/drawing/2014/main" id="{B9426973-A6FE-FC97-4B02-CD7E1385598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10578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767"/>
    </mc:Choice>
    <mc:Fallback xmlns="">
      <p:transition spd="slow" advTm="15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5032-A2E6-4EEA-9F8D-870586D2B39A}"/>
              </a:ext>
            </a:extLst>
          </p:cNvPr>
          <p:cNvSpPr>
            <a:spLocks noGrp="1"/>
          </p:cNvSpPr>
          <p:nvPr>
            <p:ph type="title"/>
          </p:nvPr>
        </p:nvSpPr>
        <p:spPr>
          <a:xfrm>
            <a:off x="838200" y="365125"/>
            <a:ext cx="10515600" cy="1325563"/>
          </a:xfrm>
        </p:spPr>
        <p:txBody>
          <a:bodyPr anchor="ctr">
            <a:normAutofit/>
          </a:bodyPr>
          <a:lstStyle/>
          <a:p>
            <a:pPr algn="ctr"/>
            <a:r>
              <a:rPr lang="en-US" b="1" dirty="0">
                <a:solidFill>
                  <a:schemeClr val="accent2">
                    <a:lumMod val="60000"/>
                    <a:lumOff val="40000"/>
                  </a:schemeClr>
                </a:solidFill>
              </a:rPr>
              <a:t>211 Call Center Data</a:t>
            </a:r>
            <a:br>
              <a:rPr lang="en-US" b="1" dirty="0"/>
            </a:br>
            <a:r>
              <a:rPr lang="en-US" sz="3200" b="1" dirty="0"/>
              <a:t>April 2021 – Dec 2023</a:t>
            </a:r>
            <a:endParaRPr lang="en-US" b="1" dirty="0"/>
          </a:p>
        </p:txBody>
      </p:sp>
      <p:graphicFrame>
        <p:nvGraphicFramePr>
          <p:cNvPr id="5" name="Content Placeholder 2">
            <a:extLst>
              <a:ext uri="{FF2B5EF4-FFF2-40B4-BE49-F238E27FC236}">
                <a16:creationId xmlns:a16="http://schemas.microsoft.com/office/drawing/2014/main" id="{9FF1C4EE-5511-64FA-D3E5-AFD668EA387F}"/>
              </a:ext>
            </a:extLst>
          </p:cNvPr>
          <p:cNvGraphicFramePr>
            <a:graphicFrameLocks noGrp="1"/>
          </p:cNvGraphicFramePr>
          <p:nvPr>
            <p:ph idx="1"/>
            <p:extLst>
              <p:ext uri="{D42A27DB-BD31-4B8C-83A1-F6EECF244321}">
                <p14:modId xmlns:p14="http://schemas.microsoft.com/office/powerpoint/2010/main" val="4051880095"/>
              </p:ext>
            </p:extLst>
          </p:nvPr>
        </p:nvGraphicFramePr>
        <p:xfrm>
          <a:off x="838200" y="1825625"/>
          <a:ext cx="7587343"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 name="Audio 29">
            <a:hlinkClick r:id="" action="ppaction://media"/>
            <a:extLst>
              <a:ext uri="{FF2B5EF4-FFF2-40B4-BE49-F238E27FC236}">
                <a16:creationId xmlns:a16="http://schemas.microsoft.com/office/drawing/2014/main" id="{D860F4B1-3357-36C1-C6EF-593B42D43ACA}"/>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0095771"/>
      </p:ext>
    </p:extLst>
  </p:cSld>
  <p:clrMapOvr>
    <a:masterClrMapping/>
  </p:clrMapOvr>
  <mc:AlternateContent xmlns:mc="http://schemas.openxmlformats.org/markup-compatibility/2006" xmlns:p14="http://schemas.microsoft.com/office/powerpoint/2010/main">
    <mc:Choice Requires="p14">
      <p:transition spd="slow" p14:dur="2000" advTm="73170"/>
    </mc:Choice>
    <mc:Fallback xmlns="">
      <p:transition spd="slow" advTm="7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4AED-4CCC-419C-8B88-59A48B75576D}"/>
              </a:ext>
            </a:extLst>
          </p:cNvPr>
          <p:cNvSpPr>
            <a:spLocks noGrp="1"/>
          </p:cNvSpPr>
          <p:nvPr>
            <p:ph type="title"/>
          </p:nvPr>
        </p:nvSpPr>
        <p:spPr>
          <a:xfrm>
            <a:off x="804998" y="798445"/>
            <a:ext cx="4803636" cy="1311664"/>
          </a:xfrm>
        </p:spPr>
        <p:txBody>
          <a:bodyPr>
            <a:normAutofit/>
          </a:bodyPr>
          <a:lstStyle/>
          <a:p>
            <a:r>
              <a:rPr lang="en-US" b="1" dirty="0">
                <a:solidFill>
                  <a:srgbClr val="FF9900"/>
                </a:solidFill>
              </a:rPr>
              <a:t>Partnership </a:t>
            </a:r>
          </a:p>
        </p:txBody>
      </p:sp>
      <p:sp>
        <p:nvSpPr>
          <p:cNvPr id="3" name="Content Placeholder 2">
            <a:extLst>
              <a:ext uri="{FF2B5EF4-FFF2-40B4-BE49-F238E27FC236}">
                <a16:creationId xmlns:a16="http://schemas.microsoft.com/office/drawing/2014/main" id="{AC818C8C-EDA0-4095-ACC5-03C36202C47B}"/>
              </a:ext>
            </a:extLst>
          </p:cNvPr>
          <p:cNvSpPr>
            <a:spLocks noGrp="1"/>
          </p:cNvSpPr>
          <p:nvPr>
            <p:ph idx="1"/>
          </p:nvPr>
        </p:nvSpPr>
        <p:spPr>
          <a:xfrm>
            <a:off x="1389197" y="1845153"/>
            <a:ext cx="4706803" cy="3788830"/>
          </a:xfrm>
        </p:spPr>
        <p:txBody>
          <a:bodyPr anchor="ctr">
            <a:normAutofit/>
          </a:bodyPr>
          <a:lstStyle/>
          <a:p>
            <a:r>
              <a:rPr lang="en-US" sz="2000" dirty="0">
                <a:solidFill>
                  <a:srgbClr val="000000"/>
                </a:solidFill>
              </a:rPr>
              <a:t>Project </a:t>
            </a:r>
          </a:p>
          <a:p>
            <a:r>
              <a:rPr lang="en-US" sz="2000" dirty="0">
                <a:solidFill>
                  <a:srgbClr val="000000"/>
                </a:solidFill>
              </a:rPr>
              <a:t>Collaborate </a:t>
            </a:r>
          </a:p>
          <a:p>
            <a:r>
              <a:rPr lang="en-US" sz="2000" dirty="0">
                <a:solidFill>
                  <a:srgbClr val="000000"/>
                </a:solidFill>
              </a:rPr>
              <a:t>Teamwork </a:t>
            </a:r>
          </a:p>
          <a:p>
            <a:r>
              <a:rPr lang="en-US" sz="2000" dirty="0">
                <a:solidFill>
                  <a:srgbClr val="000000"/>
                </a:solidFill>
              </a:rPr>
              <a:t>Growth </a:t>
            </a:r>
          </a:p>
          <a:p>
            <a:r>
              <a:rPr lang="en-US" sz="2000" dirty="0">
                <a:solidFill>
                  <a:srgbClr val="000000"/>
                </a:solidFill>
              </a:rPr>
              <a:t>Success</a:t>
            </a:r>
          </a:p>
          <a:p>
            <a:r>
              <a:rPr lang="en-US" sz="2000" dirty="0">
                <a:solidFill>
                  <a:srgbClr val="000000"/>
                </a:solidFill>
              </a:rPr>
              <a:t>Win-Win</a:t>
            </a:r>
          </a:p>
          <a:p>
            <a:endParaRPr lang="en-US" sz="2000" dirty="0">
              <a:solidFill>
                <a:srgbClr val="000000"/>
              </a:solidFill>
            </a:endParaRPr>
          </a:p>
        </p:txBody>
      </p:sp>
      <p:pic>
        <p:nvPicPr>
          <p:cNvPr id="6" name="Picture 5" descr="Puzzle pieces">
            <a:extLst>
              <a:ext uri="{FF2B5EF4-FFF2-40B4-BE49-F238E27FC236}">
                <a16:creationId xmlns:a16="http://schemas.microsoft.com/office/drawing/2014/main" id="{C48CA6EA-AC79-EE00-9888-984C0373E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778" y="797027"/>
            <a:ext cx="4888406" cy="4572000"/>
          </a:xfrm>
          <a:prstGeom prst="rect">
            <a:avLst/>
          </a:prstGeom>
        </p:spPr>
      </p:pic>
      <p:pic>
        <p:nvPicPr>
          <p:cNvPr id="13" name="Audio 12">
            <a:hlinkClick r:id="" action="ppaction://media"/>
            <a:extLst>
              <a:ext uri="{FF2B5EF4-FFF2-40B4-BE49-F238E27FC236}">
                <a16:creationId xmlns:a16="http://schemas.microsoft.com/office/drawing/2014/main" id="{14FAAAC5-1A00-E5D3-43BE-AC65D8371A7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6577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6321"/>
    </mc:Choice>
    <mc:Fallback xmlns="">
      <p:transition spd="slow" advTm="8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A2A9A-56C9-4CA2-9566-7F322B12D33A}"/>
              </a:ext>
            </a:extLst>
          </p:cNvPr>
          <p:cNvSpPr>
            <a:spLocks noGrp="1"/>
          </p:cNvSpPr>
          <p:nvPr>
            <p:ph idx="1"/>
          </p:nvPr>
        </p:nvSpPr>
        <p:spPr>
          <a:xfrm>
            <a:off x="4790924" y="2036422"/>
            <a:ext cx="5314543" cy="3375920"/>
          </a:xfrm>
        </p:spPr>
        <p:txBody>
          <a:bodyPr anchor="t">
            <a:normAutofit/>
          </a:bodyPr>
          <a:lstStyle/>
          <a:p>
            <a:pPr marL="0" indent="0">
              <a:buNone/>
            </a:pPr>
            <a:r>
              <a:rPr lang="en-US" sz="8200" dirty="0">
                <a:solidFill>
                  <a:srgbClr val="FF9900"/>
                </a:solidFill>
              </a:rPr>
              <a:t>THANK</a:t>
            </a:r>
            <a:r>
              <a:rPr lang="en-US" sz="8200" dirty="0"/>
              <a:t> </a:t>
            </a:r>
            <a:r>
              <a:rPr lang="en-US" sz="8200" dirty="0">
                <a:solidFill>
                  <a:srgbClr val="FF9900"/>
                </a:solidFill>
              </a:rPr>
              <a:t>YOU</a:t>
            </a:r>
          </a:p>
        </p:txBody>
      </p:sp>
      <p:pic>
        <p:nvPicPr>
          <p:cNvPr id="7" name="Graphic 6" descr="Smiling Face with No Fill">
            <a:extLst>
              <a:ext uri="{FF2B5EF4-FFF2-40B4-BE49-F238E27FC236}">
                <a16:creationId xmlns:a16="http://schemas.microsoft.com/office/drawing/2014/main" id="{E86CAB37-E596-4C25-8B36-2ED45DD50E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733" y="543135"/>
            <a:ext cx="3835488" cy="3835488"/>
          </a:xfrm>
          <a:prstGeom prst="rect">
            <a:avLst/>
          </a:prstGeom>
        </p:spPr>
      </p:pic>
      <p:pic>
        <p:nvPicPr>
          <p:cNvPr id="12" name="Audio 11">
            <a:hlinkClick r:id="" action="ppaction://media"/>
            <a:extLst>
              <a:ext uri="{FF2B5EF4-FFF2-40B4-BE49-F238E27FC236}">
                <a16:creationId xmlns:a16="http://schemas.microsoft.com/office/drawing/2014/main" id="{B4C6397B-9897-C0DE-52D9-8E3B1B06407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4094" t="-160938" r="-324094" b="-160938"/>
          <a:stretch>
            <a:fillRect/>
          </a:stretch>
        </p:blipFill>
        <p:spPr>
          <a:xfrm>
            <a:off x="9147683" y="5143500"/>
            <a:ext cx="3040633" cy="1714500"/>
          </a:xfrm>
          <a:prstGeom prst="rect">
            <a:avLst/>
          </a:prstGeom>
        </p:spPr>
      </p:pic>
      <p:sp>
        <p:nvSpPr>
          <p:cNvPr id="5" name="Content Placeholder 2">
            <a:extLst>
              <a:ext uri="{FF2B5EF4-FFF2-40B4-BE49-F238E27FC236}">
                <a16:creationId xmlns:a16="http://schemas.microsoft.com/office/drawing/2014/main" id="{6F6B7966-91E8-B31C-F197-7839FCB90AAB}"/>
              </a:ext>
            </a:extLst>
          </p:cNvPr>
          <p:cNvSpPr txBox="1">
            <a:spLocks/>
          </p:cNvSpPr>
          <p:nvPr/>
        </p:nvSpPr>
        <p:spPr>
          <a:xfrm>
            <a:off x="4790924" y="3068703"/>
            <a:ext cx="4878370"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Please reach out to Deena Wang for questions!</a:t>
            </a:r>
          </a:p>
          <a:p>
            <a:r>
              <a:rPr lang="en-US" sz="1800" dirty="0">
                <a:hlinkClick r:id="rId8"/>
              </a:rPr>
              <a:t>ddw003@health.ucsd.edu</a:t>
            </a:r>
            <a:endParaRPr lang="en-US" sz="1800" dirty="0"/>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1244606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272"/>
    </mc:Choice>
    <mc:Fallback xmlns="">
      <p:transition spd="slow" advTm="1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Subtitle 2">
            <a:extLst>
              <a:ext uri="{FF2B5EF4-FFF2-40B4-BE49-F238E27FC236}">
                <a16:creationId xmlns:a16="http://schemas.microsoft.com/office/drawing/2014/main" id="{F37C0846-6DB1-4420-9491-A31FD3818531}"/>
              </a:ext>
            </a:extLst>
          </p:cNvPr>
          <p:cNvSpPr>
            <a:spLocks noGrp="1"/>
          </p:cNvSpPr>
          <p:nvPr>
            <p:ph type="subTitle" idx="1"/>
          </p:nvPr>
        </p:nvSpPr>
        <p:spPr>
          <a:xfrm>
            <a:off x="804997" y="4267832"/>
            <a:ext cx="5946202" cy="805978"/>
          </a:xfrm>
        </p:spPr>
        <p:txBody>
          <a:bodyPr anchor="b">
            <a:normAutofit/>
          </a:bodyPr>
          <a:lstStyle/>
          <a:p>
            <a:r>
              <a:rPr lang="en-US" sz="4600" b="1" dirty="0">
                <a:solidFill>
                  <a:srgbClr val="000000"/>
                </a:solidFill>
              </a:rPr>
              <a:t>Collaboration </a:t>
            </a:r>
            <a:endParaRPr lang="en-US" sz="4600" dirty="0">
              <a:solidFill>
                <a:srgbClr val="000000"/>
              </a:solidFill>
            </a:endParaRPr>
          </a:p>
        </p:txBody>
      </p:sp>
      <p:sp>
        <p:nvSpPr>
          <p:cNvPr id="21" name="Freeform: Shape 20">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logo&#10;&#10;Description automatically generated">
            <a:extLst>
              <a:ext uri="{FF2B5EF4-FFF2-40B4-BE49-F238E27FC236}">
                <a16:creationId xmlns:a16="http://schemas.microsoft.com/office/drawing/2014/main" id="{F99D9C87-1D92-4C53-AAA5-0C6A257ED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6561" y="663669"/>
            <a:ext cx="2365405" cy="1342366"/>
          </a:xfrm>
          <a:prstGeom prst="rect">
            <a:avLst/>
          </a:prstGeom>
        </p:spPr>
      </p:pic>
      <p:pic>
        <p:nvPicPr>
          <p:cNvPr id="4" name="Picture 3" descr="Logo, company nam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605" y="2812188"/>
            <a:ext cx="3217333" cy="2693251"/>
          </a:xfrm>
          <a:prstGeom prst="rect">
            <a:avLst/>
          </a:prstGeom>
        </p:spPr>
      </p:pic>
      <p:pic>
        <p:nvPicPr>
          <p:cNvPr id="6" name="Picture 5" descr="Logo&#10;&#10;Description automatically generated">
            <a:extLst>
              <a:ext uri="{FF2B5EF4-FFF2-40B4-BE49-F238E27FC236}">
                <a16:creationId xmlns:a16="http://schemas.microsoft.com/office/drawing/2014/main" id="{454681A8-3C1A-43CC-B19E-98DB49DD4B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01" y="663669"/>
            <a:ext cx="3499496" cy="2148519"/>
          </a:xfrm>
          <a:prstGeom prst="rect">
            <a:avLst/>
          </a:prstGeom>
        </p:spPr>
      </p:pic>
      <p:pic>
        <p:nvPicPr>
          <p:cNvPr id="24" name="Audio 23">
            <a:hlinkClick r:id="" action="ppaction://media"/>
            <a:extLst>
              <a:ext uri="{FF2B5EF4-FFF2-40B4-BE49-F238E27FC236}">
                <a16:creationId xmlns:a16="http://schemas.microsoft.com/office/drawing/2014/main" id="{B8365BCD-7C7B-1520-4B48-B4F44BC19C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2803249"/>
      </p:ext>
    </p:extLst>
  </p:cSld>
  <p:clrMapOvr>
    <a:masterClrMapping/>
  </p:clrMapOvr>
  <mc:AlternateContent xmlns:mc="http://schemas.openxmlformats.org/markup-compatibility/2006" xmlns:p14="http://schemas.microsoft.com/office/powerpoint/2010/main">
    <mc:Choice Requires="p14">
      <p:transition spd="slow" p14:dur="2000" advTm="25145"/>
    </mc:Choice>
    <mc:Fallback xmlns="">
      <p:transition spd="slow" advTm="2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8306-AE9A-4BD6-81F6-6015A9DD3556}"/>
              </a:ext>
            </a:extLst>
          </p:cNvPr>
          <p:cNvSpPr>
            <a:spLocks noGrp="1"/>
          </p:cNvSpPr>
          <p:nvPr>
            <p:ph type="title"/>
          </p:nvPr>
        </p:nvSpPr>
        <p:spPr>
          <a:xfrm>
            <a:off x="224453" y="637426"/>
            <a:ext cx="3418659" cy="5583148"/>
          </a:xfrm>
        </p:spPr>
        <p:txBody>
          <a:bodyPr anchor="ctr">
            <a:normAutofit/>
          </a:bodyPr>
          <a:lstStyle/>
          <a:p>
            <a:r>
              <a:rPr lang="en-US" sz="5400" b="1" dirty="0"/>
              <a:t>Agenda </a:t>
            </a:r>
          </a:p>
        </p:txBody>
      </p:sp>
      <p:graphicFrame>
        <p:nvGraphicFramePr>
          <p:cNvPr id="44" name="Content Placeholder 2">
            <a:extLst>
              <a:ext uri="{FF2B5EF4-FFF2-40B4-BE49-F238E27FC236}">
                <a16:creationId xmlns:a16="http://schemas.microsoft.com/office/drawing/2014/main" id="{466C4D91-967F-45C2-8304-0330A322A093}"/>
              </a:ext>
            </a:extLst>
          </p:cNvPr>
          <p:cNvGraphicFramePr>
            <a:graphicFrameLocks noGrp="1"/>
          </p:cNvGraphicFramePr>
          <p:nvPr>
            <p:ph idx="1"/>
            <p:extLst>
              <p:ext uri="{D42A27DB-BD31-4B8C-83A1-F6EECF244321}">
                <p14:modId xmlns:p14="http://schemas.microsoft.com/office/powerpoint/2010/main" val="1856352885"/>
              </p:ext>
            </p:extLst>
          </p:nvPr>
        </p:nvGraphicFramePr>
        <p:xfrm>
          <a:off x="2868981" y="660929"/>
          <a:ext cx="6900512" cy="55361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Audio 20">
            <a:hlinkClick r:id="" action="ppaction://media"/>
            <a:extLst>
              <a:ext uri="{FF2B5EF4-FFF2-40B4-BE49-F238E27FC236}">
                <a16:creationId xmlns:a16="http://schemas.microsoft.com/office/drawing/2014/main" id="{0EEF5B2C-E408-A2BF-BAAA-B849AEBD07B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498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61321-599C-4BA4-B1D8-0F410B19BC73}"/>
              </a:ext>
            </a:extLst>
          </p:cNvPr>
          <p:cNvGrpSpPr/>
          <p:nvPr/>
        </p:nvGrpSpPr>
        <p:grpSpPr>
          <a:xfrm flipH="1">
            <a:off x="5511281" y="329685"/>
            <a:ext cx="5328604" cy="4677807"/>
            <a:chOff x="572008" y="737378"/>
            <a:chExt cx="6160807" cy="5903846"/>
          </a:xfrm>
        </p:grpSpPr>
        <p:grpSp>
          <p:nvGrpSpPr>
            <p:cNvPr id="29" name="Group 28"/>
            <p:cNvGrpSpPr/>
            <p:nvPr/>
          </p:nvGrpSpPr>
          <p:grpSpPr>
            <a:xfrm>
              <a:off x="1446733" y="3850346"/>
              <a:ext cx="5286082" cy="2790878"/>
              <a:chOff x="6881350" y="3985132"/>
              <a:chExt cx="4485206" cy="2368043"/>
            </a:xfrm>
          </p:grpSpPr>
          <p:grpSp>
            <p:nvGrpSpPr>
              <p:cNvPr id="16" name="Group 15"/>
              <p:cNvGrpSpPr/>
              <p:nvPr/>
            </p:nvGrpSpPr>
            <p:grpSpPr>
              <a:xfrm>
                <a:off x="7191318" y="5229225"/>
                <a:ext cx="4175238" cy="1123950"/>
                <a:chOff x="7413624" y="5273675"/>
                <a:chExt cx="3349626" cy="901700"/>
              </a:xfrm>
            </p:grpSpPr>
            <p:sp>
              <p:nvSpPr>
                <p:cNvPr id="17" name="Freeform 16"/>
                <p:cNvSpPr/>
                <p:nvPr/>
              </p:nvSpPr>
              <p:spPr>
                <a:xfrm>
                  <a:off x="7413624" y="5273675"/>
                  <a:ext cx="3349626" cy="901700"/>
                </a:xfrm>
                <a:custGeom>
                  <a:avLst/>
                  <a:gdLst>
                    <a:gd name="connsiteX0" fmla="*/ 1674813 w 3349626"/>
                    <a:gd name="connsiteY0" fmla="*/ 0 h 901700"/>
                    <a:gd name="connsiteX1" fmla="*/ 3349626 w 3349626"/>
                    <a:gd name="connsiteY1" fmla="*/ 450850 h 901700"/>
                    <a:gd name="connsiteX2" fmla="*/ 1674813 w 3349626"/>
                    <a:gd name="connsiteY2" fmla="*/ 901700 h 901700"/>
                    <a:gd name="connsiteX3" fmla="*/ 0 w 3349626"/>
                    <a:gd name="connsiteY3" fmla="*/ 450850 h 901700"/>
                    <a:gd name="connsiteX4" fmla="*/ 1674813 w 3349626"/>
                    <a:gd name="connsiteY4" fmla="*/ 0 h 901700"/>
                    <a:gd name="connsiteX5" fmla="*/ 1639888 w 3349626"/>
                    <a:gd name="connsiteY5" fmla="*/ 44450 h 901700"/>
                    <a:gd name="connsiteX6" fmla="*/ 381000 w 3349626"/>
                    <a:gd name="connsiteY6" fmla="*/ 375818 h 901700"/>
                    <a:gd name="connsiteX7" fmla="*/ 1639888 w 3349626"/>
                    <a:gd name="connsiteY7" fmla="*/ 707186 h 901700"/>
                    <a:gd name="connsiteX8" fmla="*/ 2898776 w 3349626"/>
                    <a:gd name="connsiteY8" fmla="*/ 375818 h 901700"/>
                    <a:gd name="connsiteX9" fmla="*/ 1639888 w 3349626"/>
                    <a:gd name="connsiteY9" fmla="*/ 4445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9626" h="901700">
                      <a:moveTo>
                        <a:pt x="1674813" y="0"/>
                      </a:moveTo>
                      <a:cubicBezTo>
                        <a:pt x="2599787" y="0"/>
                        <a:pt x="3349626" y="201852"/>
                        <a:pt x="3349626" y="450850"/>
                      </a:cubicBezTo>
                      <a:cubicBezTo>
                        <a:pt x="3349626" y="699848"/>
                        <a:pt x="2599787" y="901700"/>
                        <a:pt x="1674813" y="901700"/>
                      </a:cubicBezTo>
                      <a:cubicBezTo>
                        <a:pt x="749839" y="901700"/>
                        <a:pt x="0" y="699848"/>
                        <a:pt x="0" y="450850"/>
                      </a:cubicBezTo>
                      <a:cubicBezTo>
                        <a:pt x="0" y="201852"/>
                        <a:pt x="749839" y="0"/>
                        <a:pt x="1674813" y="0"/>
                      </a:cubicBezTo>
                      <a:close/>
                      <a:moveTo>
                        <a:pt x="1639888" y="44450"/>
                      </a:moveTo>
                      <a:cubicBezTo>
                        <a:pt x="944623" y="44450"/>
                        <a:pt x="381000" y="192809"/>
                        <a:pt x="381000" y="375818"/>
                      </a:cubicBezTo>
                      <a:cubicBezTo>
                        <a:pt x="381000" y="558827"/>
                        <a:pt x="944623" y="707186"/>
                        <a:pt x="1639888" y="707186"/>
                      </a:cubicBezTo>
                      <a:cubicBezTo>
                        <a:pt x="2335153" y="707186"/>
                        <a:pt x="2898776" y="558827"/>
                        <a:pt x="2898776" y="375818"/>
                      </a:cubicBezTo>
                      <a:cubicBezTo>
                        <a:pt x="2898776" y="192809"/>
                        <a:pt x="2335153" y="44450"/>
                        <a:pt x="1639888" y="44450"/>
                      </a:cubicBez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8037653" y="5378448"/>
                  <a:ext cx="1896922" cy="409576"/>
                </a:xfrm>
                <a:custGeom>
                  <a:avLst/>
                  <a:gdLst>
                    <a:gd name="connsiteX0" fmla="*/ 948461 w 1896922"/>
                    <a:gd name="connsiteY0" fmla="*/ 0 h 409576"/>
                    <a:gd name="connsiteX1" fmla="*/ 1896922 w 1896922"/>
                    <a:gd name="connsiteY1" fmla="*/ 204788 h 409576"/>
                    <a:gd name="connsiteX2" fmla="*/ 948461 w 1896922"/>
                    <a:gd name="connsiteY2" fmla="*/ 409576 h 409576"/>
                    <a:gd name="connsiteX3" fmla="*/ 0 w 1896922"/>
                    <a:gd name="connsiteY3" fmla="*/ 204788 h 409576"/>
                    <a:gd name="connsiteX4" fmla="*/ 948461 w 1896922"/>
                    <a:gd name="connsiteY4" fmla="*/ 0 h 409576"/>
                    <a:gd name="connsiteX5" fmla="*/ 929411 w 1896922"/>
                    <a:gd name="connsiteY5" fmla="*/ 47624 h 409576"/>
                    <a:gd name="connsiteX6" fmla="*/ 275041 w 1896922"/>
                    <a:gd name="connsiteY6" fmla="*/ 188913 h 409576"/>
                    <a:gd name="connsiteX7" fmla="*/ 929411 w 1896922"/>
                    <a:gd name="connsiteY7" fmla="*/ 330202 h 409576"/>
                    <a:gd name="connsiteX8" fmla="*/ 1583781 w 1896922"/>
                    <a:gd name="connsiteY8" fmla="*/ 188913 h 409576"/>
                    <a:gd name="connsiteX9" fmla="*/ 929411 w 1896922"/>
                    <a:gd name="connsiteY9" fmla="*/ 47624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922" h="409576">
                      <a:moveTo>
                        <a:pt x="948461" y="0"/>
                      </a:moveTo>
                      <a:cubicBezTo>
                        <a:pt x="1472282" y="0"/>
                        <a:pt x="1896922" y="91687"/>
                        <a:pt x="1896922" y="204788"/>
                      </a:cubicBezTo>
                      <a:cubicBezTo>
                        <a:pt x="1896922" y="317889"/>
                        <a:pt x="1472282" y="409576"/>
                        <a:pt x="948461" y="409576"/>
                      </a:cubicBezTo>
                      <a:cubicBezTo>
                        <a:pt x="424640" y="409576"/>
                        <a:pt x="0" y="317889"/>
                        <a:pt x="0" y="204788"/>
                      </a:cubicBezTo>
                      <a:cubicBezTo>
                        <a:pt x="0" y="91687"/>
                        <a:pt x="424640" y="0"/>
                        <a:pt x="948461" y="0"/>
                      </a:cubicBezTo>
                      <a:close/>
                      <a:moveTo>
                        <a:pt x="929411" y="47624"/>
                      </a:moveTo>
                      <a:cubicBezTo>
                        <a:pt x="568012" y="47624"/>
                        <a:pt x="275041" y="110881"/>
                        <a:pt x="275041" y="188913"/>
                      </a:cubicBezTo>
                      <a:cubicBezTo>
                        <a:pt x="275041" y="266945"/>
                        <a:pt x="568012" y="330202"/>
                        <a:pt x="929411" y="330202"/>
                      </a:cubicBezTo>
                      <a:cubicBezTo>
                        <a:pt x="1290810" y="330202"/>
                        <a:pt x="1583781" y="266945"/>
                        <a:pt x="1583781" y="188913"/>
                      </a:cubicBezTo>
                      <a:cubicBezTo>
                        <a:pt x="1583781" y="110881"/>
                        <a:pt x="1290810" y="47624"/>
                        <a:pt x="929411" y="47624"/>
                      </a:cubicBezTo>
                      <a:close/>
                    </a:path>
                  </a:pathLst>
                </a:cu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6881350" y="3985132"/>
                <a:ext cx="3786650" cy="1656736"/>
                <a:chOff x="7096854" y="4104484"/>
                <a:chExt cx="3349922" cy="1465658"/>
              </a:xfrm>
            </p:grpSpPr>
            <p:sp>
              <p:nvSpPr>
                <p:cNvPr id="9" name="Freeform 8"/>
                <p:cNvSpPr/>
                <p:nvPr/>
              </p:nvSpPr>
              <p:spPr>
                <a:xfrm rot="19479191">
                  <a:off x="7096854" y="4104484"/>
                  <a:ext cx="3349922" cy="1465658"/>
                </a:xfrm>
                <a:custGeom>
                  <a:avLst/>
                  <a:gdLst>
                    <a:gd name="connsiteX0" fmla="*/ 3063865 w 3349922"/>
                    <a:gd name="connsiteY0" fmla="*/ 323097 h 1465658"/>
                    <a:gd name="connsiteX1" fmla="*/ 3349922 w 3349922"/>
                    <a:gd name="connsiteY1" fmla="*/ 732829 h 1465658"/>
                    <a:gd name="connsiteX2" fmla="*/ 1674961 w 3349922"/>
                    <a:gd name="connsiteY2" fmla="*/ 1465658 h 1465658"/>
                    <a:gd name="connsiteX3" fmla="*/ 0 w 3349922"/>
                    <a:gd name="connsiteY3" fmla="*/ 732829 h 1465658"/>
                    <a:gd name="connsiteX4" fmla="*/ 1674961 w 3349922"/>
                    <a:gd name="connsiteY4" fmla="*/ 0 h 1465658"/>
                    <a:gd name="connsiteX5" fmla="*/ 3063865 w 3349922"/>
                    <a:gd name="connsiteY5" fmla="*/ 323097 h 1465658"/>
                    <a:gd name="connsiteX6" fmla="*/ 2756425 w 3349922"/>
                    <a:gd name="connsiteY6" fmla="*/ 344754 h 1465658"/>
                    <a:gd name="connsiteX7" fmla="*/ 1675386 w 3349922"/>
                    <a:gd name="connsiteY7" fmla="*/ 76236 h 1465658"/>
                    <a:gd name="connsiteX8" fmla="*/ 445962 w 3349922"/>
                    <a:gd name="connsiteY8" fmla="*/ 589322 h 1465658"/>
                    <a:gd name="connsiteX9" fmla="*/ 1675386 w 3349922"/>
                    <a:gd name="connsiteY9" fmla="*/ 1102408 h 1465658"/>
                    <a:gd name="connsiteX10" fmla="*/ 2904810 w 3349922"/>
                    <a:gd name="connsiteY10" fmla="*/ 589321 h 1465658"/>
                    <a:gd name="connsiteX11" fmla="*/ 2756425 w 3349922"/>
                    <a:gd name="connsiteY11" fmla="*/ 344754 h 146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9922" h="1465658">
                      <a:moveTo>
                        <a:pt x="3063865" y="323097"/>
                      </a:moveTo>
                      <a:cubicBezTo>
                        <a:pt x="3244467" y="440058"/>
                        <a:pt x="3349922" y="581055"/>
                        <a:pt x="3349922" y="732829"/>
                      </a:cubicBezTo>
                      <a:cubicBezTo>
                        <a:pt x="3349922" y="1137560"/>
                        <a:pt x="2600016" y="1465658"/>
                        <a:pt x="1674961" y="1465658"/>
                      </a:cubicBezTo>
                      <a:cubicBezTo>
                        <a:pt x="749906" y="1465658"/>
                        <a:pt x="0" y="1137559"/>
                        <a:pt x="0" y="732829"/>
                      </a:cubicBezTo>
                      <a:cubicBezTo>
                        <a:pt x="0" y="328100"/>
                        <a:pt x="749906" y="0"/>
                        <a:pt x="1674961" y="0"/>
                      </a:cubicBezTo>
                      <a:cubicBezTo>
                        <a:pt x="2253120" y="0"/>
                        <a:pt x="2762862" y="128164"/>
                        <a:pt x="3063865" y="323097"/>
                      </a:cubicBezTo>
                      <a:close/>
                      <a:moveTo>
                        <a:pt x="2756425" y="344754"/>
                      </a:moveTo>
                      <a:cubicBezTo>
                        <a:pt x="2548236" y="184812"/>
                        <a:pt x="2142193" y="76236"/>
                        <a:pt x="1675386" y="76236"/>
                      </a:cubicBezTo>
                      <a:cubicBezTo>
                        <a:pt x="996394" y="76236"/>
                        <a:pt x="445962" y="305952"/>
                        <a:pt x="445962" y="589322"/>
                      </a:cubicBezTo>
                      <a:cubicBezTo>
                        <a:pt x="445962" y="872692"/>
                        <a:pt x="996394" y="1102408"/>
                        <a:pt x="1675386" y="1102408"/>
                      </a:cubicBezTo>
                      <a:cubicBezTo>
                        <a:pt x="2354378" y="1102407"/>
                        <a:pt x="2904810" y="872692"/>
                        <a:pt x="2904810" y="589321"/>
                      </a:cubicBezTo>
                      <a:cubicBezTo>
                        <a:pt x="2904811" y="500768"/>
                        <a:pt x="2851057" y="417455"/>
                        <a:pt x="2756425" y="344754"/>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9479191">
                  <a:off x="7763302" y="4307607"/>
                  <a:ext cx="1751498" cy="700076"/>
                </a:xfrm>
                <a:custGeom>
                  <a:avLst/>
                  <a:gdLst>
                    <a:gd name="connsiteX0" fmla="*/ 1601934 w 1751498"/>
                    <a:gd name="connsiteY0" fmla="*/ 154329 h 700076"/>
                    <a:gd name="connsiteX1" fmla="*/ 1751498 w 1751498"/>
                    <a:gd name="connsiteY1" fmla="*/ 350039 h 700076"/>
                    <a:gd name="connsiteX2" fmla="*/ 875748 w 1751498"/>
                    <a:gd name="connsiteY2" fmla="*/ 700076 h 700076"/>
                    <a:gd name="connsiteX3" fmla="*/ 0 w 1751498"/>
                    <a:gd name="connsiteY3" fmla="*/ 350038 h 700076"/>
                    <a:gd name="connsiteX4" fmla="*/ 875749 w 1751498"/>
                    <a:gd name="connsiteY4" fmla="*/ 0 h 700076"/>
                    <a:gd name="connsiteX5" fmla="*/ 1601934 w 1751498"/>
                    <a:gd name="connsiteY5" fmla="*/ 154329 h 700076"/>
                    <a:gd name="connsiteX6" fmla="*/ 1288509 w 1751498"/>
                    <a:gd name="connsiteY6" fmla="*/ 179652 h 700076"/>
                    <a:gd name="connsiteX7" fmla="*/ 876111 w 1751498"/>
                    <a:gd name="connsiteY7" fmla="*/ 91133 h 700076"/>
                    <a:gd name="connsiteX8" fmla="*/ 378776 w 1751498"/>
                    <a:gd name="connsiteY8" fmla="*/ 291907 h 700076"/>
                    <a:gd name="connsiteX9" fmla="*/ 876111 w 1751498"/>
                    <a:gd name="connsiteY9" fmla="*/ 492681 h 700076"/>
                    <a:gd name="connsiteX10" fmla="*/ 1373446 w 1751498"/>
                    <a:gd name="connsiteY10" fmla="*/ 291906 h 700076"/>
                    <a:gd name="connsiteX11" fmla="*/ 1288509 w 1751498"/>
                    <a:gd name="connsiteY11" fmla="*/ 179652 h 70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1498" h="700076">
                      <a:moveTo>
                        <a:pt x="1601934" y="154329"/>
                      </a:moveTo>
                      <a:cubicBezTo>
                        <a:pt x="1696361" y="210195"/>
                        <a:pt x="1751498" y="277543"/>
                        <a:pt x="1751498" y="350039"/>
                      </a:cubicBezTo>
                      <a:cubicBezTo>
                        <a:pt x="1751498" y="543359"/>
                        <a:pt x="1359411" y="700076"/>
                        <a:pt x="875748" y="700076"/>
                      </a:cubicBezTo>
                      <a:cubicBezTo>
                        <a:pt x="392085" y="700077"/>
                        <a:pt x="0" y="543359"/>
                        <a:pt x="0" y="350038"/>
                      </a:cubicBezTo>
                      <a:cubicBezTo>
                        <a:pt x="0" y="156717"/>
                        <a:pt x="392086" y="1"/>
                        <a:pt x="875749" y="0"/>
                      </a:cubicBezTo>
                      <a:cubicBezTo>
                        <a:pt x="1178038" y="0"/>
                        <a:pt x="1444555" y="61218"/>
                        <a:pt x="1601934" y="154329"/>
                      </a:cubicBezTo>
                      <a:close/>
                      <a:moveTo>
                        <a:pt x="1288509" y="179652"/>
                      </a:moveTo>
                      <a:cubicBezTo>
                        <a:pt x="1199134" y="126246"/>
                        <a:pt x="1047780" y="91132"/>
                        <a:pt x="876111" y="91133"/>
                      </a:cubicBezTo>
                      <a:cubicBezTo>
                        <a:pt x="601440" y="91132"/>
                        <a:pt x="378777" y="181022"/>
                        <a:pt x="378776" y="291907"/>
                      </a:cubicBezTo>
                      <a:cubicBezTo>
                        <a:pt x="378776" y="402791"/>
                        <a:pt x="601440" y="492680"/>
                        <a:pt x="876111" y="492681"/>
                      </a:cubicBezTo>
                      <a:cubicBezTo>
                        <a:pt x="1150781" y="492680"/>
                        <a:pt x="1373446" y="402790"/>
                        <a:pt x="1373446" y="291906"/>
                      </a:cubicBezTo>
                      <a:cubicBezTo>
                        <a:pt x="1373446" y="250325"/>
                        <a:pt x="1342133" y="211696"/>
                        <a:pt x="1288509" y="179652"/>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Freeform 7"/>
            <p:cNvSpPr/>
            <p:nvPr/>
          </p:nvSpPr>
          <p:spPr>
            <a:xfrm rot="13903294" flipH="1">
              <a:off x="-586789" y="1896175"/>
              <a:ext cx="4560823" cy="2243230"/>
            </a:xfrm>
            <a:custGeom>
              <a:avLst/>
              <a:gdLst>
                <a:gd name="connsiteX0" fmla="*/ 36855 w 1221258"/>
                <a:gd name="connsiteY0" fmla="*/ 0 h 1008434"/>
                <a:gd name="connsiteX1" fmla="*/ 1221258 w 1221258"/>
                <a:gd name="connsiteY1" fmla="*/ 321730 h 1008434"/>
                <a:gd name="connsiteX2" fmla="*/ 205925 w 1221258"/>
                <a:gd name="connsiteY2" fmla="*/ 1008434 h 1008434"/>
                <a:gd name="connsiteX3" fmla="*/ 324434 w 1221258"/>
                <a:gd name="connsiteY3" fmla="*/ 587926 h 1008434"/>
                <a:gd name="connsiteX4" fmla="*/ 294508 w 1221258"/>
                <a:gd name="connsiteY4" fmla="*/ 579491 h 1008434"/>
                <a:gd name="connsiteX5" fmla="*/ 294508 w 1221258"/>
                <a:gd name="connsiteY5" fmla="*/ 553416 h 1008434"/>
                <a:gd name="connsiteX6" fmla="*/ 8431 w 1221258"/>
                <a:gd name="connsiteY6" fmla="*/ 553415 h 1008434"/>
                <a:gd name="connsiteX7" fmla="*/ 0 w 1221258"/>
                <a:gd name="connsiteY7" fmla="*/ 385958 h 1008434"/>
                <a:gd name="connsiteX8" fmla="*/ 244359 w 1221258"/>
                <a:gd name="connsiteY8" fmla="*/ 385958 h 1008434"/>
                <a:gd name="connsiteX9" fmla="*/ 244359 w 1221258"/>
                <a:gd name="connsiteY9" fmla="*/ 349998 h 1008434"/>
                <a:gd name="connsiteX10" fmla="*/ 261077 w 1221258"/>
                <a:gd name="connsiteY10" fmla="*/ 338939 h 1008434"/>
                <a:gd name="connsiteX11" fmla="*/ 36855 w 1221258"/>
                <a:gd name="connsiteY11" fmla="*/ 0 h 1008434"/>
                <a:gd name="connsiteX0" fmla="*/ 36855 w 1221258"/>
                <a:gd name="connsiteY0" fmla="*/ 0 h 1008434"/>
                <a:gd name="connsiteX1" fmla="*/ 1221258 w 1221258"/>
                <a:gd name="connsiteY1" fmla="*/ 321730 h 1008434"/>
                <a:gd name="connsiteX2" fmla="*/ 205925 w 1221258"/>
                <a:gd name="connsiteY2" fmla="*/ 1008434 h 1008434"/>
                <a:gd name="connsiteX3" fmla="*/ 324434 w 1221258"/>
                <a:gd name="connsiteY3" fmla="*/ 587926 h 1008434"/>
                <a:gd name="connsiteX4" fmla="*/ 294508 w 1221258"/>
                <a:gd name="connsiteY4" fmla="*/ 579491 h 1008434"/>
                <a:gd name="connsiteX5" fmla="*/ 8431 w 1221258"/>
                <a:gd name="connsiteY5" fmla="*/ 553415 h 1008434"/>
                <a:gd name="connsiteX6" fmla="*/ 0 w 1221258"/>
                <a:gd name="connsiteY6" fmla="*/ 385958 h 1008434"/>
                <a:gd name="connsiteX7" fmla="*/ 244359 w 1221258"/>
                <a:gd name="connsiteY7" fmla="*/ 385958 h 1008434"/>
                <a:gd name="connsiteX8" fmla="*/ 244359 w 1221258"/>
                <a:gd name="connsiteY8" fmla="*/ 349998 h 1008434"/>
                <a:gd name="connsiteX9" fmla="*/ 261077 w 1221258"/>
                <a:gd name="connsiteY9" fmla="*/ 338939 h 1008434"/>
                <a:gd name="connsiteX10" fmla="*/ 36855 w 1221258"/>
                <a:gd name="connsiteY10" fmla="*/ 0 h 1008434"/>
                <a:gd name="connsiteX0" fmla="*/ 36855 w 1221258"/>
                <a:gd name="connsiteY0" fmla="*/ 0 h 1008434"/>
                <a:gd name="connsiteX1" fmla="*/ 1221258 w 1221258"/>
                <a:gd name="connsiteY1" fmla="*/ 321730 h 1008434"/>
                <a:gd name="connsiteX2" fmla="*/ 205925 w 1221258"/>
                <a:gd name="connsiteY2" fmla="*/ 1008434 h 1008434"/>
                <a:gd name="connsiteX3" fmla="*/ 324434 w 1221258"/>
                <a:gd name="connsiteY3" fmla="*/ 587926 h 1008434"/>
                <a:gd name="connsiteX4" fmla="*/ 8431 w 1221258"/>
                <a:gd name="connsiteY4" fmla="*/ 553415 h 1008434"/>
                <a:gd name="connsiteX5" fmla="*/ 0 w 1221258"/>
                <a:gd name="connsiteY5" fmla="*/ 385958 h 1008434"/>
                <a:gd name="connsiteX6" fmla="*/ 244359 w 1221258"/>
                <a:gd name="connsiteY6" fmla="*/ 385958 h 1008434"/>
                <a:gd name="connsiteX7" fmla="*/ 244359 w 1221258"/>
                <a:gd name="connsiteY7" fmla="*/ 349998 h 1008434"/>
                <a:gd name="connsiteX8" fmla="*/ 261077 w 1221258"/>
                <a:gd name="connsiteY8" fmla="*/ 338939 h 1008434"/>
                <a:gd name="connsiteX9" fmla="*/ 36855 w 1221258"/>
                <a:gd name="connsiteY9" fmla="*/ 0 h 1008434"/>
                <a:gd name="connsiteX0" fmla="*/ 36855 w 1221258"/>
                <a:gd name="connsiteY0" fmla="*/ 0 h 1008434"/>
                <a:gd name="connsiteX1" fmla="*/ 1221258 w 1221258"/>
                <a:gd name="connsiteY1" fmla="*/ 321730 h 1008434"/>
                <a:gd name="connsiteX2" fmla="*/ 205925 w 1221258"/>
                <a:gd name="connsiteY2" fmla="*/ 1008434 h 1008434"/>
                <a:gd name="connsiteX3" fmla="*/ 324434 w 1221258"/>
                <a:gd name="connsiteY3" fmla="*/ 587926 h 1008434"/>
                <a:gd name="connsiteX4" fmla="*/ 8431 w 1221258"/>
                <a:gd name="connsiteY4" fmla="*/ 553415 h 1008434"/>
                <a:gd name="connsiteX5" fmla="*/ 0 w 1221258"/>
                <a:gd name="connsiteY5" fmla="*/ 385958 h 1008434"/>
                <a:gd name="connsiteX6" fmla="*/ 244359 w 1221258"/>
                <a:gd name="connsiteY6" fmla="*/ 385958 h 1008434"/>
                <a:gd name="connsiteX7" fmla="*/ 261077 w 1221258"/>
                <a:gd name="connsiteY7" fmla="*/ 338939 h 1008434"/>
                <a:gd name="connsiteX8" fmla="*/ 36855 w 1221258"/>
                <a:gd name="connsiteY8" fmla="*/ 0 h 1008434"/>
                <a:gd name="connsiteX0" fmla="*/ 36855 w 1221258"/>
                <a:gd name="connsiteY0" fmla="*/ 0 h 1008434"/>
                <a:gd name="connsiteX1" fmla="*/ 1221258 w 1221258"/>
                <a:gd name="connsiteY1" fmla="*/ 321730 h 1008434"/>
                <a:gd name="connsiteX2" fmla="*/ 205925 w 1221258"/>
                <a:gd name="connsiteY2" fmla="*/ 1008434 h 1008434"/>
                <a:gd name="connsiteX3" fmla="*/ 324434 w 1221258"/>
                <a:gd name="connsiteY3" fmla="*/ 587926 h 1008434"/>
                <a:gd name="connsiteX4" fmla="*/ 8431 w 1221258"/>
                <a:gd name="connsiteY4" fmla="*/ 553415 h 1008434"/>
                <a:gd name="connsiteX5" fmla="*/ 0 w 1221258"/>
                <a:gd name="connsiteY5" fmla="*/ 385958 h 1008434"/>
                <a:gd name="connsiteX6" fmla="*/ 261077 w 1221258"/>
                <a:gd name="connsiteY6" fmla="*/ 338939 h 1008434"/>
                <a:gd name="connsiteX7" fmla="*/ 36855 w 1221258"/>
                <a:gd name="connsiteY7" fmla="*/ 0 h 1008434"/>
                <a:gd name="connsiteX0" fmla="*/ 61026 w 1245429"/>
                <a:gd name="connsiteY0" fmla="*/ 0 h 1008434"/>
                <a:gd name="connsiteX1" fmla="*/ 1245429 w 1245429"/>
                <a:gd name="connsiteY1" fmla="*/ 321730 h 1008434"/>
                <a:gd name="connsiteX2" fmla="*/ 230096 w 1245429"/>
                <a:gd name="connsiteY2" fmla="*/ 1008434 h 1008434"/>
                <a:gd name="connsiteX3" fmla="*/ 348605 w 1245429"/>
                <a:gd name="connsiteY3" fmla="*/ 587926 h 1008434"/>
                <a:gd name="connsiteX4" fmla="*/ 32602 w 1245429"/>
                <a:gd name="connsiteY4" fmla="*/ 553415 h 1008434"/>
                <a:gd name="connsiteX5" fmla="*/ 0 w 1245429"/>
                <a:gd name="connsiteY5" fmla="*/ 308761 h 1008434"/>
                <a:gd name="connsiteX6" fmla="*/ 285248 w 1245429"/>
                <a:gd name="connsiteY6" fmla="*/ 338939 h 1008434"/>
                <a:gd name="connsiteX7" fmla="*/ 61026 w 1245429"/>
                <a:gd name="connsiteY7" fmla="*/ 0 h 1008434"/>
                <a:gd name="connsiteX0" fmla="*/ 61026 w 1245429"/>
                <a:gd name="connsiteY0" fmla="*/ 0 h 1008434"/>
                <a:gd name="connsiteX1" fmla="*/ 1245429 w 1245429"/>
                <a:gd name="connsiteY1" fmla="*/ 321730 h 1008434"/>
                <a:gd name="connsiteX2" fmla="*/ 230096 w 1245429"/>
                <a:gd name="connsiteY2" fmla="*/ 1008434 h 1008434"/>
                <a:gd name="connsiteX3" fmla="*/ 348605 w 1245429"/>
                <a:gd name="connsiteY3" fmla="*/ 587926 h 1008434"/>
                <a:gd name="connsiteX4" fmla="*/ 17444 w 1245429"/>
                <a:gd name="connsiteY4" fmla="*/ 574908 h 1008434"/>
                <a:gd name="connsiteX5" fmla="*/ 0 w 1245429"/>
                <a:gd name="connsiteY5" fmla="*/ 308761 h 1008434"/>
                <a:gd name="connsiteX6" fmla="*/ 285248 w 1245429"/>
                <a:gd name="connsiteY6" fmla="*/ 338939 h 1008434"/>
                <a:gd name="connsiteX7" fmla="*/ 61026 w 1245429"/>
                <a:gd name="connsiteY7" fmla="*/ 0 h 1008434"/>
                <a:gd name="connsiteX0" fmla="*/ 490823 w 1675226"/>
                <a:gd name="connsiteY0" fmla="*/ 0 h 1008434"/>
                <a:gd name="connsiteX1" fmla="*/ 1675226 w 1675226"/>
                <a:gd name="connsiteY1" fmla="*/ 321730 h 1008434"/>
                <a:gd name="connsiteX2" fmla="*/ 659893 w 1675226"/>
                <a:gd name="connsiteY2" fmla="*/ 1008434 h 1008434"/>
                <a:gd name="connsiteX3" fmla="*/ 778402 w 1675226"/>
                <a:gd name="connsiteY3" fmla="*/ 587926 h 1008434"/>
                <a:gd name="connsiteX4" fmla="*/ 447241 w 1675226"/>
                <a:gd name="connsiteY4" fmla="*/ 574908 h 1008434"/>
                <a:gd name="connsiteX5" fmla="*/ 0 w 1675226"/>
                <a:gd name="connsiteY5" fmla="*/ 253092 h 1008434"/>
                <a:gd name="connsiteX6" fmla="*/ 715045 w 1675226"/>
                <a:gd name="connsiteY6" fmla="*/ 338939 h 1008434"/>
                <a:gd name="connsiteX7" fmla="*/ 490823 w 1675226"/>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4599 w 1819825"/>
                <a:gd name="connsiteY5" fmla="*/ 253092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9680 w 1819825"/>
                <a:gd name="connsiteY5" fmla="*/ 239528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9680 w 1819825"/>
                <a:gd name="connsiteY5" fmla="*/ 239528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9680 w 1819825"/>
                <a:gd name="connsiteY5" fmla="*/ 239528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9680 w 1819825"/>
                <a:gd name="connsiteY5" fmla="*/ 239528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49680 w 1819825"/>
                <a:gd name="connsiteY5" fmla="*/ 239528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23001 w 1819825"/>
                <a:gd name="connsiteY3" fmla="*/ 587926 h 1008434"/>
                <a:gd name="connsiteX4" fmla="*/ 0 w 1819825"/>
                <a:gd name="connsiteY4" fmla="*/ 428433 h 1008434"/>
                <a:gd name="connsiteX5" fmla="*/ 154761 w 1819825"/>
                <a:gd name="connsiteY5" fmla="*/ 225963 h 1008434"/>
                <a:gd name="connsiteX6" fmla="*/ 859644 w 1819825"/>
                <a:gd name="connsiteY6" fmla="*/ 338939 h 1008434"/>
                <a:gd name="connsiteX7" fmla="*/ 635422 w 1819825"/>
                <a:gd name="connsiteY7" fmla="*/ 0 h 1008434"/>
                <a:gd name="connsiteX0" fmla="*/ 635422 w 1819825"/>
                <a:gd name="connsiteY0" fmla="*/ 0 h 1008434"/>
                <a:gd name="connsiteX1" fmla="*/ 1819825 w 1819825"/>
                <a:gd name="connsiteY1" fmla="*/ 321730 h 1008434"/>
                <a:gd name="connsiteX2" fmla="*/ 804492 w 1819825"/>
                <a:gd name="connsiteY2" fmla="*/ 1008434 h 1008434"/>
                <a:gd name="connsiteX3" fmla="*/ 919430 w 1819825"/>
                <a:gd name="connsiteY3" fmla="*/ 594113 h 1008434"/>
                <a:gd name="connsiteX4" fmla="*/ 0 w 1819825"/>
                <a:gd name="connsiteY4" fmla="*/ 428433 h 1008434"/>
                <a:gd name="connsiteX5" fmla="*/ 154761 w 1819825"/>
                <a:gd name="connsiteY5" fmla="*/ 225963 h 1008434"/>
                <a:gd name="connsiteX6" fmla="*/ 859644 w 1819825"/>
                <a:gd name="connsiteY6" fmla="*/ 338939 h 1008434"/>
                <a:gd name="connsiteX7" fmla="*/ 635422 w 1819825"/>
                <a:gd name="connsiteY7" fmla="*/ 0 h 1008434"/>
                <a:gd name="connsiteX0" fmla="*/ 1085514 w 2269917"/>
                <a:gd name="connsiteY0" fmla="*/ 0 h 1008434"/>
                <a:gd name="connsiteX1" fmla="*/ 2269917 w 2269917"/>
                <a:gd name="connsiteY1" fmla="*/ 321730 h 1008434"/>
                <a:gd name="connsiteX2" fmla="*/ 1254584 w 2269917"/>
                <a:gd name="connsiteY2" fmla="*/ 1008434 h 1008434"/>
                <a:gd name="connsiteX3" fmla="*/ 1369522 w 2269917"/>
                <a:gd name="connsiteY3" fmla="*/ 594113 h 1008434"/>
                <a:gd name="connsiteX4" fmla="*/ 450092 w 2269917"/>
                <a:gd name="connsiteY4" fmla="*/ 428433 h 1008434"/>
                <a:gd name="connsiteX5" fmla="*/ 0 w 2269917"/>
                <a:gd name="connsiteY5" fmla="*/ 82974 h 1008434"/>
                <a:gd name="connsiteX6" fmla="*/ 1309736 w 2269917"/>
                <a:gd name="connsiteY6" fmla="*/ 338939 h 1008434"/>
                <a:gd name="connsiteX7" fmla="*/ 1085514 w 2269917"/>
                <a:gd name="connsiteY7" fmla="*/ 0 h 1008434"/>
                <a:gd name="connsiteX0" fmla="*/ 1168393 w 2352796"/>
                <a:gd name="connsiteY0" fmla="*/ 0 h 1008434"/>
                <a:gd name="connsiteX1" fmla="*/ 2352796 w 2352796"/>
                <a:gd name="connsiteY1" fmla="*/ 321730 h 1008434"/>
                <a:gd name="connsiteX2" fmla="*/ 1337463 w 2352796"/>
                <a:gd name="connsiteY2" fmla="*/ 1008434 h 1008434"/>
                <a:gd name="connsiteX3" fmla="*/ 1452401 w 2352796"/>
                <a:gd name="connsiteY3" fmla="*/ 594113 h 1008434"/>
                <a:gd name="connsiteX4" fmla="*/ 0 w 2352796"/>
                <a:gd name="connsiteY4" fmla="*/ 260952 h 1008434"/>
                <a:gd name="connsiteX5" fmla="*/ 82879 w 2352796"/>
                <a:gd name="connsiteY5" fmla="*/ 82974 h 1008434"/>
                <a:gd name="connsiteX6" fmla="*/ 1392615 w 2352796"/>
                <a:gd name="connsiteY6" fmla="*/ 338939 h 1008434"/>
                <a:gd name="connsiteX7" fmla="*/ 1168393 w 2352796"/>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7202 w 2567119"/>
                <a:gd name="connsiteY5" fmla="*/ 82974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7202 w 2567119"/>
                <a:gd name="connsiteY5" fmla="*/ 82974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7202 w 2567119"/>
                <a:gd name="connsiteY5" fmla="*/ 82974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7202 w 2567119"/>
                <a:gd name="connsiteY5" fmla="*/ 82974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88720 w 2567119"/>
                <a:gd name="connsiteY5" fmla="*/ 64328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1739 w 2567119"/>
                <a:gd name="connsiteY5" fmla="*/ 49574 h 1008434"/>
                <a:gd name="connsiteX6" fmla="*/ 1606938 w 2567119"/>
                <a:gd name="connsiteY6" fmla="*/ 338939 h 1008434"/>
                <a:gd name="connsiteX7" fmla="*/ 1382716 w 2567119"/>
                <a:gd name="connsiteY7" fmla="*/ 0 h 1008434"/>
                <a:gd name="connsiteX0" fmla="*/ 1382716 w 2567119"/>
                <a:gd name="connsiteY0" fmla="*/ 0 h 1008434"/>
                <a:gd name="connsiteX1" fmla="*/ 2567119 w 2567119"/>
                <a:gd name="connsiteY1" fmla="*/ 321730 h 1008434"/>
                <a:gd name="connsiteX2" fmla="*/ 1551786 w 2567119"/>
                <a:gd name="connsiteY2" fmla="*/ 1008434 h 1008434"/>
                <a:gd name="connsiteX3" fmla="*/ 1666724 w 2567119"/>
                <a:gd name="connsiteY3" fmla="*/ 594113 h 1008434"/>
                <a:gd name="connsiteX4" fmla="*/ 0 w 2567119"/>
                <a:gd name="connsiteY4" fmla="*/ 170208 h 1008434"/>
                <a:gd name="connsiteX5" fmla="*/ 291739 w 2567119"/>
                <a:gd name="connsiteY5" fmla="*/ 49574 h 1008434"/>
                <a:gd name="connsiteX6" fmla="*/ 1606938 w 2567119"/>
                <a:gd name="connsiteY6" fmla="*/ 338939 h 1008434"/>
                <a:gd name="connsiteX7" fmla="*/ 1382716 w 2567119"/>
                <a:gd name="connsiteY7" fmla="*/ 0 h 1008434"/>
                <a:gd name="connsiteX0" fmla="*/ 1435306 w 2619709"/>
                <a:gd name="connsiteY0" fmla="*/ 96980 h 1105414"/>
                <a:gd name="connsiteX1" fmla="*/ 2619709 w 2619709"/>
                <a:gd name="connsiteY1" fmla="*/ 418710 h 1105414"/>
                <a:gd name="connsiteX2" fmla="*/ 1604376 w 2619709"/>
                <a:gd name="connsiteY2" fmla="*/ 1105414 h 1105414"/>
                <a:gd name="connsiteX3" fmla="*/ 1719314 w 2619709"/>
                <a:gd name="connsiteY3" fmla="*/ 691093 h 1105414"/>
                <a:gd name="connsiteX4" fmla="*/ 52590 w 2619709"/>
                <a:gd name="connsiteY4" fmla="*/ 267188 h 1105414"/>
                <a:gd name="connsiteX5" fmla="*/ 0 w 2619709"/>
                <a:gd name="connsiteY5" fmla="*/ 0 h 1105414"/>
                <a:gd name="connsiteX6" fmla="*/ 1659528 w 2619709"/>
                <a:gd name="connsiteY6" fmla="*/ 435919 h 1105414"/>
                <a:gd name="connsiteX7" fmla="*/ 1435306 w 2619709"/>
                <a:gd name="connsiteY7" fmla="*/ 96980 h 1105414"/>
                <a:gd name="connsiteX0" fmla="*/ 1991563 w 3175966"/>
                <a:gd name="connsiteY0" fmla="*/ 137316 h 1145750"/>
                <a:gd name="connsiteX1" fmla="*/ 3175966 w 3175966"/>
                <a:gd name="connsiteY1" fmla="*/ 459046 h 1145750"/>
                <a:gd name="connsiteX2" fmla="*/ 2160633 w 3175966"/>
                <a:gd name="connsiteY2" fmla="*/ 1145750 h 1145750"/>
                <a:gd name="connsiteX3" fmla="*/ 2275571 w 3175966"/>
                <a:gd name="connsiteY3" fmla="*/ 731429 h 1145750"/>
                <a:gd name="connsiteX4" fmla="*/ 0 w 3175966"/>
                <a:gd name="connsiteY4" fmla="*/ 0 h 1145750"/>
                <a:gd name="connsiteX5" fmla="*/ 556257 w 3175966"/>
                <a:gd name="connsiteY5" fmla="*/ 40336 h 1145750"/>
                <a:gd name="connsiteX6" fmla="*/ 2215785 w 3175966"/>
                <a:gd name="connsiteY6" fmla="*/ 476255 h 1145750"/>
                <a:gd name="connsiteX7" fmla="*/ 1991563 w 3175966"/>
                <a:gd name="connsiteY7" fmla="*/ 137316 h 1145750"/>
                <a:gd name="connsiteX0" fmla="*/ 1991563 w 3175966"/>
                <a:gd name="connsiteY0" fmla="*/ 137316 h 1145750"/>
                <a:gd name="connsiteX1" fmla="*/ 3175966 w 3175966"/>
                <a:gd name="connsiteY1" fmla="*/ 459046 h 1145750"/>
                <a:gd name="connsiteX2" fmla="*/ 2160633 w 3175966"/>
                <a:gd name="connsiteY2" fmla="*/ 1145750 h 1145750"/>
                <a:gd name="connsiteX3" fmla="*/ 2275571 w 3175966"/>
                <a:gd name="connsiteY3" fmla="*/ 731429 h 1145750"/>
                <a:gd name="connsiteX4" fmla="*/ 0 w 3175966"/>
                <a:gd name="connsiteY4" fmla="*/ 0 h 1145750"/>
                <a:gd name="connsiteX5" fmla="*/ 556257 w 3175966"/>
                <a:gd name="connsiteY5" fmla="*/ 40336 h 1145750"/>
                <a:gd name="connsiteX6" fmla="*/ 2215785 w 3175966"/>
                <a:gd name="connsiteY6" fmla="*/ 476255 h 1145750"/>
                <a:gd name="connsiteX7" fmla="*/ 1991563 w 3175966"/>
                <a:gd name="connsiteY7" fmla="*/ 137316 h 1145750"/>
                <a:gd name="connsiteX0" fmla="*/ 1991563 w 3175966"/>
                <a:gd name="connsiteY0" fmla="*/ 137316 h 1145750"/>
                <a:gd name="connsiteX1" fmla="*/ 3175966 w 3175966"/>
                <a:gd name="connsiteY1" fmla="*/ 459046 h 1145750"/>
                <a:gd name="connsiteX2" fmla="*/ 2160633 w 3175966"/>
                <a:gd name="connsiteY2" fmla="*/ 1145750 h 1145750"/>
                <a:gd name="connsiteX3" fmla="*/ 2275571 w 3175966"/>
                <a:gd name="connsiteY3" fmla="*/ 731429 h 1145750"/>
                <a:gd name="connsiteX4" fmla="*/ 0 w 3175966"/>
                <a:gd name="connsiteY4" fmla="*/ 0 h 1145750"/>
                <a:gd name="connsiteX5" fmla="*/ 556257 w 3175966"/>
                <a:gd name="connsiteY5" fmla="*/ 40336 h 1145750"/>
                <a:gd name="connsiteX6" fmla="*/ 2215785 w 3175966"/>
                <a:gd name="connsiteY6" fmla="*/ 476255 h 1145750"/>
                <a:gd name="connsiteX7" fmla="*/ 1991563 w 3175966"/>
                <a:gd name="connsiteY7" fmla="*/ 137316 h 1145750"/>
                <a:gd name="connsiteX0" fmla="*/ 1991563 w 3175966"/>
                <a:gd name="connsiteY0" fmla="*/ 137316 h 1145750"/>
                <a:gd name="connsiteX1" fmla="*/ 3175966 w 3175966"/>
                <a:gd name="connsiteY1" fmla="*/ 459046 h 1145750"/>
                <a:gd name="connsiteX2" fmla="*/ 2160633 w 3175966"/>
                <a:gd name="connsiteY2" fmla="*/ 1145750 h 1145750"/>
                <a:gd name="connsiteX3" fmla="*/ 2275571 w 3175966"/>
                <a:gd name="connsiteY3" fmla="*/ 731429 h 1145750"/>
                <a:gd name="connsiteX4" fmla="*/ 0 w 3175966"/>
                <a:gd name="connsiteY4" fmla="*/ 0 h 1145750"/>
                <a:gd name="connsiteX5" fmla="*/ 556257 w 3175966"/>
                <a:gd name="connsiteY5" fmla="*/ 40336 h 1145750"/>
                <a:gd name="connsiteX6" fmla="*/ 2215785 w 3175966"/>
                <a:gd name="connsiteY6" fmla="*/ 476255 h 1145750"/>
                <a:gd name="connsiteX7" fmla="*/ 1991563 w 3175966"/>
                <a:gd name="connsiteY7" fmla="*/ 137316 h 1145750"/>
                <a:gd name="connsiteX0" fmla="*/ 1979657 w 3164060"/>
                <a:gd name="connsiteY0" fmla="*/ 157938 h 1166372"/>
                <a:gd name="connsiteX1" fmla="*/ 3164060 w 3164060"/>
                <a:gd name="connsiteY1" fmla="*/ 479668 h 1166372"/>
                <a:gd name="connsiteX2" fmla="*/ 2148727 w 3164060"/>
                <a:gd name="connsiteY2" fmla="*/ 1166372 h 1166372"/>
                <a:gd name="connsiteX3" fmla="*/ 2263665 w 3164060"/>
                <a:gd name="connsiteY3" fmla="*/ 752051 h 1166372"/>
                <a:gd name="connsiteX4" fmla="*/ 0 w 3164060"/>
                <a:gd name="connsiteY4" fmla="*/ 0 h 1166372"/>
                <a:gd name="connsiteX5" fmla="*/ 544351 w 3164060"/>
                <a:gd name="connsiteY5" fmla="*/ 60958 h 1166372"/>
                <a:gd name="connsiteX6" fmla="*/ 2203879 w 3164060"/>
                <a:gd name="connsiteY6" fmla="*/ 496877 h 1166372"/>
                <a:gd name="connsiteX7" fmla="*/ 1979657 w 3164060"/>
                <a:gd name="connsiteY7" fmla="*/ 157938 h 1166372"/>
                <a:gd name="connsiteX0" fmla="*/ 1979657 w 3164060"/>
                <a:gd name="connsiteY0" fmla="*/ 350606 h 1359040"/>
                <a:gd name="connsiteX1" fmla="*/ 3164060 w 3164060"/>
                <a:gd name="connsiteY1" fmla="*/ 672336 h 1359040"/>
                <a:gd name="connsiteX2" fmla="*/ 2148727 w 3164060"/>
                <a:gd name="connsiteY2" fmla="*/ 1359040 h 1359040"/>
                <a:gd name="connsiteX3" fmla="*/ 2263665 w 3164060"/>
                <a:gd name="connsiteY3" fmla="*/ 944719 h 1359040"/>
                <a:gd name="connsiteX4" fmla="*/ 0 w 3164060"/>
                <a:gd name="connsiteY4" fmla="*/ 192668 h 1359040"/>
                <a:gd name="connsiteX5" fmla="*/ 33620 w 3164060"/>
                <a:gd name="connsiteY5" fmla="*/ 0 h 1359040"/>
                <a:gd name="connsiteX6" fmla="*/ 2203879 w 3164060"/>
                <a:gd name="connsiteY6" fmla="*/ 689545 h 1359040"/>
                <a:gd name="connsiteX7" fmla="*/ 1979657 w 3164060"/>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1984419 w 3168822"/>
                <a:gd name="connsiteY0" fmla="*/ 350606 h 1359040"/>
                <a:gd name="connsiteX1" fmla="*/ 3168822 w 3168822"/>
                <a:gd name="connsiteY1" fmla="*/ 672336 h 1359040"/>
                <a:gd name="connsiteX2" fmla="*/ 2153489 w 3168822"/>
                <a:gd name="connsiteY2" fmla="*/ 1359040 h 1359040"/>
                <a:gd name="connsiteX3" fmla="*/ 2268427 w 3168822"/>
                <a:gd name="connsiteY3" fmla="*/ 944719 h 1359040"/>
                <a:gd name="connsiteX4" fmla="*/ 0 w 3168822"/>
                <a:gd name="connsiteY4" fmla="*/ 200917 h 1359040"/>
                <a:gd name="connsiteX5" fmla="*/ 38382 w 3168822"/>
                <a:gd name="connsiteY5" fmla="*/ 0 h 1359040"/>
                <a:gd name="connsiteX6" fmla="*/ 2208641 w 3168822"/>
                <a:gd name="connsiteY6" fmla="*/ 689545 h 1359040"/>
                <a:gd name="connsiteX7" fmla="*/ 1984419 w 3168822"/>
                <a:gd name="connsiteY7" fmla="*/ 350606 h 1359040"/>
                <a:gd name="connsiteX0" fmla="*/ 2588813 w 3773216"/>
                <a:gd name="connsiteY0" fmla="*/ 732711 h 1741145"/>
                <a:gd name="connsiteX1" fmla="*/ 3773216 w 3773216"/>
                <a:gd name="connsiteY1" fmla="*/ 1054441 h 1741145"/>
                <a:gd name="connsiteX2" fmla="*/ 2757883 w 3773216"/>
                <a:gd name="connsiteY2" fmla="*/ 1741145 h 1741145"/>
                <a:gd name="connsiteX3" fmla="*/ 2872821 w 3773216"/>
                <a:gd name="connsiteY3" fmla="*/ 1326824 h 1741145"/>
                <a:gd name="connsiteX4" fmla="*/ 604394 w 3773216"/>
                <a:gd name="connsiteY4" fmla="*/ 583022 h 1741145"/>
                <a:gd name="connsiteX5" fmla="*/ 0 w 3773216"/>
                <a:gd name="connsiteY5" fmla="*/ 0 h 1741145"/>
                <a:gd name="connsiteX6" fmla="*/ 2813035 w 3773216"/>
                <a:gd name="connsiteY6" fmla="*/ 1071650 h 1741145"/>
                <a:gd name="connsiteX7" fmla="*/ 2588813 w 3773216"/>
                <a:gd name="connsiteY7" fmla="*/ 732711 h 1741145"/>
                <a:gd name="connsiteX0" fmla="*/ 2629171 w 3813574"/>
                <a:gd name="connsiteY0" fmla="*/ 732711 h 1741145"/>
                <a:gd name="connsiteX1" fmla="*/ 3813574 w 3813574"/>
                <a:gd name="connsiteY1" fmla="*/ 1054441 h 1741145"/>
                <a:gd name="connsiteX2" fmla="*/ 2798241 w 3813574"/>
                <a:gd name="connsiteY2" fmla="*/ 1741145 h 1741145"/>
                <a:gd name="connsiteX3" fmla="*/ 2913179 w 3813574"/>
                <a:gd name="connsiteY3" fmla="*/ 1326824 h 1741145"/>
                <a:gd name="connsiteX4" fmla="*/ 0 w 3813574"/>
                <a:gd name="connsiteY4" fmla="*/ 180529 h 1741145"/>
                <a:gd name="connsiteX5" fmla="*/ 40358 w 3813574"/>
                <a:gd name="connsiteY5" fmla="*/ 0 h 1741145"/>
                <a:gd name="connsiteX6" fmla="*/ 2853393 w 3813574"/>
                <a:gd name="connsiteY6" fmla="*/ 1071650 h 1741145"/>
                <a:gd name="connsiteX7" fmla="*/ 2629171 w 3813574"/>
                <a:gd name="connsiteY7" fmla="*/ 732711 h 1741145"/>
                <a:gd name="connsiteX0" fmla="*/ 2629171 w 3813574"/>
                <a:gd name="connsiteY0" fmla="*/ 732711 h 1741145"/>
                <a:gd name="connsiteX1" fmla="*/ 3813574 w 3813574"/>
                <a:gd name="connsiteY1" fmla="*/ 1054441 h 1741145"/>
                <a:gd name="connsiteX2" fmla="*/ 2798241 w 3813574"/>
                <a:gd name="connsiteY2" fmla="*/ 1741145 h 1741145"/>
                <a:gd name="connsiteX3" fmla="*/ 2913179 w 3813574"/>
                <a:gd name="connsiteY3" fmla="*/ 1326824 h 1741145"/>
                <a:gd name="connsiteX4" fmla="*/ 0 w 3813574"/>
                <a:gd name="connsiteY4" fmla="*/ 180529 h 1741145"/>
                <a:gd name="connsiteX5" fmla="*/ 40358 w 3813574"/>
                <a:gd name="connsiteY5" fmla="*/ 0 h 1741145"/>
                <a:gd name="connsiteX6" fmla="*/ 2853393 w 3813574"/>
                <a:gd name="connsiteY6" fmla="*/ 1071650 h 1741145"/>
                <a:gd name="connsiteX7" fmla="*/ 2629171 w 3813574"/>
                <a:gd name="connsiteY7" fmla="*/ 732711 h 1741145"/>
                <a:gd name="connsiteX0" fmla="*/ 2629171 w 3813574"/>
                <a:gd name="connsiteY0" fmla="*/ 732711 h 1741145"/>
                <a:gd name="connsiteX1" fmla="*/ 3813574 w 3813574"/>
                <a:gd name="connsiteY1" fmla="*/ 1054441 h 1741145"/>
                <a:gd name="connsiteX2" fmla="*/ 2798241 w 3813574"/>
                <a:gd name="connsiteY2" fmla="*/ 1741145 h 1741145"/>
                <a:gd name="connsiteX3" fmla="*/ 2913179 w 3813574"/>
                <a:gd name="connsiteY3" fmla="*/ 1326824 h 1741145"/>
                <a:gd name="connsiteX4" fmla="*/ 0 w 3813574"/>
                <a:gd name="connsiteY4" fmla="*/ 180529 h 1741145"/>
                <a:gd name="connsiteX5" fmla="*/ 40358 w 3813574"/>
                <a:gd name="connsiteY5" fmla="*/ 0 h 1741145"/>
                <a:gd name="connsiteX6" fmla="*/ 2853393 w 3813574"/>
                <a:gd name="connsiteY6" fmla="*/ 1071650 h 1741145"/>
                <a:gd name="connsiteX7" fmla="*/ 2629171 w 3813574"/>
                <a:gd name="connsiteY7" fmla="*/ 732711 h 1741145"/>
                <a:gd name="connsiteX0" fmla="*/ 2629171 w 3813574"/>
                <a:gd name="connsiteY0" fmla="*/ 732711 h 1741145"/>
                <a:gd name="connsiteX1" fmla="*/ 3813574 w 3813574"/>
                <a:gd name="connsiteY1" fmla="*/ 1054441 h 1741145"/>
                <a:gd name="connsiteX2" fmla="*/ 2798241 w 3813574"/>
                <a:gd name="connsiteY2" fmla="*/ 1741145 h 1741145"/>
                <a:gd name="connsiteX3" fmla="*/ 2913179 w 3813574"/>
                <a:gd name="connsiteY3" fmla="*/ 1326824 h 1741145"/>
                <a:gd name="connsiteX4" fmla="*/ 0 w 3813574"/>
                <a:gd name="connsiteY4" fmla="*/ 180529 h 1741145"/>
                <a:gd name="connsiteX5" fmla="*/ 40358 w 3813574"/>
                <a:gd name="connsiteY5" fmla="*/ 0 h 1741145"/>
                <a:gd name="connsiteX6" fmla="*/ 2853393 w 3813574"/>
                <a:gd name="connsiteY6" fmla="*/ 1071650 h 1741145"/>
                <a:gd name="connsiteX7" fmla="*/ 2629171 w 3813574"/>
                <a:gd name="connsiteY7" fmla="*/ 732711 h 1741145"/>
                <a:gd name="connsiteX0" fmla="*/ 2629171 w 3813574"/>
                <a:gd name="connsiteY0" fmla="*/ 738897 h 1747331"/>
                <a:gd name="connsiteX1" fmla="*/ 3813574 w 3813574"/>
                <a:gd name="connsiteY1" fmla="*/ 1060627 h 1747331"/>
                <a:gd name="connsiteX2" fmla="*/ 2798241 w 3813574"/>
                <a:gd name="connsiteY2" fmla="*/ 1747331 h 1747331"/>
                <a:gd name="connsiteX3" fmla="*/ 2913179 w 3813574"/>
                <a:gd name="connsiteY3" fmla="*/ 1333010 h 1747331"/>
                <a:gd name="connsiteX4" fmla="*/ 0 w 3813574"/>
                <a:gd name="connsiteY4" fmla="*/ 186715 h 1747331"/>
                <a:gd name="connsiteX5" fmla="*/ 43929 w 3813574"/>
                <a:gd name="connsiteY5" fmla="*/ 0 h 1747331"/>
                <a:gd name="connsiteX6" fmla="*/ 2853393 w 3813574"/>
                <a:gd name="connsiteY6" fmla="*/ 1077836 h 1747331"/>
                <a:gd name="connsiteX7" fmla="*/ 2629171 w 3813574"/>
                <a:gd name="connsiteY7" fmla="*/ 738897 h 1747331"/>
                <a:gd name="connsiteX0" fmla="*/ 2629171 w 3813574"/>
                <a:gd name="connsiteY0" fmla="*/ 738897 h 1747331"/>
                <a:gd name="connsiteX1" fmla="*/ 3813574 w 3813574"/>
                <a:gd name="connsiteY1" fmla="*/ 1060627 h 1747331"/>
                <a:gd name="connsiteX2" fmla="*/ 2798241 w 3813574"/>
                <a:gd name="connsiteY2" fmla="*/ 1747331 h 1747331"/>
                <a:gd name="connsiteX3" fmla="*/ 2913179 w 3813574"/>
                <a:gd name="connsiteY3" fmla="*/ 1333010 h 1747331"/>
                <a:gd name="connsiteX4" fmla="*/ 0 w 3813574"/>
                <a:gd name="connsiteY4" fmla="*/ 186715 h 1747331"/>
                <a:gd name="connsiteX5" fmla="*/ 43929 w 3813574"/>
                <a:gd name="connsiteY5" fmla="*/ 0 h 1747331"/>
                <a:gd name="connsiteX6" fmla="*/ 2853393 w 3813574"/>
                <a:gd name="connsiteY6" fmla="*/ 1077836 h 1747331"/>
                <a:gd name="connsiteX7" fmla="*/ 2629171 w 3813574"/>
                <a:gd name="connsiteY7" fmla="*/ 738897 h 1747331"/>
                <a:gd name="connsiteX0" fmla="*/ 2629171 w 3813574"/>
                <a:gd name="connsiteY0" fmla="*/ 738897 h 1747331"/>
                <a:gd name="connsiteX1" fmla="*/ 3813574 w 3813574"/>
                <a:gd name="connsiteY1" fmla="*/ 1060627 h 1747331"/>
                <a:gd name="connsiteX2" fmla="*/ 2798241 w 3813574"/>
                <a:gd name="connsiteY2" fmla="*/ 1747331 h 1747331"/>
                <a:gd name="connsiteX3" fmla="*/ 2913179 w 3813574"/>
                <a:gd name="connsiteY3" fmla="*/ 1333010 h 1747331"/>
                <a:gd name="connsiteX4" fmla="*/ 0 w 3813574"/>
                <a:gd name="connsiteY4" fmla="*/ 186715 h 1747331"/>
                <a:gd name="connsiteX5" fmla="*/ 43929 w 3813574"/>
                <a:gd name="connsiteY5" fmla="*/ 0 h 1747331"/>
                <a:gd name="connsiteX6" fmla="*/ 2853393 w 3813574"/>
                <a:gd name="connsiteY6" fmla="*/ 1077836 h 1747331"/>
                <a:gd name="connsiteX7" fmla="*/ 2629171 w 3813574"/>
                <a:gd name="connsiteY7" fmla="*/ 738897 h 1747331"/>
                <a:gd name="connsiteX0" fmla="*/ 2629171 w 3813574"/>
                <a:gd name="connsiteY0" fmla="*/ 738897 h 1747331"/>
                <a:gd name="connsiteX1" fmla="*/ 3813574 w 3813574"/>
                <a:gd name="connsiteY1" fmla="*/ 1060627 h 1747331"/>
                <a:gd name="connsiteX2" fmla="*/ 2798241 w 3813574"/>
                <a:gd name="connsiteY2" fmla="*/ 1747331 h 1747331"/>
                <a:gd name="connsiteX3" fmla="*/ 2913179 w 3813574"/>
                <a:gd name="connsiteY3" fmla="*/ 1333010 h 1747331"/>
                <a:gd name="connsiteX4" fmla="*/ 0 w 3813574"/>
                <a:gd name="connsiteY4" fmla="*/ 186715 h 1747331"/>
                <a:gd name="connsiteX5" fmla="*/ 43929 w 3813574"/>
                <a:gd name="connsiteY5" fmla="*/ 0 h 1747331"/>
                <a:gd name="connsiteX6" fmla="*/ 2853393 w 3813574"/>
                <a:gd name="connsiteY6" fmla="*/ 1077836 h 1747331"/>
                <a:gd name="connsiteX7" fmla="*/ 2629171 w 3813574"/>
                <a:gd name="connsiteY7" fmla="*/ 738897 h 1747331"/>
                <a:gd name="connsiteX0" fmla="*/ 2622898 w 3807301"/>
                <a:gd name="connsiteY0" fmla="*/ 738897 h 1747331"/>
                <a:gd name="connsiteX1" fmla="*/ 3807301 w 3807301"/>
                <a:gd name="connsiteY1" fmla="*/ 1060627 h 1747331"/>
                <a:gd name="connsiteX2" fmla="*/ 2791968 w 3807301"/>
                <a:gd name="connsiteY2" fmla="*/ 1747331 h 1747331"/>
                <a:gd name="connsiteX3" fmla="*/ 2906906 w 3807301"/>
                <a:gd name="connsiteY3" fmla="*/ 1333010 h 1747331"/>
                <a:gd name="connsiteX4" fmla="*/ 0 w 3807301"/>
                <a:gd name="connsiteY4" fmla="*/ 171089 h 1747331"/>
                <a:gd name="connsiteX5" fmla="*/ 37656 w 3807301"/>
                <a:gd name="connsiteY5" fmla="*/ 0 h 1747331"/>
                <a:gd name="connsiteX6" fmla="*/ 2847120 w 3807301"/>
                <a:gd name="connsiteY6" fmla="*/ 1077836 h 1747331"/>
                <a:gd name="connsiteX7" fmla="*/ 2622898 w 3807301"/>
                <a:gd name="connsiteY7" fmla="*/ 738897 h 1747331"/>
                <a:gd name="connsiteX0" fmla="*/ 2622898 w 3807301"/>
                <a:gd name="connsiteY0" fmla="*/ 738897 h 1747331"/>
                <a:gd name="connsiteX1" fmla="*/ 3807301 w 3807301"/>
                <a:gd name="connsiteY1" fmla="*/ 1060627 h 1747331"/>
                <a:gd name="connsiteX2" fmla="*/ 2791968 w 3807301"/>
                <a:gd name="connsiteY2" fmla="*/ 1747331 h 1747331"/>
                <a:gd name="connsiteX3" fmla="*/ 2906906 w 3807301"/>
                <a:gd name="connsiteY3" fmla="*/ 1333010 h 1747331"/>
                <a:gd name="connsiteX4" fmla="*/ 0 w 3807301"/>
                <a:gd name="connsiteY4" fmla="*/ 171089 h 1747331"/>
                <a:gd name="connsiteX5" fmla="*/ 37656 w 3807301"/>
                <a:gd name="connsiteY5" fmla="*/ 0 h 1747331"/>
                <a:gd name="connsiteX6" fmla="*/ 2847120 w 3807301"/>
                <a:gd name="connsiteY6" fmla="*/ 1077836 h 1747331"/>
                <a:gd name="connsiteX7" fmla="*/ 2622898 w 3807301"/>
                <a:gd name="connsiteY7" fmla="*/ 738897 h 1747331"/>
                <a:gd name="connsiteX0" fmla="*/ 2622898 w 3807301"/>
                <a:gd name="connsiteY0" fmla="*/ 743893 h 1752327"/>
                <a:gd name="connsiteX1" fmla="*/ 3807301 w 3807301"/>
                <a:gd name="connsiteY1" fmla="*/ 1065623 h 1752327"/>
                <a:gd name="connsiteX2" fmla="*/ 2791968 w 3807301"/>
                <a:gd name="connsiteY2" fmla="*/ 1752327 h 1752327"/>
                <a:gd name="connsiteX3" fmla="*/ 2906906 w 3807301"/>
                <a:gd name="connsiteY3" fmla="*/ 1338006 h 1752327"/>
                <a:gd name="connsiteX4" fmla="*/ 0 w 3807301"/>
                <a:gd name="connsiteY4" fmla="*/ 176085 h 1752327"/>
                <a:gd name="connsiteX5" fmla="*/ 43290 w 3807301"/>
                <a:gd name="connsiteY5" fmla="*/ 0 h 1752327"/>
                <a:gd name="connsiteX6" fmla="*/ 2847120 w 3807301"/>
                <a:gd name="connsiteY6" fmla="*/ 1082832 h 1752327"/>
                <a:gd name="connsiteX7" fmla="*/ 2622898 w 3807301"/>
                <a:gd name="connsiteY7" fmla="*/ 743893 h 1752327"/>
                <a:gd name="connsiteX0" fmla="*/ 2643520 w 3827923"/>
                <a:gd name="connsiteY0" fmla="*/ 743893 h 1752327"/>
                <a:gd name="connsiteX1" fmla="*/ 3827923 w 3827923"/>
                <a:gd name="connsiteY1" fmla="*/ 1065623 h 1752327"/>
                <a:gd name="connsiteX2" fmla="*/ 2812590 w 3827923"/>
                <a:gd name="connsiteY2" fmla="*/ 1752327 h 1752327"/>
                <a:gd name="connsiteX3" fmla="*/ 2927528 w 3827923"/>
                <a:gd name="connsiteY3" fmla="*/ 1338006 h 1752327"/>
                <a:gd name="connsiteX4" fmla="*/ 0 w 3827923"/>
                <a:gd name="connsiteY4" fmla="*/ 164179 h 1752327"/>
                <a:gd name="connsiteX5" fmla="*/ 63912 w 3827923"/>
                <a:gd name="connsiteY5" fmla="*/ 0 h 1752327"/>
                <a:gd name="connsiteX6" fmla="*/ 2867742 w 3827923"/>
                <a:gd name="connsiteY6" fmla="*/ 1082832 h 1752327"/>
                <a:gd name="connsiteX7" fmla="*/ 2643520 w 3827923"/>
                <a:gd name="connsiteY7" fmla="*/ 743893 h 1752327"/>
                <a:gd name="connsiteX0" fmla="*/ 2928255 w 4112658"/>
                <a:gd name="connsiteY0" fmla="*/ 777101 h 1785535"/>
                <a:gd name="connsiteX1" fmla="*/ 4112658 w 4112658"/>
                <a:gd name="connsiteY1" fmla="*/ 1098831 h 1785535"/>
                <a:gd name="connsiteX2" fmla="*/ 3097325 w 4112658"/>
                <a:gd name="connsiteY2" fmla="*/ 1785535 h 1785535"/>
                <a:gd name="connsiteX3" fmla="*/ 3212263 w 4112658"/>
                <a:gd name="connsiteY3" fmla="*/ 1371214 h 1785535"/>
                <a:gd name="connsiteX4" fmla="*/ 0 w 4112658"/>
                <a:gd name="connsiteY4" fmla="*/ 0 h 1785535"/>
                <a:gd name="connsiteX5" fmla="*/ 348647 w 4112658"/>
                <a:gd name="connsiteY5" fmla="*/ 33208 h 1785535"/>
                <a:gd name="connsiteX6" fmla="*/ 3152477 w 4112658"/>
                <a:gd name="connsiteY6" fmla="*/ 1116040 h 1785535"/>
                <a:gd name="connsiteX7" fmla="*/ 2928255 w 4112658"/>
                <a:gd name="connsiteY7" fmla="*/ 777101 h 1785535"/>
                <a:gd name="connsiteX0" fmla="*/ 2928255 w 4112658"/>
                <a:gd name="connsiteY0" fmla="*/ 777101 h 1785535"/>
                <a:gd name="connsiteX1" fmla="*/ 4112658 w 4112658"/>
                <a:gd name="connsiteY1" fmla="*/ 1098831 h 1785535"/>
                <a:gd name="connsiteX2" fmla="*/ 3097325 w 4112658"/>
                <a:gd name="connsiteY2" fmla="*/ 1785535 h 1785535"/>
                <a:gd name="connsiteX3" fmla="*/ 3212263 w 4112658"/>
                <a:gd name="connsiteY3" fmla="*/ 1371214 h 1785535"/>
                <a:gd name="connsiteX4" fmla="*/ 0 w 4112658"/>
                <a:gd name="connsiteY4" fmla="*/ 0 h 1785535"/>
                <a:gd name="connsiteX5" fmla="*/ 348647 w 4112658"/>
                <a:gd name="connsiteY5" fmla="*/ 33208 h 1785535"/>
                <a:gd name="connsiteX6" fmla="*/ 3152477 w 4112658"/>
                <a:gd name="connsiteY6" fmla="*/ 1116040 h 1785535"/>
                <a:gd name="connsiteX7" fmla="*/ 2928255 w 4112658"/>
                <a:gd name="connsiteY7" fmla="*/ 777101 h 1785535"/>
                <a:gd name="connsiteX0" fmla="*/ 2928255 w 4112658"/>
                <a:gd name="connsiteY0" fmla="*/ 939538 h 1947972"/>
                <a:gd name="connsiteX1" fmla="*/ 4112658 w 4112658"/>
                <a:gd name="connsiteY1" fmla="*/ 1261268 h 1947972"/>
                <a:gd name="connsiteX2" fmla="*/ 3097325 w 4112658"/>
                <a:gd name="connsiteY2" fmla="*/ 1947972 h 1947972"/>
                <a:gd name="connsiteX3" fmla="*/ 3212263 w 4112658"/>
                <a:gd name="connsiteY3" fmla="*/ 1533651 h 1947972"/>
                <a:gd name="connsiteX4" fmla="*/ 0 w 4112658"/>
                <a:gd name="connsiteY4" fmla="*/ 162437 h 1947972"/>
                <a:gd name="connsiteX5" fmla="*/ 57407 w 4112658"/>
                <a:gd name="connsiteY5" fmla="*/ 0 h 1947972"/>
                <a:gd name="connsiteX6" fmla="*/ 3152477 w 4112658"/>
                <a:gd name="connsiteY6" fmla="*/ 1278477 h 1947972"/>
                <a:gd name="connsiteX7" fmla="*/ 2928255 w 4112658"/>
                <a:gd name="connsiteY7" fmla="*/ 939538 h 1947972"/>
                <a:gd name="connsiteX0" fmla="*/ 2997095 w 4181498"/>
                <a:gd name="connsiteY0" fmla="*/ 939538 h 1947972"/>
                <a:gd name="connsiteX1" fmla="*/ 4181498 w 4181498"/>
                <a:gd name="connsiteY1" fmla="*/ 1261268 h 1947972"/>
                <a:gd name="connsiteX2" fmla="*/ 3166165 w 4181498"/>
                <a:gd name="connsiteY2" fmla="*/ 1947972 h 1947972"/>
                <a:gd name="connsiteX3" fmla="*/ 3281103 w 4181498"/>
                <a:gd name="connsiteY3" fmla="*/ 1533651 h 1947972"/>
                <a:gd name="connsiteX4" fmla="*/ 0 w 4181498"/>
                <a:gd name="connsiteY4" fmla="*/ 100695 h 1947972"/>
                <a:gd name="connsiteX5" fmla="*/ 126247 w 4181498"/>
                <a:gd name="connsiteY5" fmla="*/ 0 h 1947972"/>
                <a:gd name="connsiteX6" fmla="*/ 3221317 w 4181498"/>
                <a:gd name="connsiteY6" fmla="*/ 1278477 h 1947972"/>
                <a:gd name="connsiteX7" fmla="*/ 2997095 w 4181498"/>
                <a:gd name="connsiteY7" fmla="*/ 939538 h 1947972"/>
                <a:gd name="connsiteX0" fmla="*/ 2997095 w 4181498"/>
                <a:gd name="connsiteY0" fmla="*/ 939538 h 1947972"/>
                <a:gd name="connsiteX1" fmla="*/ 4181498 w 4181498"/>
                <a:gd name="connsiteY1" fmla="*/ 1261268 h 1947972"/>
                <a:gd name="connsiteX2" fmla="*/ 3166165 w 4181498"/>
                <a:gd name="connsiteY2" fmla="*/ 1947972 h 1947972"/>
                <a:gd name="connsiteX3" fmla="*/ 3281103 w 4181498"/>
                <a:gd name="connsiteY3" fmla="*/ 1533651 h 1947972"/>
                <a:gd name="connsiteX4" fmla="*/ 0 w 4181498"/>
                <a:gd name="connsiteY4" fmla="*/ 100695 h 1947972"/>
                <a:gd name="connsiteX5" fmla="*/ 126247 w 4181498"/>
                <a:gd name="connsiteY5" fmla="*/ 0 h 1947972"/>
                <a:gd name="connsiteX6" fmla="*/ 3221317 w 4181498"/>
                <a:gd name="connsiteY6" fmla="*/ 1278477 h 1947972"/>
                <a:gd name="connsiteX7" fmla="*/ 2997095 w 4181498"/>
                <a:gd name="connsiteY7" fmla="*/ 939538 h 1947972"/>
                <a:gd name="connsiteX0" fmla="*/ 2997095 w 4181498"/>
                <a:gd name="connsiteY0" fmla="*/ 939538 h 1947972"/>
                <a:gd name="connsiteX1" fmla="*/ 4181498 w 4181498"/>
                <a:gd name="connsiteY1" fmla="*/ 1261268 h 1947972"/>
                <a:gd name="connsiteX2" fmla="*/ 3166165 w 4181498"/>
                <a:gd name="connsiteY2" fmla="*/ 1947972 h 1947972"/>
                <a:gd name="connsiteX3" fmla="*/ 3281103 w 4181498"/>
                <a:gd name="connsiteY3" fmla="*/ 1533651 h 1947972"/>
                <a:gd name="connsiteX4" fmla="*/ 0 w 4181498"/>
                <a:gd name="connsiteY4" fmla="*/ 100695 h 1947972"/>
                <a:gd name="connsiteX5" fmla="*/ 126247 w 4181498"/>
                <a:gd name="connsiteY5" fmla="*/ 0 h 1947972"/>
                <a:gd name="connsiteX6" fmla="*/ 3221317 w 4181498"/>
                <a:gd name="connsiteY6" fmla="*/ 1278477 h 1947972"/>
                <a:gd name="connsiteX7" fmla="*/ 2997095 w 4181498"/>
                <a:gd name="connsiteY7" fmla="*/ 939538 h 1947972"/>
                <a:gd name="connsiteX0" fmla="*/ 2997095 w 4181498"/>
                <a:gd name="connsiteY0" fmla="*/ 939538 h 1947972"/>
                <a:gd name="connsiteX1" fmla="*/ 4181498 w 4181498"/>
                <a:gd name="connsiteY1" fmla="*/ 1261268 h 1947972"/>
                <a:gd name="connsiteX2" fmla="*/ 3166165 w 4181498"/>
                <a:gd name="connsiteY2" fmla="*/ 1947972 h 1947972"/>
                <a:gd name="connsiteX3" fmla="*/ 3281103 w 4181498"/>
                <a:gd name="connsiteY3" fmla="*/ 1533651 h 1947972"/>
                <a:gd name="connsiteX4" fmla="*/ 0 w 4181498"/>
                <a:gd name="connsiteY4" fmla="*/ 100695 h 1947972"/>
                <a:gd name="connsiteX5" fmla="*/ 126247 w 4181498"/>
                <a:gd name="connsiteY5" fmla="*/ 0 h 1947972"/>
                <a:gd name="connsiteX6" fmla="*/ 3221317 w 4181498"/>
                <a:gd name="connsiteY6" fmla="*/ 1278477 h 1947972"/>
                <a:gd name="connsiteX7" fmla="*/ 2997095 w 4181498"/>
                <a:gd name="connsiteY7" fmla="*/ 939538 h 1947972"/>
                <a:gd name="connsiteX0" fmla="*/ 3000667 w 4185070"/>
                <a:gd name="connsiteY0" fmla="*/ 939538 h 1947972"/>
                <a:gd name="connsiteX1" fmla="*/ 4185070 w 4185070"/>
                <a:gd name="connsiteY1" fmla="*/ 1261268 h 1947972"/>
                <a:gd name="connsiteX2" fmla="*/ 3169737 w 4185070"/>
                <a:gd name="connsiteY2" fmla="*/ 1947972 h 1947972"/>
                <a:gd name="connsiteX3" fmla="*/ 3284675 w 4185070"/>
                <a:gd name="connsiteY3" fmla="*/ 1533651 h 1947972"/>
                <a:gd name="connsiteX4" fmla="*/ 0 w 4185070"/>
                <a:gd name="connsiteY4" fmla="*/ 106882 h 1947972"/>
                <a:gd name="connsiteX5" fmla="*/ 129819 w 4185070"/>
                <a:gd name="connsiteY5" fmla="*/ 0 h 1947972"/>
                <a:gd name="connsiteX6" fmla="*/ 3224889 w 4185070"/>
                <a:gd name="connsiteY6" fmla="*/ 1278477 h 1947972"/>
                <a:gd name="connsiteX7" fmla="*/ 3000667 w 4185070"/>
                <a:gd name="connsiteY7" fmla="*/ 939538 h 1947972"/>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000667 w 4185070"/>
                <a:gd name="connsiteY0" fmla="*/ 951359 h 1959793"/>
                <a:gd name="connsiteX1" fmla="*/ 4185070 w 4185070"/>
                <a:gd name="connsiteY1" fmla="*/ 1273089 h 1959793"/>
                <a:gd name="connsiteX2" fmla="*/ 3169737 w 4185070"/>
                <a:gd name="connsiteY2" fmla="*/ 1959793 h 1959793"/>
                <a:gd name="connsiteX3" fmla="*/ 3284675 w 4185070"/>
                <a:gd name="connsiteY3" fmla="*/ 1545472 h 1959793"/>
                <a:gd name="connsiteX4" fmla="*/ 0 w 4185070"/>
                <a:gd name="connsiteY4" fmla="*/ 118703 h 1959793"/>
                <a:gd name="connsiteX5" fmla="*/ 128395 w 4185070"/>
                <a:gd name="connsiteY5" fmla="*/ 0 h 1959793"/>
                <a:gd name="connsiteX6" fmla="*/ 3224889 w 4185070"/>
                <a:gd name="connsiteY6" fmla="*/ 1290298 h 1959793"/>
                <a:gd name="connsiteX7" fmla="*/ 3000667 w 4185070"/>
                <a:gd name="connsiteY7" fmla="*/ 951359 h 1959793"/>
                <a:gd name="connsiteX0" fmla="*/ 3250913 w 4435316"/>
                <a:gd name="connsiteY0" fmla="*/ 1219460 h 2227894"/>
                <a:gd name="connsiteX1" fmla="*/ 4435316 w 4435316"/>
                <a:gd name="connsiteY1" fmla="*/ 1541190 h 2227894"/>
                <a:gd name="connsiteX2" fmla="*/ 3419983 w 4435316"/>
                <a:gd name="connsiteY2" fmla="*/ 2227894 h 2227894"/>
                <a:gd name="connsiteX3" fmla="*/ 3534921 w 4435316"/>
                <a:gd name="connsiteY3" fmla="*/ 1813573 h 2227894"/>
                <a:gd name="connsiteX4" fmla="*/ 250246 w 4435316"/>
                <a:gd name="connsiteY4" fmla="*/ 386804 h 2227894"/>
                <a:gd name="connsiteX5" fmla="*/ 0 w 4435316"/>
                <a:gd name="connsiteY5" fmla="*/ 0 h 2227894"/>
                <a:gd name="connsiteX6" fmla="*/ 3475135 w 4435316"/>
                <a:gd name="connsiteY6" fmla="*/ 1558399 h 2227894"/>
                <a:gd name="connsiteX7" fmla="*/ 3250913 w 4435316"/>
                <a:gd name="connsiteY7" fmla="*/ 1219460 h 2227894"/>
                <a:gd name="connsiteX0" fmla="*/ 3330281 w 4514684"/>
                <a:gd name="connsiteY0" fmla="*/ 1219460 h 2227894"/>
                <a:gd name="connsiteX1" fmla="*/ 4514684 w 4514684"/>
                <a:gd name="connsiteY1" fmla="*/ 1541190 h 2227894"/>
                <a:gd name="connsiteX2" fmla="*/ 3499351 w 4514684"/>
                <a:gd name="connsiteY2" fmla="*/ 2227894 h 2227894"/>
                <a:gd name="connsiteX3" fmla="*/ 3614289 w 4514684"/>
                <a:gd name="connsiteY3" fmla="*/ 1813573 h 2227894"/>
                <a:gd name="connsiteX4" fmla="*/ 0 w 4514684"/>
                <a:gd name="connsiteY4" fmla="*/ 119512 h 2227894"/>
                <a:gd name="connsiteX5" fmla="*/ 79368 w 4514684"/>
                <a:gd name="connsiteY5" fmla="*/ 0 h 2227894"/>
                <a:gd name="connsiteX6" fmla="*/ 3554503 w 4514684"/>
                <a:gd name="connsiteY6" fmla="*/ 1558399 h 2227894"/>
                <a:gd name="connsiteX7" fmla="*/ 3330281 w 4514684"/>
                <a:gd name="connsiteY7" fmla="*/ 1219460 h 2227894"/>
                <a:gd name="connsiteX0" fmla="*/ 3330281 w 4514684"/>
                <a:gd name="connsiteY0" fmla="*/ 1219460 h 2227894"/>
                <a:gd name="connsiteX1" fmla="*/ 4514684 w 4514684"/>
                <a:gd name="connsiteY1" fmla="*/ 1541190 h 2227894"/>
                <a:gd name="connsiteX2" fmla="*/ 3499351 w 4514684"/>
                <a:gd name="connsiteY2" fmla="*/ 2227894 h 2227894"/>
                <a:gd name="connsiteX3" fmla="*/ 3614289 w 4514684"/>
                <a:gd name="connsiteY3" fmla="*/ 1813573 h 2227894"/>
                <a:gd name="connsiteX4" fmla="*/ 0 w 4514684"/>
                <a:gd name="connsiteY4" fmla="*/ 119512 h 2227894"/>
                <a:gd name="connsiteX5" fmla="*/ 79368 w 4514684"/>
                <a:gd name="connsiteY5" fmla="*/ 0 h 2227894"/>
                <a:gd name="connsiteX6" fmla="*/ 3554503 w 4514684"/>
                <a:gd name="connsiteY6" fmla="*/ 1558399 h 2227894"/>
                <a:gd name="connsiteX7" fmla="*/ 3330281 w 4514684"/>
                <a:gd name="connsiteY7" fmla="*/ 1219460 h 2227894"/>
                <a:gd name="connsiteX0" fmla="*/ 3330281 w 4514684"/>
                <a:gd name="connsiteY0" fmla="*/ 1234796 h 2243230"/>
                <a:gd name="connsiteX1" fmla="*/ 4514684 w 4514684"/>
                <a:gd name="connsiteY1" fmla="*/ 1556526 h 2243230"/>
                <a:gd name="connsiteX2" fmla="*/ 3499351 w 4514684"/>
                <a:gd name="connsiteY2" fmla="*/ 2243230 h 2243230"/>
                <a:gd name="connsiteX3" fmla="*/ 3614289 w 4514684"/>
                <a:gd name="connsiteY3" fmla="*/ 1828909 h 2243230"/>
                <a:gd name="connsiteX4" fmla="*/ 0 w 4514684"/>
                <a:gd name="connsiteY4" fmla="*/ 134848 h 2243230"/>
                <a:gd name="connsiteX5" fmla="*/ 84556 w 4514684"/>
                <a:gd name="connsiteY5" fmla="*/ 0 h 2243230"/>
                <a:gd name="connsiteX6" fmla="*/ 3554503 w 4514684"/>
                <a:gd name="connsiteY6" fmla="*/ 1573735 h 2243230"/>
                <a:gd name="connsiteX7" fmla="*/ 3330281 w 4514684"/>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08790 w 4509185"/>
                <a:gd name="connsiteY3" fmla="*/ 1828909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24782 w 4509185"/>
                <a:gd name="connsiteY0" fmla="*/ 1234796 h 2243230"/>
                <a:gd name="connsiteX1" fmla="*/ 4509185 w 4509185"/>
                <a:gd name="connsiteY1" fmla="*/ 1556526 h 2243230"/>
                <a:gd name="connsiteX2" fmla="*/ 3493852 w 4509185"/>
                <a:gd name="connsiteY2" fmla="*/ 2243230 h 2243230"/>
                <a:gd name="connsiteX3" fmla="*/ 3611965 w 4509185"/>
                <a:gd name="connsiteY3" fmla="*/ 1823411 h 2243230"/>
                <a:gd name="connsiteX4" fmla="*/ 0 w 4509185"/>
                <a:gd name="connsiteY4" fmla="*/ 138023 h 2243230"/>
                <a:gd name="connsiteX5" fmla="*/ 79057 w 4509185"/>
                <a:gd name="connsiteY5" fmla="*/ 0 h 2243230"/>
                <a:gd name="connsiteX6" fmla="*/ 3549004 w 4509185"/>
                <a:gd name="connsiteY6" fmla="*/ 1573735 h 2243230"/>
                <a:gd name="connsiteX7" fmla="*/ 3324782 w 4509185"/>
                <a:gd name="connsiteY7" fmla="*/ 1234796 h 2243230"/>
                <a:gd name="connsiteX0" fmla="*/ 3358475 w 4542878"/>
                <a:gd name="connsiteY0" fmla="*/ 1234796 h 2243230"/>
                <a:gd name="connsiteX1" fmla="*/ 4542878 w 4542878"/>
                <a:gd name="connsiteY1" fmla="*/ 1556526 h 2243230"/>
                <a:gd name="connsiteX2" fmla="*/ 3527545 w 4542878"/>
                <a:gd name="connsiteY2" fmla="*/ 2243230 h 2243230"/>
                <a:gd name="connsiteX3" fmla="*/ 3645658 w 4542878"/>
                <a:gd name="connsiteY3" fmla="*/ 1823411 h 2243230"/>
                <a:gd name="connsiteX4" fmla="*/ 0 w 4542878"/>
                <a:gd name="connsiteY4" fmla="*/ 193732 h 2243230"/>
                <a:gd name="connsiteX5" fmla="*/ 112750 w 4542878"/>
                <a:gd name="connsiteY5" fmla="*/ 0 h 2243230"/>
                <a:gd name="connsiteX6" fmla="*/ 3582697 w 4542878"/>
                <a:gd name="connsiteY6" fmla="*/ 1573735 h 2243230"/>
                <a:gd name="connsiteX7" fmla="*/ 3358475 w 4542878"/>
                <a:gd name="connsiteY7" fmla="*/ 1234796 h 2243230"/>
                <a:gd name="connsiteX0" fmla="*/ 3358475 w 4542878"/>
                <a:gd name="connsiteY0" fmla="*/ 1234796 h 2243230"/>
                <a:gd name="connsiteX1" fmla="*/ 4542878 w 4542878"/>
                <a:gd name="connsiteY1" fmla="*/ 1556526 h 2243230"/>
                <a:gd name="connsiteX2" fmla="*/ 3527545 w 4542878"/>
                <a:gd name="connsiteY2" fmla="*/ 2243230 h 2243230"/>
                <a:gd name="connsiteX3" fmla="*/ 3645658 w 4542878"/>
                <a:gd name="connsiteY3" fmla="*/ 1823411 h 2243230"/>
                <a:gd name="connsiteX4" fmla="*/ 0 w 4542878"/>
                <a:gd name="connsiteY4" fmla="*/ 193732 h 2243230"/>
                <a:gd name="connsiteX5" fmla="*/ 112750 w 4542878"/>
                <a:gd name="connsiteY5" fmla="*/ 0 h 2243230"/>
                <a:gd name="connsiteX6" fmla="*/ 3582697 w 4542878"/>
                <a:gd name="connsiteY6" fmla="*/ 1573735 h 2243230"/>
                <a:gd name="connsiteX7" fmla="*/ 3358475 w 4542878"/>
                <a:gd name="connsiteY7" fmla="*/ 1234796 h 2243230"/>
                <a:gd name="connsiteX0" fmla="*/ 3358475 w 4542878"/>
                <a:gd name="connsiteY0" fmla="*/ 1234796 h 2243230"/>
                <a:gd name="connsiteX1" fmla="*/ 4542878 w 4542878"/>
                <a:gd name="connsiteY1" fmla="*/ 1556526 h 2243230"/>
                <a:gd name="connsiteX2" fmla="*/ 3527545 w 4542878"/>
                <a:gd name="connsiteY2" fmla="*/ 2243230 h 2243230"/>
                <a:gd name="connsiteX3" fmla="*/ 3645658 w 4542878"/>
                <a:gd name="connsiteY3" fmla="*/ 1823411 h 2243230"/>
                <a:gd name="connsiteX4" fmla="*/ 0 w 4542878"/>
                <a:gd name="connsiteY4" fmla="*/ 193732 h 2243230"/>
                <a:gd name="connsiteX5" fmla="*/ 112750 w 4542878"/>
                <a:gd name="connsiteY5" fmla="*/ 0 h 2243230"/>
                <a:gd name="connsiteX6" fmla="*/ 3582697 w 4542878"/>
                <a:gd name="connsiteY6" fmla="*/ 1573735 h 2243230"/>
                <a:gd name="connsiteX7" fmla="*/ 3358475 w 4542878"/>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 name="connsiteX0" fmla="*/ 3376420 w 4560823"/>
                <a:gd name="connsiteY0" fmla="*/ 1234796 h 2243230"/>
                <a:gd name="connsiteX1" fmla="*/ 4560823 w 4560823"/>
                <a:gd name="connsiteY1" fmla="*/ 1556526 h 2243230"/>
                <a:gd name="connsiteX2" fmla="*/ 3545490 w 4560823"/>
                <a:gd name="connsiteY2" fmla="*/ 2243230 h 2243230"/>
                <a:gd name="connsiteX3" fmla="*/ 3663603 w 4560823"/>
                <a:gd name="connsiteY3" fmla="*/ 1823411 h 2243230"/>
                <a:gd name="connsiteX4" fmla="*/ 0 w 4560823"/>
                <a:gd name="connsiteY4" fmla="*/ 207894 h 2243230"/>
                <a:gd name="connsiteX5" fmla="*/ 130695 w 4560823"/>
                <a:gd name="connsiteY5" fmla="*/ 0 h 2243230"/>
                <a:gd name="connsiteX6" fmla="*/ 3600642 w 4560823"/>
                <a:gd name="connsiteY6" fmla="*/ 1573735 h 2243230"/>
                <a:gd name="connsiteX7" fmla="*/ 3376420 w 4560823"/>
                <a:gd name="connsiteY7" fmla="*/ 1234796 h 2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0823" h="2243230">
                  <a:moveTo>
                    <a:pt x="3376420" y="1234796"/>
                  </a:moveTo>
                  <a:lnTo>
                    <a:pt x="4560823" y="1556526"/>
                  </a:lnTo>
                  <a:lnTo>
                    <a:pt x="3545490" y="2243230"/>
                  </a:lnTo>
                  <a:lnTo>
                    <a:pt x="3663603" y="1823411"/>
                  </a:lnTo>
                  <a:cubicBezTo>
                    <a:pt x="3149242" y="1880599"/>
                    <a:pt x="1415459" y="1505873"/>
                    <a:pt x="0" y="207894"/>
                  </a:cubicBezTo>
                  <a:lnTo>
                    <a:pt x="130695" y="0"/>
                  </a:lnTo>
                  <a:cubicBezTo>
                    <a:pt x="1406856" y="1086988"/>
                    <a:pt x="2854198" y="1561561"/>
                    <a:pt x="3600642" y="1573735"/>
                  </a:cubicBezTo>
                  <a:lnTo>
                    <a:pt x="3376420" y="1234796"/>
                  </a:lnTo>
                  <a:close/>
                </a:path>
              </a:pathLst>
            </a:custGeom>
            <a:solidFill>
              <a:srgbClr val="FF63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DB5F9C0-EDF9-4622-8E6E-1ADFBEDFDA23}"/>
              </a:ext>
            </a:extLst>
          </p:cNvPr>
          <p:cNvGrpSpPr/>
          <p:nvPr/>
        </p:nvGrpSpPr>
        <p:grpSpPr>
          <a:xfrm>
            <a:off x="342330" y="1217415"/>
            <a:ext cx="6014082" cy="4855715"/>
            <a:chOff x="226218" y="1217415"/>
            <a:chExt cx="6014082" cy="4855715"/>
          </a:xfrm>
        </p:grpSpPr>
        <p:grpSp>
          <p:nvGrpSpPr>
            <p:cNvPr id="6" name="Group 5">
              <a:extLst>
                <a:ext uri="{FF2B5EF4-FFF2-40B4-BE49-F238E27FC236}">
                  <a16:creationId xmlns:a16="http://schemas.microsoft.com/office/drawing/2014/main" id="{AE067A93-A00A-4DAF-BEC0-6A0CCD3AB9B6}"/>
                </a:ext>
              </a:extLst>
            </p:cNvPr>
            <p:cNvGrpSpPr/>
            <p:nvPr/>
          </p:nvGrpSpPr>
          <p:grpSpPr>
            <a:xfrm>
              <a:off x="226218" y="1217415"/>
              <a:ext cx="6014082" cy="1349344"/>
              <a:chOff x="226219" y="1217415"/>
              <a:chExt cx="5672569" cy="1349344"/>
            </a:xfrm>
          </p:grpSpPr>
          <p:sp>
            <p:nvSpPr>
              <p:cNvPr id="23" name="TextBox 22"/>
              <p:cNvSpPr txBox="1"/>
              <p:nvPr/>
            </p:nvSpPr>
            <p:spPr>
              <a:xfrm>
                <a:off x="226219" y="1217415"/>
                <a:ext cx="5672569" cy="800219"/>
              </a:xfrm>
              <a:prstGeom prst="rect">
                <a:avLst/>
              </a:prstGeom>
              <a:noFill/>
            </p:spPr>
            <p:txBody>
              <a:bodyPr wrap="square" rtlCol="0" anchor="ctr">
                <a:spAutoFit/>
              </a:bodyPr>
              <a:lstStyle/>
              <a:p>
                <a:r>
                  <a:rPr lang="en-US" sz="4600" b="1" dirty="0">
                    <a:latin typeface="Calibri Light" panose="020F0302020204030204" pitchFamily="34" charset="0"/>
                    <a:cs typeface="Calibri Light" panose="020F0302020204030204" pitchFamily="34" charset="0"/>
                  </a:rPr>
                  <a:t>Our Purpose</a:t>
                </a:r>
              </a:p>
            </p:txBody>
          </p:sp>
          <p:cxnSp>
            <p:nvCxnSpPr>
              <p:cNvPr id="12" name="Straight Connector 11">
                <a:extLst>
                  <a:ext uri="{FF2B5EF4-FFF2-40B4-BE49-F238E27FC236}">
                    <a16:creationId xmlns:a16="http://schemas.microsoft.com/office/drawing/2014/main" id="{6A86836B-02C1-46B9-B1F2-4A081CC8FB7C}"/>
                  </a:ext>
                </a:extLst>
              </p:cNvPr>
              <p:cNvCxnSpPr/>
              <p:nvPr/>
            </p:nvCxnSpPr>
            <p:spPr>
              <a:xfrm>
                <a:off x="528357" y="2566759"/>
                <a:ext cx="4217597" cy="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C90CB8E-F677-4831-B0B8-D6C89D7A6702}"/>
                </a:ext>
              </a:extLst>
            </p:cNvPr>
            <p:cNvGrpSpPr/>
            <p:nvPr/>
          </p:nvGrpSpPr>
          <p:grpSpPr>
            <a:xfrm>
              <a:off x="504368" y="3256370"/>
              <a:ext cx="5475519" cy="2816760"/>
              <a:chOff x="568482" y="3169286"/>
              <a:chExt cx="5475519" cy="2816760"/>
            </a:xfrm>
          </p:grpSpPr>
          <p:sp>
            <p:nvSpPr>
              <p:cNvPr id="25" name="Rectangle 24">
                <a:extLst>
                  <a:ext uri="{FF2B5EF4-FFF2-40B4-BE49-F238E27FC236}">
                    <a16:creationId xmlns:a16="http://schemas.microsoft.com/office/drawing/2014/main" id="{A5C0FB65-0353-4A93-9112-0CA750944B90}"/>
                  </a:ext>
                </a:extLst>
              </p:cNvPr>
              <p:cNvSpPr/>
              <p:nvPr/>
            </p:nvSpPr>
            <p:spPr>
              <a:xfrm>
                <a:off x="568482" y="3169286"/>
                <a:ext cx="5475519" cy="400110"/>
              </a:xfrm>
              <a:prstGeom prst="rect">
                <a:avLst/>
              </a:prstGeom>
            </p:spPr>
            <p:txBody>
              <a:bodyPr wrap="square" anchor="ctr">
                <a:spAutoFit/>
              </a:bodyPr>
              <a:lstStyle/>
              <a:p>
                <a:pPr defTabSz="685800">
                  <a:defRPr/>
                </a:pPr>
                <a:r>
                  <a:rPr lang="en-US" sz="2000" dirty="0">
                    <a:cs typeface="Arial" panose="020B0604020202020204" pitchFamily="34" charset="0"/>
                  </a:rPr>
                  <a:t>Provide service to as many Californians as possible  </a:t>
                </a:r>
                <a:endParaRPr lang="en-US" sz="2000" kern="0" dirty="0">
                  <a:cs typeface="Arial" panose="020B0604020202020204" pitchFamily="34" charset="0"/>
                </a:endParaRPr>
              </a:p>
            </p:txBody>
          </p:sp>
          <p:sp>
            <p:nvSpPr>
              <p:cNvPr id="26" name="Rectangle 25">
                <a:extLst>
                  <a:ext uri="{FF2B5EF4-FFF2-40B4-BE49-F238E27FC236}">
                    <a16:creationId xmlns:a16="http://schemas.microsoft.com/office/drawing/2014/main" id="{CAD78DF5-AC08-48CE-940D-93DB5427FADD}"/>
                  </a:ext>
                </a:extLst>
              </p:cNvPr>
              <p:cNvSpPr/>
              <p:nvPr/>
            </p:nvSpPr>
            <p:spPr>
              <a:xfrm>
                <a:off x="568483" y="4393000"/>
                <a:ext cx="5022452" cy="400110"/>
              </a:xfrm>
              <a:prstGeom prst="rect">
                <a:avLst/>
              </a:prstGeom>
            </p:spPr>
            <p:txBody>
              <a:bodyPr wrap="square" anchor="ctr">
                <a:spAutoFit/>
              </a:bodyPr>
              <a:lstStyle/>
              <a:p>
                <a:pPr defTabSz="685800">
                  <a:defRPr/>
                </a:pPr>
                <a:r>
                  <a:rPr lang="en-US" sz="2000" kern="0" dirty="0">
                    <a:cs typeface="Arial" panose="020B0604020202020204" pitchFamily="34" charset="0"/>
                  </a:rPr>
                  <a:t>Decrease tobacco use  </a:t>
                </a:r>
              </a:p>
            </p:txBody>
          </p:sp>
          <p:sp>
            <p:nvSpPr>
              <p:cNvPr id="27" name="Rectangle 26">
                <a:extLst>
                  <a:ext uri="{FF2B5EF4-FFF2-40B4-BE49-F238E27FC236}">
                    <a16:creationId xmlns:a16="http://schemas.microsoft.com/office/drawing/2014/main" id="{8C5DCA77-2BF5-4006-946D-521349AB9633}"/>
                  </a:ext>
                </a:extLst>
              </p:cNvPr>
              <p:cNvSpPr/>
              <p:nvPr/>
            </p:nvSpPr>
            <p:spPr>
              <a:xfrm>
                <a:off x="568483" y="5647492"/>
                <a:ext cx="5022452" cy="338554"/>
              </a:xfrm>
              <a:prstGeom prst="rect">
                <a:avLst/>
              </a:prstGeom>
            </p:spPr>
            <p:txBody>
              <a:bodyPr wrap="square" anchor="ctr">
                <a:spAutoFit/>
              </a:bodyPr>
              <a:lstStyle/>
              <a:p>
                <a:pPr defTabSz="685800">
                  <a:defRPr/>
                </a:pPr>
                <a:endParaRPr lang="en-US" sz="1600" kern="0" dirty="0">
                  <a:solidFill>
                    <a:schemeClr val="accent6"/>
                  </a:solidFill>
                  <a:latin typeface="Arial" panose="020B0604020202020204" pitchFamily="34" charset="0"/>
                  <a:cs typeface="Arial" panose="020B0604020202020204" pitchFamily="34" charset="0"/>
                </a:endParaRPr>
              </a:p>
            </p:txBody>
          </p:sp>
        </p:grpSp>
      </p:grpSp>
      <p:pic>
        <p:nvPicPr>
          <p:cNvPr id="43" name="Audio 42">
            <a:hlinkClick r:id="" action="ppaction://media"/>
            <a:extLst>
              <a:ext uri="{FF2B5EF4-FFF2-40B4-BE49-F238E27FC236}">
                <a16:creationId xmlns:a16="http://schemas.microsoft.com/office/drawing/2014/main" id="{054EA4F1-80A6-4426-4CFD-483DBDD443B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76088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94"/>
    </mc:Choice>
    <mc:Fallback xmlns="">
      <p:transition spd="slow" advTm="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278F-E5D8-4C00-AE1B-196FF4C60F56}"/>
              </a:ext>
            </a:extLst>
          </p:cNvPr>
          <p:cNvSpPr>
            <a:spLocks noGrp="1"/>
          </p:cNvSpPr>
          <p:nvPr>
            <p:ph type="title"/>
          </p:nvPr>
        </p:nvSpPr>
        <p:spPr/>
        <p:txBody>
          <a:bodyPr>
            <a:normAutofit/>
          </a:bodyPr>
          <a:lstStyle/>
          <a:p>
            <a:r>
              <a:rPr lang="en-US" sz="4500" b="1" dirty="0"/>
              <a:t>Project Goals </a:t>
            </a:r>
          </a:p>
        </p:txBody>
      </p:sp>
      <p:graphicFrame>
        <p:nvGraphicFramePr>
          <p:cNvPr id="5" name="Content Placeholder 2">
            <a:extLst>
              <a:ext uri="{FF2B5EF4-FFF2-40B4-BE49-F238E27FC236}">
                <a16:creationId xmlns:a16="http://schemas.microsoft.com/office/drawing/2014/main" id="{ABC794D7-43E1-4E61-821B-4A83535D7905}"/>
              </a:ext>
            </a:extLst>
          </p:cNvPr>
          <p:cNvGraphicFramePr>
            <a:graphicFrameLocks noGrp="1"/>
          </p:cNvGraphicFramePr>
          <p:nvPr>
            <p:ph idx="1"/>
            <p:extLst>
              <p:ext uri="{D42A27DB-BD31-4B8C-83A1-F6EECF244321}">
                <p14:modId xmlns:p14="http://schemas.microsoft.com/office/powerpoint/2010/main" val="3976667198"/>
              </p:ext>
            </p:extLst>
          </p:nvPr>
        </p:nvGraphicFramePr>
        <p:xfrm>
          <a:off x="116632" y="1303111"/>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 name="Audio 29">
            <a:hlinkClick r:id="" action="ppaction://media"/>
            <a:extLst>
              <a:ext uri="{FF2B5EF4-FFF2-40B4-BE49-F238E27FC236}">
                <a16:creationId xmlns:a16="http://schemas.microsoft.com/office/drawing/2014/main" id="{D04204AC-744F-B448-4462-B9E3E0EEA5B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54114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2025"/>
    </mc:Choice>
    <mc:Fallback xmlns="">
      <p:transition spd="slow" advTm="11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A85C-5D9F-4B88-937B-EDF6F05F716E}"/>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b="1" kern="1200" dirty="0">
                <a:solidFill>
                  <a:schemeClr val="tx1"/>
                </a:solidFill>
                <a:ea typeface="+mj-ea"/>
                <a:cs typeface="+mj-cs"/>
              </a:rPr>
              <a:t>Project at a Glance</a:t>
            </a:r>
          </a:p>
        </p:txBody>
      </p:sp>
      <p:pic>
        <p:nvPicPr>
          <p:cNvPr id="6" name="Picture 5" descr="A picture containing diagram&#10;&#10;Description automatically generated">
            <a:extLst>
              <a:ext uri="{FF2B5EF4-FFF2-40B4-BE49-F238E27FC236}">
                <a16:creationId xmlns:a16="http://schemas.microsoft.com/office/drawing/2014/main" id="{4F138C00-40AE-446C-97C0-CDA7A2A5D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56779" y="-1134115"/>
            <a:ext cx="7702034" cy="9970264"/>
          </a:xfrm>
          <a:prstGeom prst="rect">
            <a:avLst/>
          </a:prstGeom>
        </p:spPr>
      </p:pic>
      <p:pic>
        <p:nvPicPr>
          <p:cNvPr id="32" name="Audio 31">
            <a:hlinkClick r:id="" action="ppaction://media"/>
            <a:extLst>
              <a:ext uri="{FF2B5EF4-FFF2-40B4-BE49-F238E27FC236}">
                <a16:creationId xmlns:a16="http://schemas.microsoft.com/office/drawing/2014/main" id="{230AB1C8-CA55-0A4F-BDBD-8466824A0D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8797232"/>
      </p:ext>
    </p:extLst>
  </p:cSld>
  <p:clrMapOvr>
    <a:masterClrMapping/>
  </p:clrMapOvr>
  <mc:AlternateContent xmlns:mc="http://schemas.openxmlformats.org/markup-compatibility/2006" xmlns:p14="http://schemas.microsoft.com/office/powerpoint/2010/main">
    <mc:Choice Requires="p14">
      <p:transition spd="slow" p14:dur="2000" advTm="63696"/>
    </mc:Choice>
    <mc:Fallback xmlns="">
      <p:transition spd="slow" advTm="6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3366-179D-4A82-BF3F-7F2F8C39E3DB}"/>
              </a:ext>
            </a:extLst>
          </p:cNvPr>
          <p:cNvSpPr>
            <a:spLocks noGrp="1"/>
          </p:cNvSpPr>
          <p:nvPr>
            <p:ph type="title"/>
          </p:nvPr>
        </p:nvSpPr>
        <p:spPr>
          <a:xfrm>
            <a:off x="1629751" y="934327"/>
            <a:ext cx="8924392" cy="1058275"/>
          </a:xfrm>
        </p:spPr>
        <p:txBody>
          <a:bodyPr>
            <a:normAutofit fontScale="90000"/>
          </a:bodyPr>
          <a:lstStyle/>
          <a:p>
            <a:r>
              <a:rPr lang="en-US" sz="4900" b="1" dirty="0"/>
              <a:t>Assess as many as possible</a:t>
            </a:r>
            <a:br>
              <a:rPr lang="en-US" sz="3600" b="1" dirty="0"/>
            </a:br>
            <a:endParaRPr lang="en-US" sz="3600" b="1" dirty="0"/>
          </a:p>
        </p:txBody>
      </p:sp>
      <p:graphicFrame>
        <p:nvGraphicFramePr>
          <p:cNvPr id="23" name="Content Placeholder 2">
            <a:extLst>
              <a:ext uri="{FF2B5EF4-FFF2-40B4-BE49-F238E27FC236}">
                <a16:creationId xmlns:a16="http://schemas.microsoft.com/office/drawing/2014/main" id="{E7A79A5E-42D3-4F79-9900-6AF0BDE4121A}"/>
              </a:ext>
            </a:extLst>
          </p:cNvPr>
          <p:cNvGraphicFramePr>
            <a:graphicFrameLocks noGrp="1"/>
          </p:cNvGraphicFramePr>
          <p:nvPr>
            <p:ph idx="1"/>
          </p:nvPr>
        </p:nvGraphicFramePr>
        <p:xfrm>
          <a:off x="1941207" y="2752316"/>
          <a:ext cx="8309586" cy="27568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4" name="Audio 33">
            <a:hlinkClick r:id="" action="ppaction://media"/>
            <a:extLst>
              <a:ext uri="{FF2B5EF4-FFF2-40B4-BE49-F238E27FC236}">
                <a16:creationId xmlns:a16="http://schemas.microsoft.com/office/drawing/2014/main" id="{466B2535-6A0F-0230-81BC-DF0673EBAE4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691902046"/>
      </p:ext>
    </p:extLst>
  </p:cSld>
  <p:clrMapOvr>
    <a:masterClrMapping/>
  </p:clrMapOvr>
  <mc:AlternateContent xmlns:mc="http://schemas.openxmlformats.org/markup-compatibility/2006" xmlns:p14="http://schemas.microsoft.com/office/powerpoint/2010/main">
    <mc:Choice Requires="p14">
      <p:transition spd="slow" p14:dur="2000" advTm="63165"/>
    </mc:Choice>
    <mc:Fallback xmlns="">
      <p:transition spd="slow" advTm="6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graphicEl>
                                              <a:dgm id="{13D5B7B1-E157-46EF-81CA-FD6442D6990C}"/>
                                            </p:graphicEl>
                                          </p:spTgt>
                                        </p:tgtEl>
                                        <p:attrNameLst>
                                          <p:attrName>style.visibility</p:attrName>
                                        </p:attrNameLst>
                                      </p:cBhvr>
                                      <p:to>
                                        <p:strVal val="visible"/>
                                      </p:to>
                                    </p:set>
                                    <p:animEffect transition="in" filter="fade">
                                      <p:cBhvr>
                                        <p:cTn id="11" dur="500"/>
                                        <p:tgtEl>
                                          <p:spTgt spid="23">
                                            <p:graphicEl>
                                              <a:dgm id="{13D5B7B1-E157-46EF-81CA-FD6442D6990C}"/>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graphicEl>
                                              <a:dgm id="{6729110D-42C7-428B-8236-3EC68A20F71B}"/>
                                            </p:graphicEl>
                                          </p:spTgt>
                                        </p:tgtEl>
                                        <p:attrNameLst>
                                          <p:attrName>style.visibility</p:attrName>
                                        </p:attrNameLst>
                                      </p:cBhvr>
                                      <p:to>
                                        <p:strVal val="visible"/>
                                      </p:to>
                                    </p:set>
                                    <p:animEffect transition="in" filter="fade">
                                      <p:cBhvr>
                                        <p:cTn id="14" dur="500"/>
                                        <p:tgtEl>
                                          <p:spTgt spid="23">
                                            <p:graphicEl>
                                              <a:dgm id="{6729110D-42C7-428B-8236-3EC68A20F71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graphicEl>
                                              <a:dgm id="{A8380BFE-691F-4AAC-8CA1-B31979C2583C}"/>
                                            </p:graphicEl>
                                          </p:spTgt>
                                        </p:tgtEl>
                                        <p:attrNameLst>
                                          <p:attrName>style.visibility</p:attrName>
                                        </p:attrNameLst>
                                      </p:cBhvr>
                                      <p:to>
                                        <p:strVal val="visible"/>
                                      </p:to>
                                    </p:set>
                                    <p:animEffect transition="in" filter="fade">
                                      <p:cBhvr>
                                        <p:cTn id="19" dur="500"/>
                                        <p:tgtEl>
                                          <p:spTgt spid="23">
                                            <p:graphicEl>
                                              <a:dgm id="{A8380BFE-691F-4AAC-8CA1-B31979C2583C}"/>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graphicEl>
                                              <a:dgm id="{C5EC0767-F758-410F-8BC3-9C31277DC0CE}"/>
                                            </p:graphicEl>
                                          </p:spTgt>
                                        </p:tgtEl>
                                        <p:attrNameLst>
                                          <p:attrName>style.visibility</p:attrName>
                                        </p:attrNameLst>
                                      </p:cBhvr>
                                      <p:to>
                                        <p:strVal val="visible"/>
                                      </p:to>
                                    </p:set>
                                    <p:animEffect transition="in" filter="fade">
                                      <p:cBhvr>
                                        <p:cTn id="22" dur="500"/>
                                        <p:tgtEl>
                                          <p:spTgt spid="23">
                                            <p:graphicEl>
                                              <a:dgm id="{C5EC0767-F758-410F-8BC3-9C31277DC0C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graphicEl>
                                              <a:dgm id="{66870257-995C-478E-AD96-19C3DED582B5}"/>
                                            </p:graphicEl>
                                          </p:spTgt>
                                        </p:tgtEl>
                                        <p:attrNameLst>
                                          <p:attrName>style.visibility</p:attrName>
                                        </p:attrNameLst>
                                      </p:cBhvr>
                                      <p:to>
                                        <p:strVal val="visible"/>
                                      </p:to>
                                    </p:set>
                                    <p:animEffect transition="in" filter="fade">
                                      <p:cBhvr>
                                        <p:cTn id="27" dur="500"/>
                                        <p:tgtEl>
                                          <p:spTgt spid="23">
                                            <p:graphicEl>
                                              <a:dgm id="{66870257-995C-478E-AD96-19C3DED582B5}"/>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graphicEl>
                                              <a:dgm id="{636EA8E5-CACF-47C1-8879-8F7DB2A1CB0D}"/>
                                            </p:graphicEl>
                                          </p:spTgt>
                                        </p:tgtEl>
                                        <p:attrNameLst>
                                          <p:attrName>style.visibility</p:attrName>
                                        </p:attrNameLst>
                                      </p:cBhvr>
                                      <p:to>
                                        <p:strVal val="visible"/>
                                      </p:to>
                                    </p:set>
                                    <p:animEffect transition="in" filter="fade">
                                      <p:cBhvr>
                                        <p:cTn id="30" dur="500"/>
                                        <p:tgtEl>
                                          <p:spTgt spid="23">
                                            <p:graphicEl>
                                              <a:dgm id="{636EA8E5-CACF-47C1-8879-8F7DB2A1CB0D}"/>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graphicEl>
                                              <a:dgm id="{68473C3F-6CBA-41DB-B74C-34E0F7DF3F6E}"/>
                                            </p:graphicEl>
                                          </p:spTgt>
                                        </p:tgtEl>
                                        <p:attrNameLst>
                                          <p:attrName>style.visibility</p:attrName>
                                        </p:attrNameLst>
                                      </p:cBhvr>
                                      <p:to>
                                        <p:strVal val="visible"/>
                                      </p:to>
                                    </p:set>
                                    <p:animEffect transition="in" filter="fade">
                                      <p:cBhvr>
                                        <p:cTn id="35" dur="500"/>
                                        <p:tgtEl>
                                          <p:spTgt spid="23">
                                            <p:graphicEl>
                                              <a:dgm id="{68473C3F-6CBA-41DB-B74C-34E0F7DF3F6E}"/>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graphicEl>
                                              <a:dgm id="{D890A34D-B1BB-4267-8F9D-D3F30601FB60}"/>
                                            </p:graphicEl>
                                          </p:spTgt>
                                        </p:tgtEl>
                                        <p:attrNameLst>
                                          <p:attrName>style.visibility</p:attrName>
                                        </p:attrNameLst>
                                      </p:cBhvr>
                                      <p:to>
                                        <p:strVal val="visible"/>
                                      </p:to>
                                    </p:set>
                                    <p:animEffect transition="in" filter="fade">
                                      <p:cBhvr>
                                        <p:cTn id="38" dur="500"/>
                                        <p:tgtEl>
                                          <p:spTgt spid="23">
                                            <p:graphicEl>
                                              <a:dgm id="{D890A34D-B1BB-4267-8F9D-D3F30601FB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4"/>
                </p:tgtEl>
              </p:cMediaNode>
            </p:audio>
          </p:childTnLst>
        </p:cTn>
      </p:par>
    </p:tnLst>
    <p:bldLst>
      <p:bldGraphic spid="2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3B1A-C248-40A9-B568-9059E3B5A475}"/>
              </a:ext>
            </a:extLst>
          </p:cNvPr>
          <p:cNvSpPr>
            <a:spLocks noGrp="1"/>
          </p:cNvSpPr>
          <p:nvPr>
            <p:ph type="title"/>
          </p:nvPr>
        </p:nvSpPr>
        <p:spPr>
          <a:xfrm>
            <a:off x="838200" y="365125"/>
            <a:ext cx="10515600" cy="1325563"/>
          </a:xfrm>
        </p:spPr>
        <p:txBody>
          <a:bodyPr anchor="ctr">
            <a:noAutofit/>
          </a:bodyPr>
          <a:lstStyle/>
          <a:p>
            <a:pPr algn="ctr"/>
            <a:r>
              <a:rPr lang="en-US" sz="4800" b="1" dirty="0"/>
              <a:t>Why Assess?</a:t>
            </a:r>
          </a:p>
        </p:txBody>
      </p:sp>
      <p:graphicFrame>
        <p:nvGraphicFramePr>
          <p:cNvPr id="4" name="Content Placeholder 3">
            <a:extLst>
              <a:ext uri="{FF2B5EF4-FFF2-40B4-BE49-F238E27FC236}">
                <a16:creationId xmlns:a16="http://schemas.microsoft.com/office/drawing/2014/main" id="{537C04E3-A92D-4934-BFA5-4459962410C7}"/>
              </a:ext>
            </a:extLst>
          </p:cNvPr>
          <p:cNvGraphicFramePr>
            <a:graphicFrameLocks noGrp="1"/>
          </p:cNvGraphicFramePr>
          <p:nvPr>
            <p:ph idx="1"/>
            <p:extLst>
              <p:ext uri="{D42A27DB-BD31-4B8C-83A1-F6EECF244321}">
                <p14:modId xmlns:p14="http://schemas.microsoft.com/office/powerpoint/2010/main" val="3395430518"/>
              </p:ext>
            </p:extLst>
          </p:nvPr>
        </p:nvGraphicFramePr>
        <p:xfrm>
          <a:off x="348343" y="1512116"/>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10BF15D2-F0D6-1C43-091A-FD8C11D7471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479978"/>
      </p:ext>
    </p:extLst>
  </p:cSld>
  <p:clrMapOvr>
    <a:masterClrMapping/>
  </p:clrMapOvr>
  <mc:AlternateContent xmlns:mc="http://schemas.openxmlformats.org/markup-compatibility/2006" xmlns:p14="http://schemas.microsoft.com/office/powerpoint/2010/main">
    <mc:Choice Requires="p14">
      <p:transition spd="slow" p14:dur="2000" advTm="42762"/>
    </mc:Choice>
    <mc:Fallback xmlns="">
      <p:transition spd="slow" advTm="4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7A9066-4201-DB9F-DF38-CF2AD3571AAE}"/>
              </a:ext>
            </a:extLst>
          </p:cNvPr>
          <p:cNvSpPr>
            <a:spLocks noGrp="1"/>
          </p:cNvSpPr>
          <p:nvPr>
            <p:ph type="title"/>
          </p:nvPr>
        </p:nvSpPr>
        <p:spPr/>
        <p:txBody>
          <a:bodyPr/>
          <a:lstStyle/>
          <a:p>
            <a:pPr algn="ctr"/>
            <a:r>
              <a:rPr lang="en-US" b="1" dirty="0">
                <a:solidFill>
                  <a:srgbClr val="FF9900"/>
                </a:solidFill>
              </a:rPr>
              <a:t>How to Assess?</a:t>
            </a:r>
            <a:br>
              <a:rPr lang="en-US" b="1" dirty="0">
                <a:solidFill>
                  <a:srgbClr val="FF9900"/>
                </a:solidFill>
              </a:rPr>
            </a:br>
            <a:r>
              <a:rPr lang="en-US" b="1" dirty="0">
                <a:solidFill>
                  <a:srgbClr val="FF9900"/>
                </a:solidFill>
              </a:rPr>
              <a:t>Screening Questions</a:t>
            </a:r>
          </a:p>
        </p:txBody>
      </p:sp>
      <p:sp>
        <p:nvSpPr>
          <p:cNvPr id="17" name="Content Placeholder 2">
            <a:extLst>
              <a:ext uri="{FF2B5EF4-FFF2-40B4-BE49-F238E27FC236}">
                <a16:creationId xmlns:a16="http://schemas.microsoft.com/office/drawing/2014/main" id="{72C958EB-4074-4F85-9F4E-3705C1B8D639}"/>
              </a:ext>
            </a:extLst>
          </p:cNvPr>
          <p:cNvSpPr>
            <a:spLocks noGrp="1"/>
          </p:cNvSpPr>
          <p:nvPr>
            <p:ph idx="1"/>
          </p:nvPr>
        </p:nvSpPr>
        <p:spPr/>
        <p:txBody>
          <a:bodyPr anchor="ctr">
            <a:normAutofit/>
          </a:bodyPr>
          <a:lstStyle/>
          <a:p>
            <a:pPr marL="0" marR="0" lvl="0" indent="0">
              <a:spcBef>
                <a:spcPts val="0"/>
              </a:spcBef>
              <a:spcAft>
                <a:spcPts val="0"/>
              </a:spcAft>
              <a:buNone/>
            </a:pPr>
            <a:r>
              <a:rPr lang="en-US" dirty="0">
                <a:effectLst/>
                <a:latin typeface="Calibri" panose="020F0502020204030204" pitchFamily="34" charset="0"/>
                <a:ea typeface="DengXian" panose="020B0503020204020204" pitchFamily="2" charset="-122"/>
                <a:cs typeface="Times New Roman" panose="02020603050405020304" pitchFamily="18" charset="0"/>
              </a:rPr>
              <a:t>1.Do you smoke cigarettes, vape nicotine or use other tobacco?  </a:t>
            </a:r>
          </a:p>
          <a:p>
            <a:pPr marR="0" indent="0">
              <a:spcBef>
                <a:spcPts val="0"/>
              </a:spcBef>
              <a:spcAft>
                <a:spcPts val="0"/>
              </a:spcAft>
              <a:buNone/>
            </a:pPr>
            <a:r>
              <a:rPr lang="en-US" dirty="0">
                <a:effectLst/>
                <a:latin typeface="Calibri" panose="020F0502020204030204" pitchFamily="34" charset="0"/>
                <a:ea typeface="DengXian" panose="020B0503020204020204" pitchFamily="2" charset="-122"/>
                <a:cs typeface="Times New Roman" panose="02020603050405020304" pitchFamily="18" charset="0"/>
                <a:sym typeface="Symbol" panose="05050102010706020507" pitchFamily="18" charset="2"/>
              </a:rPr>
              <a:t></a:t>
            </a:r>
            <a:r>
              <a:rPr lang="en-US" dirty="0">
                <a:effectLst/>
                <a:latin typeface="Calibri" panose="020F0502020204030204" pitchFamily="34" charset="0"/>
                <a:ea typeface="DengXian" panose="020B0503020204020204" pitchFamily="2" charset="-122"/>
                <a:cs typeface="Times New Roman" panose="02020603050405020304" pitchFamily="18" charset="0"/>
              </a:rPr>
              <a:t>  Yes </a:t>
            </a:r>
          </a:p>
          <a:p>
            <a:pPr marR="0" indent="0">
              <a:spcBef>
                <a:spcPts val="0"/>
              </a:spcBef>
              <a:spcAft>
                <a:spcPts val="0"/>
              </a:spcAft>
              <a:buNone/>
              <a:tabLst>
                <a:tab pos="3419475" algn="l"/>
              </a:tabLst>
            </a:pPr>
            <a:r>
              <a:rPr lang="en-US" dirty="0">
                <a:effectLst/>
                <a:latin typeface="Calibri" panose="020F0502020204030204" pitchFamily="34" charset="0"/>
                <a:ea typeface="DengXian" panose="020B0503020204020204" pitchFamily="2" charset="-122"/>
                <a:cs typeface="Times New Roman" panose="02020603050405020304" pitchFamily="18" charset="0"/>
                <a:sym typeface="Symbol" panose="05050102010706020507" pitchFamily="18" charset="2"/>
              </a:rPr>
              <a:t></a:t>
            </a:r>
            <a:r>
              <a:rPr lang="en-US" dirty="0">
                <a:effectLst/>
                <a:latin typeface="Calibri" panose="020F0502020204030204" pitchFamily="34" charset="0"/>
                <a:ea typeface="DengXian" panose="020B0503020204020204" pitchFamily="2" charset="-122"/>
                <a:cs typeface="Times New Roman" panose="02020603050405020304" pitchFamily="18" charset="0"/>
              </a:rPr>
              <a:t>  No </a:t>
            </a:r>
            <a:r>
              <a:rPr lang="en-US" b="1" i="1" dirty="0">
                <a:effectLst/>
                <a:latin typeface="Calibri" panose="020F0502020204030204" pitchFamily="34" charset="0"/>
                <a:ea typeface="DengXian" panose="020B0503020204020204" pitchFamily="2" charset="-122"/>
                <a:cs typeface="Times New Roman" panose="02020603050405020304" pitchFamily="18" charset="0"/>
              </a:rPr>
              <a:t>	</a:t>
            </a:r>
            <a:endParaRPr lang="en-US" dirty="0">
              <a:effectLst/>
              <a:latin typeface="Calibri" panose="020F0502020204030204" pitchFamily="34" charset="0"/>
              <a:ea typeface="DengXian" panose="020B0503020204020204" pitchFamily="2" charset="-122"/>
              <a:cs typeface="Times New Roman" panose="02020603050405020304" pitchFamily="18" charset="0"/>
            </a:endParaRPr>
          </a:p>
          <a:p>
            <a:pPr marL="0" marR="0" indent="0">
              <a:spcBef>
                <a:spcPts val="0"/>
              </a:spcBef>
              <a:spcAft>
                <a:spcPts val="0"/>
              </a:spcAft>
              <a:buNone/>
            </a:pPr>
            <a:endParaRPr lang="en-US" dirty="0">
              <a:effectLst/>
              <a:latin typeface="Calibri" panose="020F0502020204030204" pitchFamily="34" charset="0"/>
              <a:ea typeface="DengXian" panose="020B0503020204020204" pitchFamily="2" charset="-122"/>
              <a:cs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DengXian" panose="020B0503020204020204" pitchFamily="2" charset="-122"/>
                <a:cs typeface="Times New Roman" panose="02020603050405020304" pitchFamily="18" charset="0"/>
              </a:rPr>
              <a:t>2. Do you live with anyone who uses tobacco or vapes nicotine?</a:t>
            </a:r>
          </a:p>
          <a:p>
            <a:pPr marR="0" indent="0">
              <a:spcBef>
                <a:spcPts val="0"/>
              </a:spcBef>
              <a:spcAft>
                <a:spcPts val="0"/>
              </a:spcAft>
              <a:buNone/>
            </a:pPr>
            <a:r>
              <a:rPr lang="en-US" dirty="0">
                <a:effectLst/>
                <a:latin typeface="Calibri" panose="020F0502020204030204" pitchFamily="34" charset="0"/>
                <a:ea typeface="DengXian" panose="020B0503020204020204" pitchFamily="2" charset="-122"/>
                <a:cs typeface="Times New Roman" panose="02020603050405020304" pitchFamily="18" charset="0"/>
                <a:sym typeface="Symbol" panose="05050102010706020507" pitchFamily="18" charset="2"/>
              </a:rPr>
              <a:t></a:t>
            </a:r>
            <a:r>
              <a:rPr lang="en-US" dirty="0">
                <a:effectLst/>
                <a:latin typeface="Calibri" panose="020F0502020204030204" pitchFamily="34" charset="0"/>
                <a:ea typeface="DengXian" panose="020B0503020204020204" pitchFamily="2" charset="-122"/>
                <a:cs typeface="Times New Roman" panose="02020603050405020304" pitchFamily="18" charset="0"/>
              </a:rPr>
              <a:t>  Yes</a:t>
            </a:r>
          </a:p>
          <a:p>
            <a:pPr marR="0" indent="0">
              <a:spcBef>
                <a:spcPts val="0"/>
              </a:spcBef>
              <a:spcAft>
                <a:spcPts val="0"/>
              </a:spcAft>
              <a:buNone/>
            </a:pPr>
            <a:r>
              <a:rPr lang="en-US" dirty="0">
                <a:effectLst/>
                <a:latin typeface="Calibri" panose="020F0502020204030204" pitchFamily="34" charset="0"/>
                <a:ea typeface="DengXian" panose="020B0503020204020204" pitchFamily="2" charset="-122"/>
                <a:cs typeface="Times New Roman" panose="02020603050405020304" pitchFamily="18" charset="0"/>
                <a:sym typeface="Symbol" panose="05050102010706020507" pitchFamily="18" charset="2"/>
              </a:rPr>
              <a:t></a:t>
            </a:r>
            <a:r>
              <a:rPr lang="en-US" dirty="0">
                <a:effectLst/>
                <a:latin typeface="Calibri" panose="020F0502020204030204" pitchFamily="34" charset="0"/>
                <a:ea typeface="DengXian" panose="020B0503020204020204" pitchFamily="2" charset="-122"/>
                <a:cs typeface="Times New Roman" panose="02020603050405020304" pitchFamily="18" charset="0"/>
              </a:rPr>
              <a:t>  No</a:t>
            </a:r>
          </a:p>
          <a:p>
            <a:endParaRPr lang="en-US" dirty="0"/>
          </a:p>
        </p:txBody>
      </p:sp>
      <p:pic>
        <p:nvPicPr>
          <p:cNvPr id="18" name="Audio 17">
            <a:hlinkClick r:id="" action="ppaction://media"/>
            <a:extLst>
              <a:ext uri="{FF2B5EF4-FFF2-40B4-BE49-F238E27FC236}">
                <a16:creationId xmlns:a16="http://schemas.microsoft.com/office/drawing/2014/main" id="{B576F956-C898-C73A-A7B2-EE2DBD78616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219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949"/>
    </mc:Choice>
    <mc:Fallback xmlns="">
      <p:transition spd="slow" advTm="3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8.3|9.9|18"/>
</p:tagLst>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AB0EE1C-BD5E-48E4-AC47-D4917DD7C2B0}" vid="{B7889D6F-621F-4F46-975B-E8C26E75BC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0.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2.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3.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2.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3.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4.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5.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6.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7.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8.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9.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7698</TotalTime>
  <Words>1984</Words>
  <Application>Microsoft Office PowerPoint</Application>
  <PresentationFormat>Widescreen</PresentationFormat>
  <Paragraphs>146</Paragraphs>
  <Slides>17</Slides>
  <Notes>16</Notes>
  <HiddenSlides>0</HiddenSlides>
  <MMClips>17</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1_Office Theme</vt:lpstr>
      <vt:lpstr>2-1-1 Call Center Tobacco Cessation Referral Project</vt:lpstr>
      <vt:lpstr>PowerPoint Presentation</vt:lpstr>
      <vt:lpstr>Agenda </vt:lpstr>
      <vt:lpstr>PowerPoint Presentation</vt:lpstr>
      <vt:lpstr>Project Goals </vt:lpstr>
      <vt:lpstr>Project at a Glance</vt:lpstr>
      <vt:lpstr>Assess as many as possible </vt:lpstr>
      <vt:lpstr>Why Assess?</vt:lpstr>
      <vt:lpstr>How to Assess? Screening Questions</vt:lpstr>
      <vt:lpstr>Non-Smokers</vt:lpstr>
      <vt:lpstr>Gauging Interest </vt:lpstr>
      <vt:lpstr>Stages of Change</vt:lpstr>
      <vt:lpstr>Not Interested</vt:lpstr>
      <vt:lpstr>Phone &amp; Email Address Number </vt:lpstr>
      <vt:lpstr>211 Call Center Data April 2021 – Dec 2023</vt:lpstr>
      <vt:lpstr>Partnership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2-1-1 Call Center Tobacco Cessation Referral Project</dc:title>
  <dc:creator>Kirby, Carrie</dc:creator>
  <cp:lastModifiedBy>Wang, Deena</cp:lastModifiedBy>
  <cp:revision>76</cp:revision>
  <dcterms:created xsi:type="dcterms:W3CDTF">2021-03-30T14:37:09Z</dcterms:created>
  <dcterms:modified xsi:type="dcterms:W3CDTF">2023-05-02T19:48:27Z</dcterms:modified>
</cp:coreProperties>
</file>