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handoutMasterIdLst>
    <p:handoutMasterId r:id="rId32"/>
  </p:handoutMasterIdLst>
  <p:sldIdLst>
    <p:sldId id="256" r:id="rId3"/>
    <p:sldId id="507" r:id="rId4"/>
    <p:sldId id="280" r:id="rId5"/>
    <p:sldId id="551" r:id="rId6"/>
    <p:sldId id="556" r:id="rId7"/>
    <p:sldId id="557" r:id="rId8"/>
    <p:sldId id="552" r:id="rId9"/>
    <p:sldId id="539" r:id="rId10"/>
    <p:sldId id="528" r:id="rId11"/>
    <p:sldId id="540" r:id="rId12"/>
    <p:sldId id="541" r:id="rId13"/>
    <p:sldId id="542" r:id="rId14"/>
    <p:sldId id="515" r:id="rId15"/>
    <p:sldId id="278" r:id="rId16"/>
    <p:sldId id="545" r:id="rId17"/>
    <p:sldId id="536" r:id="rId18"/>
    <p:sldId id="558" r:id="rId19"/>
    <p:sldId id="537" r:id="rId20"/>
    <p:sldId id="546" r:id="rId21"/>
    <p:sldId id="547" r:id="rId22"/>
    <p:sldId id="400" r:id="rId23"/>
    <p:sldId id="401" r:id="rId24"/>
    <p:sldId id="402" r:id="rId25"/>
    <p:sldId id="403" r:id="rId26"/>
    <p:sldId id="392" r:id="rId27"/>
    <p:sldId id="516" r:id="rId28"/>
    <p:sldId id="534" r:id="rId29"/>
    <p:sldId id="4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450DF3-7327-D262-BB98-A58F7EF7B0C3}" name="Carbo-Mihalic, Anna-Montserrat" initials="CMAM" userId="S::acarbomihalic@health.ucsd.edu::99a080b7-edbf-493c-ae87-2f493780f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n Harms" initials="KH" lastIdx="1" clrIdx="0">
    <p:extLst>
      <p:ext uri="{19B8F6BF-5375-455C-9EA6-DF929625EA0E}">
        <p15:presenceInfo xmlns:p15="http://schemas.microsoft.com/office/powerpoint/2012/main" userId="S-1-5-21-2888374365-3124134277-3519738146-13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B"/>
    <a:srgbClr val="092B49"/>
    <a:srgbClr val="EEEC75"/>
    <a:srgbClr val="B9DAE5"/>
    <a:srgbClr val="BDE0E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67215" autoAdjust="0"/>
  </p:normalViewPr>
  <p:slideViewPr>
    <p:cSldViewPr snapToGrid="0">
      <p:cViewPr varScale="1">
        <p:scale>
          <a:sx n="118" d="100"/>
          <a:sy n="118" d="100"/>
        </p:scale>
        <p:origin x="1776" y="9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Referrals</c:v>
                </c:pt>
              </c:strCache>
            </c:strRef>
          </c:tx>
          <c:spPr>
            <a:ln w="28575" cap="rnd">
              <a:solidFill>
                <a:srgbClr val="FF9E1B"/>
              </a:solidFill>
              <a:round/>
            </a:ln>
            <a:effectLst/>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General</c:formatCode>
                <c:ptCount val="10"/>
                <c:pt idx="0">
                  <c:v>316</c:v>
                </c:pt>
                <c:pt idx="1">
                  <c:v>424</c:v>
                </c:pt>
                <c:pt idx="2">
                  <c:v>2131</c:v>
                </c:pt>
                <c:pt idx="3">
                  <c:v>3199</c:v>
                </c:pt>
                <c:pt idx="4">
                  <c:v>7567</c:v>
                </c:pt>
                <c:pt idx="5">
                  <c:v>9121</c:v>
                </c:pt>
                <c:pt idx="6">
                  <c:v>10070</c:v>
                </c:pt>
                <c:pt idx="7">
                  <c:v>7693</c:v>
                </c:pt>
                <c:pt idx="8">
                  <c:v>10367</c:v>
                </c:pt>
                <c:pt idx="9">
                  <c:v>9075</c:v>
                </c:pt>
              </c:numCache>
            </c:numRef>
          </c:val>
          <c:smooth val="0"/>
          <c:extLst>
            <c:ext xmlns:c16="http://schemas.microsoft.com/office/drawing/2014/chart" uri="{C3380CC4-5D6E-409C-BE32-E72D297353CC}">
              <c16:uniqueId val="{00000000-C432-4557-B697-7C5554F5A1A8}"/>
            </c:ext>
          </c:extLst>
        </c:ser>
        <c:dLbls>
          <c:showLegendKey val="0"/>
          <c:showVal val="0"/>
          <c:showCatName val="0"/>
          <c:showSerName val="0"/>
          <c:showPercent val="0"/>
          <c:showBubbleSize val="0"/>
        </c:dLbls>
        <c:smooth val="0"/>
        <c:axId val="426089136"/>
        <c:axId val="426091632"/>
      </c:lineChart>
      <c:catAx>
        <c:axId val="42608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091632"/>
        <c:crosses val="autoZero"/>
        <c:auto val="1"/>
        <c:lblAlgn val="ctr"/>
        <c:lblOffset val="100"/>
        <c:noMultiLvlLbl val="0"/>
      </c:catAx>
      <c:valAx>
        <c:axId val="426091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089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0-16T11:42:54.272" idx="1">
    <p:pos x="10" y="10"/>
    <p:text>Change “Refused Service: to “Declined Service”</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EDB3D1-5A47-4E07-A7FF-7E847F7F005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FC6F7C5-7AC9-4695-AA14-08BE65AD4A4A}">
      <dgm:prSet/>
      <dgm:spPr/>
      <dgm:t>
        <a:bodyPr/>
        <a:lstStyle/>
        <a:p>
          <a:r>
            <a:rPr lang="en-US" dirty="0">
              <a:solidFill>
                <a:srgbClr val="092B49"/>
              </a:solidFill>
            </a:rPr>
            <a:t>Intake call</a:t>
          </a:r>
        </a:p>
      </dgm:t>
    </dgm:pt>
    <dgm:pt modelId="{3AFECB63-4D6B-4CC7-B77A-1D0E46F214A8}" type="parTrans" cxnId="{80BF49B1-8682-4B16-B68D-2C357F0FABA1}">
      <dgm:prSet/>
      <dgm:spPr/>
      <dgm:t>
        <a:bodyPr/>
        <a:lstStyle/>
        <a:p>
          <a:endParaRPr lang="en-US"/>
        </a:p>
      </dgm:t>
    </dgm:pt>
    <dgm:pt modelId="{6316F8A2-A77D-4960-8AC3-F2B0C734C68D}" type="sibTrans" cxnId="{80BF49B1-8682-4B16-B68D-2C357F0FABA1}">
      <dgm:prSet/>
      <dgm:spPr/>
      <dgm:t>
        <a:bodyPr/>
        <a:lstStyle/>
        <a:p>
          <a:endParaRPr lang="en-US"/>
        </a:p>
      </dgm:t>
    </dgm:pt>
    <dgm:pt modelId="{E2BE58EB-9116-47D3-964E-F9D5D860F63C}">
      <dgm:prSet custT="1"/>
      <dgm:spPr/>
      <dgm:t>
        <a:bodyPr/>
        <a:lstStyle/>
        <a:p>
          <a:r>
            <a:rPr lang="en-US" sz="1200" dirty="0">
              <a:solidFill>
                <a:srgbClr val="092B49"/>
              </a:solidFill>
            </a:rPr>
            <a:t>Determine needs, ~6 min. call</a:t>
          </a:r>
        </a:p>
      </dgm:t>
    </dgm:pt>
    <dgm:pt modelId="{B57F4E02-6E75-4F5D-BE1C-02F54EB48697}" type="parTrans" cxnId="{FE740A87-46B4-4E93-B401-15555F338AF4}">
      <dgm:prSet/>
      <dgm:spPr/>
      <dgm:t>
        <a:bodyPr/>
        <a:lstStyle/>
        <a:p>
          <a:endParaRPr lang="en-US"/>
        </a:p>
      </dgm:t>
    </dgm:pt>
    <dgm:pt modelId="{A7F7E7FA-1D4E-4DC2-9E5C-40B1EF69DD53}" type="sibTrans" cxnId="{FE740A87-46B4-4E93-B401-15555F338AF4}">
      <dgm:prSet/>
      <dgm:spPr/>
      <dgm:t>
        <a:bodyPr/>
        <a:lstStyle/>
        <a:p>
          <a:endParaRPr lang="en-US"/>
        </a:p>
      </dgm:t>
    </dgm:pt>
    <dgm:pt modelId="{61D83E96-8A2E-43B3-962C-90E8A459C47A}">
      <dgm:prSet/>
      <dgm:spPr/>
      <dgm:t>
        <a:bodyPr/>
        <a:lstStyle/>
        <a:p>
          <a:r>
            <a:rPr lang="en-US" dirty="0">
              <a:solidFill>
                <a:srgbClr val="092B49"/>
              </a:solidFill>
            </a:rPr>
            <a:t>First counseling session</a:t>
          </a:r>
        </a:p>
      </dgm:t>
    </dgm:pt>
    <dgm:pt modelId="{74211D20-618C-426F-BF2D-A5B7B907DD85}" type="parTrans" cxnId="{3CEED256-B1C0-4EDD-8BBA-BF2A9EFF7237}">
      <dgm:prSet/>
      <dgm:spPr/>
      <dgm:t>
        <a:bodyPr/>
        <a:lstStyle/>
        <a:p>
          <a:endParaRPr lang="en-US"/>
        </a:p>
      </dgm:t>
    </dgm:pt>
    <dgm:pt modelId="{69D58578-226E-4640-A1B6-BBC279ABCE91}" type="sibTrans" cxnId="{3CEED256-B1C0-4EDD-8BBA-BF2A9EFF7237}">
      <dgm:prSet/>
      <dgm:spPr/>
      <dgm:t>
        <a:bodyPr/>
        <a:lstStyle/>
        <a:p>
          <a:endParaRPr lang="en-US"/>
        </a:p>
      </dgm:t>
    </dgm:pt>
    <dgm:pt modelId="{0A9EF134-75A8-4D26-BBEA-74C0E7D5767A}">
      <dgm:prSet custT="1"/>
      <dgm:spPr/>
      <dgm:t>
        <a:bodyPr/>
        <a:lstStyle/>
        <a:p>
          <a:r>
            <a:rPr lang="en-US" sz="1200" dirty="0"/>
            <a:t>Comprehensive, ~30 min. call</a:t>
          </a:r>
        </a:p>
      </dgm:t>
    </dgm:pt>
    <dgm:pt modelId="{CF276236-329C-45E0-97F3-46399328D4A3}" type="parTrans" cxnId="{53241273-A874-47BB-90B9-2D0F67221B24}">
      <dgm:prSet/>
      <dgm:spPr/>
      <dgm:t>
        <a:bodyPr/>
        <a:lstStyle/>
        <a:p>
          <a:endParaRPr lang="en-US"/>
        </a:p>
      </dgm:t>
    </dgm:pt>
    <dgm:pt modelId="{9922FB49-3898-4720-A586-E8D732909BDB}" type="sibTrans" cxnId="{53241273-A874-47BB-90B9-2D0F67221B24}">
      <dgm:prSet/>
      <dgm:spPr/>
      <dgm:t>
        <a:bodyPr/>
        <a:lstStyle/>
        <a:p>
          <a:endParaRPr lang="en-US"/>
        </a:p>
      </dgm:t>
    </dgm:pt>
    <dgm:pt modelId="{1885053E-318F-492A-B22E-3D228742E4D8}">
      <dgm:prSet custT="1"/>
      <dgm:spPr/>
      <dgm:t>
        <a:bodyPr/>
        <a:lstStyle/>
        <a:p>
          <a:r>
            <a:rPr lang="en-US" sz="1200" dirty="0"/>
            <a:t>Prepare to quit</a:t>
          </a:r>
        </a:p>
      </dgm:t>
    </dgm:pt>
    <dgm:pt modelId="{28EC480C-24E8-4AE3-9CFC-E0B842E7FB74}" type="parTrans" cxnId="{544ED5FF-D9A6-4802-8390-4C7AA5F4B523}">
      <dgm:prSet/>
      <dgm:spPr/>
      <dgm:t>
        <a:bodyPr/>
        <a:lstStyle/>
        <a:p>
          <a:endParaRPr lang="en-US"/>
        </a:p>
      </dgm:t>
    </dgm:pt>
    <dgm:pt modelId="{0C591A9C-D7AF-4189-9F90-E8B170155748}" type="sibTrans" cxnId="{544ED5FF-D9A6-4802-8390-4C7AA5F4B523}">
      <dgm:prSet/>
      <dgm:spPr/>
      <dgm:t>
        <a:bodyPr/>
        <a:lstStyle/>
        <a:p>
          <a:endParaRPr lang="en-US"/>
        </a:p>
      </dgm:t>
    </dgm:pt>
    <dgm:pt modelId="{50B16949-6787-4107-84E3-B02856FEAFC4}">
      <dgm:prSet custT="1"/>
      <dgm:spPr/>
      <dgm:t>
        <a:bodyPr/>
        <a:lstStyle/>
        <a:p>
          <a:r>
            <a:rPr lang="en-US" sz="1200" dirty="0"/>
            <a:t>Set a quit date</a:t>
          </a:r>
        </a:p>
      </dgm:t>
    </dgm:pt>
    <dgm:pt modelId="{6A83F1D5-30AD-40B2-9D5C-F047F1B9A025}" type="parTrans" cxnId="{AE1A172A-7E58-4455-AC19-FEACACB2B615}">
      <dgm:prSet/>
      <dgm:spPr/>
      <dgm:t>
        <a:bodyPr/>
        <a:lstStyle/>
        <a:p>
          <a:endParaRPr lang="en-US"/>
        </a:p>
      </dgm:t>
    </dgm:pt>
    <dgm:pt modelId="{405BBC69-3349-4F6E-AFB8-6D34302D1DD8}" type="sibTrans" cxnId="{AE1A172A-7E58-4455-AC19-FEACACB2B615}">
      <dgm:prSet/>
      <dgm:spPr/>
      <dgm:t>
        <a:bodyPr/>
        <a:lstStyle/>
        <a:p>
          <a:endParaRPr lang="en-US"/>
        </a:p>
      </dgm:t>
    </dgm:pt>
    <dgm:pt modelId="{13EE6A70-46BF-4F14-AB25-687B4B449C9E}">
      <dgm:prSet/>
      <dgm:spPr/>
      <dgm:t>
        <a:bodyPr/>
        <a:lstStyle/>
        <a:p>
          <a:r>
            <a:rPr lang="en-US" dirty="0">
              <a:solidFill>
                <a:srgbClr val="092B49"/>
              </a:solidFill>
            </a:rPr>
            <a:t>Follow-up sessions</a:t>
          </a:r>
        </a:p>
      </dgm:t>
    </dgm:pt>
    <dgm:pt modelId="{987608BE-4A3F-48D0-907E-BD60812AA2AE}" type="parTrans" cxnId="{7EA5A917-D48D-44E5-ABAD-C8ADAAAA54B8}">
      <dgm:prSet/>
      <dgm:spPr/>
      <dgm:t>
        <a:bodyPr/>
        <a:lstStyle/>
        <a:p>
          <a:endParaRPr lang="en-US"/>
        </a:p>
      </dgm:t>
    </dgm:pt>
    <dgm:pt modelId="{D2426406-045F-4B0A-B19B-BD8E04180498}" type="sibTrans" cxnId="{7EA5A917-D48D-44E5-ABAD-C8ADAAAA54B8}">
      <dgm:prSet/>
      <dgm:spPr/>
      <dgm:t>
        <a:bodyPr/>
        <a:lstStyle/>
        <a:p>
          <a:endParaRPr lang="en-US"/>
        </a:p>
      </dgm:t>
    </dgm:pt>
    <dgm:pt modelId="{CBDC7BBB-A4E1-43CE-AB90-F3CDE3D04941}">
      <dgm:prSet custT="1"/>
      <dgm:spPr/>
      <dgm:t>
        <a:bodyPr/>
        <a:lstStyle/>
        <a:p>
          <a:r>
            <a:rPr lang="en-US" sz="1200" dirty="0">
              <a:solidFill>
                <a:srgbClr val="092B49"/>
              </a:solidFill>
            </a:rPr>
            <a:t>Up to four ~10 minute calls</a:t>
          </a:r>
        </a:p>
      </dgm:t>
    </dgm:pt>
    <dgm:pt modelId="{A131B253-3CB5-4035-9782-241881949E22}" type="parTrans" cxnId="{27630749-6BFE-4AF1-AFCF-9BC91D2F40C2}">
      <dgm:prSet/>
      <dgm:spPr/>
      <dgm:t>
        <a:bodyPr/>
        <a:lstStyle/>
        <a:p>
          <a:endParaRPr lang="en-US"/>
        </a:p>
      </dgm:t>
    </dgm:pt>
    <dgm:pt modelId="{410E1E39-EE20-4DE0-80CA-BD714A060CD2}" type="sibTrans" cxnId="{27630749-6BFE-4AF1-AFCF-9BC91D2F40C2}">
      <dgm:prSet/>
      <dgm:spPr/>
      <dgm:t>
        <a:bodyPr/>
        <a:lstStyle/>
        <a:p>
          <a:endParaRPr lang="en-US"/>
        </a:p>
      </dgm:t>
    </dgm:pt>
    <dgm:pt modelId="{7903477F-7B6B-4BDD-B0C2-542F56C26375}">
      <dgm:prSet custT="1"/>
      <dgm:spPr/>
      <dgm:t>
        <a:bodyPr/>
        <a:lstStyle/>
        <a:p>
          <a:r>
            <a:rPr lang="en-US" sz="1200">
              <a:solidFill>
                <a:srgbClr val="092B49"/>
              </a:solidFill>
            </a:rPr>
            <a:t>Support and accountability</a:t>
          </a:r>
        </a:p>
      </dgm:t>
    </dgm:pt>
    <dgm:pt modelId="{6D533AFF-85CC-47DE-9105-DF128D24727E}" type="parTrans" cxnId="{B10FD696-E0DC-4814-85BB-271160F21CE6}">
      <dgm:prSet/>
      <dgm:spPr/>
      <dgm:t>
        <a:bodyPr/>
        <a:lstStyle/>
        <a:p>
          <a:endParaRPr lang="en-US"/>
        </a:p>
      </dgm:t>
    </dgm:pt>
    <dgm:pt modelId="{485EF399-4EE6-4EF7-B45B-210F1E5778EC}" type="sibTrans" cxnId="{B10FD696-E0DC-4814-85BB-271160F21CE6}">
      <dgm:prSet/>
      <dgm:spPr/>
      <dgm:t>
        <a:bodyPr/>
        <a:lstStyle/>
        <a:p>
          <a:endParaRPr lang="en-US"/>
        </a:p>
      </dgm:t>
    </dgm:pt>
    <dgm:pt modelId="{0DA60D2E-E413-4BD6-99D1-83CEF8469BAE}">
      <dgm:prSet custT="1"/>
      <dgm:spPr/>
      <dgm:t>
        <a:bodyPr/>
        <a:lstStyle/>
        <a:p>
          <a:r>
            <a:rPr lang="en-US" sz="1200" dirty="0">
              <a:solidFill>
                <a:srgbClr val="092B49"/>
              </a:solidFill>
            </a:rPr>
            <a:t>Relapse prevention</a:t>
          </a:r>
        </a:p>
      </dgm:t>
    </dgm:pt>
    <dgm:pt modelId="{E0C8A5CA-A591-44BF-ABAD-DA6662CEE1C4}" type="parTrans" cxnId="{15001D51-BEC4-4F64-88BA-4E1BB1B1C33D}">
      <dgm:prSet/>
      <dgm:spPr/>
      <dgm:t>
        <a:bodyPr/>
        <a:lstStyle/>
        <a:p>
          <a:endParaRPr lang="en-US"/>
        </a:p>
      </dgm:t>
    </dgm:pt>
    <dgm:pt modelId="{13FF3C71-AD4D-4CB9-925C-B730FACF20C1}" type="sibTrans" cxnId="{15001D51-BEC4-4F64-88BA-4E1BB1B1C33D}">
      <dgm:prSet/>
      <dgm:spPr/>
      <dgm:t>
        <a:bodyPr/>
        <a:lstStyle/>
        <a:p>
          <a:endParaRPr lang="en-US"/>
        </a:p>
      </dgm:t>
    </dgm:pt>
    <dgm:pt modelId="{1BCF3158-965F-433B-BA2C-B3EF858D0037}" type="pres">
      <dgm:prSet presAssocID="{07EDB3D1-5A47-4E07-A7FF-7E847F7F005F}" presName="root" presStyleCnt="0">
        <dgm:presLayoutVars>
          <dgm:dir/>
          <dgm:resizeHandles val="exact"/>
        </dgm:presLayoutVars>
      </dgm:prSet>
      <dgm:spPr/>
    </dgm:pt>
    <dgm:pt modelId="{015ABCCC-7181-41F5-83C4-028F51E070E7}" type="pres">
      <dgm:prSet presAssocID="{1FC6F7C5-7AC9-4695-AA14-08BE65AD4A4A}" presName="compNode" presStyleCnt="0"/>
      <dgm:spPr/>
    </dgm:pt>
    <dgm:pt modelId="{C894AC84-D28D-479F-A3B3-73A5567FDACD}" type="pres">
      <dgm:prSet presAssocID="{1FC6F7C5-7AC9-4695-AA14-08BE65AD4A4A}" presName="bgRect" presStyleLbl="bgShp" presStyleIdx="0" presStyleCnt="3" custLinFactNeighborY="-1301"/>
      <dgm:spPr>
        <a:solidFill>
          <a:srgbClr val="B9DAE5"/>
        </a:solidFill>
      </dgm:spPr>
    </dgm:pt>
    <dgm:pt modelId="{9353EB7A-E788-4622-B305-11BD12098F06}" type="pres">
      <dgm:prSet presAssocID="{1FC6F7C5-7AC9-4695-AA14-08BE65AD4A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eiver"/>
        </a:ext>
      </dgm:extLst>
    </dgm:pt>
    <dgm:pt modelId="{B71B0FB7-61D9-4ACC-8966-ED0C24BF5AE7}" type="pres">
      <dgm:prSet presAssocID="{1FC6F7C5-7AC9-4695-AA14-08BE65AD4A4A}" presName="spaceRect" presStyleCnt="0"/>
      <dgm:spPr/>
    </dgm:pt>
    <dgm:pt modelId="{FCD4C7AF-5E88-4367-ADC4-BA5FBA153C6B}" type="pres">
      <dgm:prSet presAssocID="{1FC6F7C5-7AC9-4695-AA14-08BE65AD4A4A}" presName="parTx" presStyleLbl="revTx" presStyleIdx="0" presStyleCnt="6">
        <dgm:presLayoutVars>
          <dgm:chMax val="0"/>
          <dgm:chPref val="0"/>
        </dgm:presLayoutVars>
      </dgm:prSet>
      <dgm:spPr/>
    </dgm:pt>
    <dgm:pt modelId="{DC4BC9FD-7102-48A9-98E0-A7501BBE005D}" type="pres">
      <dgm:prSet presAssocID="{1FC6F7C5-7AC9-4695-AA14-08BE65AD4A4A}" presName="desTx" presStyleLbl="revTx" presStyleIdx="1" presStyleCnt="6">
        <dgm:presLayoutVars/>
      </dgm:prSet>
      <dgm:spPr/>
    </dgm:pt>
    <dgm:pt modelId="{CCE8FD5D-CE23-4BC0-B8EB-4EF5BD7BD73E}" type="pres">
      <dgm:prSet presAssocID="{6316F8A2-A77D-4960-8AC3-F2B0C734C68D}" presName="sibTrans" presStyleCnt="0"/>
      <dgm:spPr/>
    </dgm:pt>
    <dgm:pt modelId="{E210D70F-72E8-4005-A63C-EF5F55B738BE}" type="pres">
      <dgm:prSet presAssocID="{61D83E96-8A2E-43B3-962C-90E8A459C47A}" presName="compNode" presStyleCnt="0"/>
      <dgm:spPr/>
    </dgm:pt>
    <dgm:pt modelId="{FDC7352A-9505-4E97-86BA-E9DC8427BCC4}" type="pres">
      <dgm:prSet presAssocID="{61D83E96-8A2E-43B3-962C-90E8A459C47A}" presName="bgRect" presStyleLbl="bgShp" presStyleIdx="1" presStyleCnt="3" custLinFactNeighborY="-11319"/>
      <dgm:spPr>
        <a:solidFill>
          <a:srgbClr val="B9DAE5"/>
        </a:solidFill>
      </dgm:spPr>
    </dgm:pt>
    <dgm:pt modelId="{9D632964-7300-4D22-8409-D478CD27ED13}" type="pres">
      <dgm:prSet presAssocID="{61D83E96-8A2E-43B3-962C-90E8A459C47A}" presName="iconRect" presStyleLbl="node1" presStyleIdx="1" presStyleCnt="3" custLinFactNeighborY="-2058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7A2CF53D-D8C6-4BC9-9F5B-C67C3BDD885C}" type="pres">
      <dgm:prSet presAssocID="{61D83E96-8A2E-43B3-962C-90E8A459C47A}" presName="spaceRect" presStyleCnt="0"/>
      <dgm:spPr/>
    </dgm:pt>
    <dgm:pt modelId="{F7E4B5D2-3311-40CB-A28C-39162B213EDB}" type="pres">
      <dgm:prSet presAssocID="{61D83E96-8A2E-43B3-962C-90E8A459C47A}" presName="parTx" presStyleLbl="revTx" presStyleIdx="2" presStyleCnt="6" custLinFactNeighborY="-11322">
        <dgm:presLayoutVars>
          <dgm:chMax val="0"/>
          <dgm:chPref val="0"/>
        </dgm:presLayoutVars>
      </dgm:prSet>
      <dgm:spPr/>
    </dgm:pt>
    <dgm:pt modelId="{D4FEB57F-5863-4B53-90AE-BA8C7BE49F3F}" type="pres">
      <dgm:prSet presAssocID="{61D83E96-8A2E-43B3-962C-90E8A459C47A}" presName="desTx" presStyleLbl="revTx" presStyleIdx="3" presStyleCnt="6" custLinFactNeighborY="-11322">
        <dgm:presLayoutVars/>
      </dgm:prSet>
      <dgm:spPr/>
    </dgm:pt>
    <dgm:pt modelId="{DD72C028-7D1B-4021-8B78-7E42CADF5338}" type="pres">
      <dgm:prSet presAssocID="{69D58578-226E-4640-A1B6-BBC279ABCE91}" presName="sibTrans" presStyleCnt="0"/>
      <dgm:spPr/>
    </dgm:pt>
    <dgm:pt modelId="{1923ACE6-4C09-4A9E-844D-54866C2C427A}" type="pres">
      <dgm:prSet presAssocID="{13EE6A70-46BF-4F14-AB25-687B4B449C9E}" presName="compNode" presStyleCnt="0"/>
      <dgm:spPr/>
    </dgm:pt>
    <dgm:pt modelId="{6F02F92E-7BBA-4983-BFD7-857CFABF19DF}" type="pres">
      <dgm:prSet presAssocID="{13EE6A70-46BF-4F14-AB25-687B4B449C9E}" presName="bgRect" presStyleLbl="bgShp" presStyleIdx="2" presStyleCnt="3" custLinFactNeighborY="-20126"/>
      <dgm:spPr>
        <a:solidFill>
          <a:srgbClr val="B9DAE5"/>
        </a:solidFill>
      </dgm:spPr>
    </dgm:pt>
    <dgm:pt modelId="{5DA89865-3DFD-4F9F-A0E6-7B1E9D775AA4}" type="pres">
      <dgm:prSet presAssocID="{13EE6A70-46BF-4F14-AB25-687B4B449C9E}" presName="iconRect" presStyleLbl="node1" presStyleIdx="2" presStyleCnt="3" custLinFactNeighborY="-3430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19559BC-3ECA-4E7F-9789-E13E0E9E149C}" type="pres">
      <dgm:prSet presAssocID="{13EE6A70-46BF-4F14-AB25-687B4B449C9E}" presName="spaceRect" presStyleCnt="0"/>
      <dgm:spPr/>
    </dgm:pt>
    <dgm:pt modelId="{8D07E02C-8213-42AD-B717-DE4489D69B6F}" type="pres">
      <dgm:prSet presAssocID="{13EE6A70-46BF-4F14-AB25-687B4B449C9E}" presName="parTx" presStyleLbl="revTx" presStyleIdx="4" presStyleCnt="6" custLinFactNeighborY="-18870">
        <dgm:presLayoutVars>
          <dgm:chMax val="0"/>
          <dgm:chPref val="0"/>
        </dgm:presLayoutVars>
      </dgm:prSet>
      <dgm:spPr/>
    </dgm:pt>
    <dgm:pt modelId="{8BD75C95-BC7B-4A9E-A7B3-87AF0A3001FD}" type="pres">
      <dgm:prSet presAssocID="{13EE6A70-46BF-4F14-AB25-687B4B449C9E}" presName="desTx" presStyleLbl="revTx" presStyleIdx="5" presStyleCnt="6" custLinFactNeighborY="-18870">
        <dgm:presLayoutVars/>
      </dgm:prSet>
      <dgm:spPr/>
    </dgm:pt>
  </dgm:ptLst>
  <dgm:cxnLst>
    <dgm:cxn modelId="{7EA5A917-D48D-44E5-ABAD-C8ADAAAA54B8}" srcId="{07EDB3D1-5A47-4E07-A7FF-7E847F7F005F}" destId="{13EE6A70-46BF-4F14-AB25-687B4B449C9E}" srcOrd="2" destOrd="0" parTransId="{987608BE-4A3F-48D0-907E-BD60812AA2AE}" sibTransId="{D2426406-045F-4B0A-B19B-BD8E04180498}"/>
    <dgm:cxn modelId="{AE1A172A-7E58-4455-AC19-FEACACB2B615}" srcId="{61D83E96-8A2E-43B3-962C-90E8A459C47A}" destId="{50B16949-6787-4107-84E3-B02856FEAFC4}" srcOrd="2" destOrd="0" parTransId="{6A83F1D5-30AD-40B2-9D5C-F047F1B9A025}" sibTransId="{405BBC69-3349-4F6E-AFB8-6D34302D1DD8}"/>
    <dgm:cxn modelId="{112EAE30-76B6-4380-9AF5-05BD58D5595A}" type="presOf" srcId="{50B16949-6787-4107-84E3-B02856FEAFC4}" destId="{D4FEB57F-5863-4B53-90AE-BA8C7BE49F3F}" srcOrd="0" destOrd="2" presId="urn:microsoft.com/office/officeart/2018/2/layout/IconVerticalSolidList"/>
    <dgm:cxn modelId="{27630749-6BFE-4AF1-AFCF-9BC91D2F40C2}" srcId="{13EE6A70-46BF-4F14-AB25-687B4B449C9E}" destId="{CBDC7BBB-A4E1-43CE-AB90-F3CDE3D04941}" srcOrd="0" destOrd="0" parTransId="{A131B253-3CB5-4035-9782-241881949E22}" sibTransId="{410E1E39-EE20-4DE0-80CA-BD714A060CD2}"/>
    <dgm:cxn modelId="{FDB1F950-FE4F-4F55-8C09-C8162ED8A2C5}" type="presOf" srcId="{E2BE58EB-9116-47D3-964E-F9D5D860F63C}" destId="{DC4BC9FD-7102-48A9-98E0-A7501BBE005D}" srcOrd="0" destOrd="0" presId="urn:microsoft.com/office/officeart/2018/2/layout/IconVerticalSolidList"/>
    <dgm:cxn modelId="{15001D51-BEC4-4F64-88BA-4E1BB1B1C33D}" srcId="{13EE6A70-46BF-4F14-AB25-687B4B449C9E}" destId="{0DA60D2E-E413-4BD6-99D1-83CEF8469BAE}" srcOrd="2" destOrd="0" parTransId="{E0C8A5CA-A591-44BF-ABAD-DA6662CEE1C4}" sibTransId="{13FF3C71-AD4D-4CB9-925C-B730FACF20C1}"/>
    <dgm:cxn modelId="{1E7B5651-62F3-4335-9E30-5B187F73B857}" type="presOf" srcId="{1885053E-318F-492A-B22E-3D228742E4D8}" destId="{D4FEB57F-5863-4B53-90AE-BA8C7BE49F3F}" srcOrd="0" destOrd="1" presId="urn:microsoft.com/office/officeart/2018/2/layout/IconVerticalSolidList"/>
    <dgm:cxn modelId="{53241273-A874-47BB-90B9-2D0F67221B24}" srcId="{61D83E96-8A2E-43B3-962C-90E8A459C47A}" destId="{0A9EF134-75A8-4D26-BBEA-74C0E7D5767A}" srcOrd="0" destOrd="0" parTransId="{CF276236-329C-45E0-97F3-46399328D4A3}" sibTransId="{9922FB49-3898-4720-A586-E8D732909BDB}"/>
    <dgm:cxn modelId="{3CEED256-B1C0-4EDD-8BBA-BF2A9EFF7237}" srcId="{07EDB3D1-5A47-4E07-A7FF-7E847F7F005F}" destId="{61D83E96-8A2E-43B3-962C-90E8A459C47A}" srcOrd="1" destOrd="0" parTransId="{74211D20-618C-426F-BF2D-A5B7B907DD85}" sibTransId="{69D58578-226E-4640-A1B6-BBC279ABCE91}"/>
    <dgm:cxn modelId="{C14DD081-86B3-415C-ACC3-F23CCB9CC73F}" type="presOf" srcId="{61D83E96-8A2E-43B3-962C-90E8A459C47A}" destId="{F7E4B5D2-3311-40CB-A28C-39162B213EDB}" srcOrd="0" destOrd="0" presId="urn:microsoft.com/office/officeart/2018/2/layout/IconVerticalSolidList"/>
    <dgm:cxn modelId="{C7291382-74BA-4F08-83A4-0109EAA44820}" type="presOf" srcId="{13EE6A70-46BF-4F14-AB25-687B4B449C9E}" destId="{8D07E02C-8213-42AD-B717-DE4489D69B6F}" srcOrd="0" destOrd="0" presId="urn:microsoft.com/office/officeart/2018/2/layout/IconVerticalSolidList"/>
    <dgm:cxn modelId="{FE740A87-46B4-4E93-B401-15555F338AF4}" srcId="{1FC6F7C5-7AC9-4695-AA14-08BE65AD4A4A}" destId="{E2BE58EB-9116-47D3-964E-F9D5D860F63C}" srcOrd="0" destOrd="0" parTransId="{B57F4E02-6E75-4F5D-BE1C-02F54EB48697}" sibTransId="{A7F7E7FA-1D4E-4DC2-9E5C-40B1EF69DD53}"/>
    <dgm:cxn modelId="{B10FD696-E0DC-4814-85BB-271160F21CE6}" srcId="{13EE6A70-46BF-4F14-AB25-687B4B449C9E}" destId="{7903477F-7B6B-4BDD-B0C2-542F56C26375}" srcOrd="1" destOrd="0" parTransId="{6D533AFF-85CC-47DE-9105-DF128D24727E}" sibTransId="{485EF399-4EE6-4EF7-B45B-210F1E5778EC}"/>
    <dgm:cxn modelId="{80BF49B1-8682-4B16-B68D-2C357F0FABA1}" srcId="{07EDB3D1-5A47-4E07-A7FF-7E847F7F005F}" destId="{1FC6F7C5-7AC9-4695-AA14-08BE65AD4A4A}" srcOrd="0" destOrd="0" parTransId="{3AFECB63-4D6B-4CC7-B77A-1D0E46F214A8}" sibTransId="{6316F8A2-A77D-4960-8AC3-F2B0C734C68D}"/>
    <dgm:cxn modelId="{201684BC-778E-449B-9E3A-DF3D67443FBA}" type="presOf" srcId="{1FC6F7C5-7AC9-4695-AA14-08BE65AD4A4A}" destId="{FCD4C7AF-5E88-4367-ADC4-BA5FBA153C6B}" srcOrd="0" destOrd="0" presId="urn:microsoft.com/office/officeart/2018/2/layout/IconVerticalSolidList"/>
    <dgm:cxn modelId="{77EFE0C5-303D-4F47-8432-3995627B87E5}" type="presOf" srcId="{07EDB3D1-5A47-4E07-A7FF-7E847F7F005F}" destId="{1BCF3158-965F-433B-BA2C-B3EF858D0037}" srcOrd="0" destOrd="0" presId="urn:microsoft.com/office/officeart/2018/2/layout/IconVerticalSolidList"/>
    <dgm:cxn modelId="{0B7FEEC8-68F1-46B7-8B85-FC67BB0A396D}" type="presOf" srcId="{0A9EF134-75A8-4D26-BBEA-74C0E7D5767A}" destId="{D4FEB57F-5863-4B53-90AE-BA8C7BE49F3F}" srcOrd="0" destOrd="0" presId="urn:microsoft.com/office/officeart/2018/2/layout/IconVerticalSolidList"/>
    <dgm:cxn modelId="{DA5490CE-79A6-4511-86CF-AD1A49756D99}" type="presOf" srcId="{7903477F-7B6B-4BDD-B0C2-542F56C26375}" destId="{8BD75C95-BC7B-4A9E-A7B3-87AF0A3001FD}" srcOrd="0" destOrd="1" presId="urn:microsoft.com/office/officeart/2018/2/layout/IconVerticalSolidList"/>
    <dgm:cxn modelId="{A3F00AF3-4EF2-4473-91C5-8909873DDBF1}" type="presOf" srcId="{0DA60D2E-E413-4BD6-99D1-83CEF8469BAE}" destId="{8BD75C95-BC7B-4A9E-A7B3-87AF0A3001FD}" srcOrd="0" destOrd="2" presId="urn:microsoft.com/office/officeart/2018/2/layout/IconVerticalSolidList"/>
    <dgm:cxn modelId="{9A3E7DF7-9080-44DB-A989-FA9C11102AA1}" type="presOf" srcId="{CBDC7BBB-A4E1-43CE-AB90-F3CDE3D04941}" destId="{8BD75C95-BC7B-4A9E-A7B3-87AF0A3001FD}" srcOrd="0" destOrd="0" presId="urn:microsoft.com/office/officeart/2018/2/layout/IconVerticalSolidList"/>
    <dgm:cxn modelId="{544ED5FF-D9A6-4802-8390-4C7AA5F4B523}" srcId="{61D83E96-8A2E-43B3-962C-90E8A459C47A}" destId="{1885053E-318F-492A-B22E-3D228742E4D8}" srcOrd="1" destOrd="0" parTransId="{28EC480C-24E8-4AE3-9CFC-E0B842E7FB74}" sibTransId="{0C591A9C-D7AF-4189-9F90-E8B170155748}"/>
    <dgm:cxn modelId="{9DD851BA-E2BA-44DF-893F-3391B10E908F}" type="presParOf" srcId="{1BCF3158-965F-433B-BA2C-B3EF858D0037}" destId="{015ABCCC-7181-41F5-83C4-028F51E070E7}" srcOrd="0" destOrd="0" presId="urn:microsoft.com/office/officeart/2018/2/layout/IconVerticalSolidList"/>
    <dgm:cxn modelId="{07957A51-E39B-4212-8642-6DE36D7DAE3A}" type="presParOf" srcId="{015ABCCC-7181-41F5-83C4-028F51E070E7}" destId="{C894AC84-D28D-479F-A3B3-73A5567FDACD}" srcOrd="0" destOrd="0" presId="urn:microsoft.com/office/officeart/2018/2/layout/IconVerticalSolidList"/>
    <dgm:cxn modelId="{3A042747-4A8E-41AC-B685-CB052A46FB2F}" type="presParOf" srcId="{015ABCCC-7181-41F5-83C4-028F51E070E7}" destId="{9353EB7A-E788-4622-B305-11BD12098F06}" srcOrd="1" destOrd="0" presId="urn:microsoft.com/office/officeart/2018/2/layout/IconVerticalSolidList"/>
    <dgm:cxn modelId="{1C4F8761-83D0-493A-A4B1-864FF96DC759}" type="presParOf" srcId="{015ABCCC-7181-41F5-83C4-028F51E070E7}" destId="{B71B0FB7-61D9-4ACC-8966-ED0C24BF5AE7}" srcOrd="2" destOrd="0" presId="urn:microsoft.com/office/officeart/2018/2/layout/IconVerticalSolidList"/>
    <dgm:cxn modelId="{25F25BB3-B1ED-4B4D-8A7A-723A795E69E3}" type="presParOf" srcId="{015ABCCC-7181-41F5-83C4-028F51E070E7}" destId="{FCD4C7AF-5E88-4367-ADC4-BA5FBA153C6B}" srcOrd="3" destOrd="0" presId="urn:microsoft.com/office/officeart/2018/2/layout/IconVerticalSolidList"/>
    <dgm:cxn modelId="{245BFA98-23E5-454E-B528-543AD8146B72}" type="presParOf" srcId="{015ABCCC-7181-41F5-83C4-028F51E070E7}" destId="{DC4BC9FD-7102-48A9-98E0-A7501BBE005D}" srcOrd="4" destOrd="0" presId="urn:microsoft.com/office/officeart/2018/2/layout/IconVerticalSolidList"/>
    <dgm:cxn modelId="{A5265FB9-AB11-49F1-9E06-29CE2E06BB34}" type="presParOf" srcId="{1BCF3158-965F-433B-BA2C-B3EF858D0037}" destId="{CCE8FD5D-CE23-4BC0-B8EB-4EF5BD7BD73E}" srcOrd="1" destOrd="0" presId="urn:microsoft.com/office/officeart/2018/2/layout/IconVerticalSolidList"/>
    <dgm:cxn modelId="{2BB52907-C34F-44DA-8495-642361CD8E1A}" type="presParOf" srcId="{1BCF3158-965F-433B-BA2C-B3EF858D0037}" destId="{E210D70F-72E8-4005-A63C-EF5F55B738BE}" srcOrd="2" destOrd="0" presId="urn:microsoft.com/office/officeart/2018/2/layout/IconVerticalSolidList"/>
    <dgm:cxn modelId="{D7960189-66EB-4940-8A65-56AF715A861B}" type="presParOf" srcId="{E210D70F-72E8-4005-A63C-EF5F55B738BE}" destId="{FDC7352A-9505-4E97-86BA-E9DC8427BCC4}" srcOrd="0" destOrd="0" presId="urn:microsoft.com/office/officeart/2018/2/layout/IconVerticalSolidList"/>
    <dgm:cxn modelId="{BE670918-485B-45FE-8879-044242040ED3}" type="presParOf" srcId="{E210D70F-72E8-4005-A63C-EF5F55B738BE}" destId="{9D632964-7300-4D22-8409-D478CD27ED13}" srcOrd="1" destOrd="0" presId="urn:microsoft.com/office/officeart/2018/2/layout/IconVerticalSolidList"/>
    <dgm:cxn modelId="{DAB9D273-B258-432B-8820-A732DB44B8DC}" type="presParOf" srcId="{E210D70F-72E8-4005-A63C-EF5F55B738BE}" destId="{7A2CF53D-D8C6-4BC9-9F5B-C67C3BDD885C}" srcOrd="2" destOrd="0" presId="urn:microsoft.com/office/officeart/2018/2/layout/IconVerticalSolidList"/>
    <dgm:cxn modelId="{774ED185-A281-4F8E-8081-6D304D98C049}" type="presParOf" srcId="{E210D70F-72E8-4005-A63C-EF5F55B738BE}" destId="{F7E4B5D2-3311-40CB-A28C-39162B213EDB}" srcOrd="3" destOrd="0" presId="urn:microsoft.com/office/officeart/2018/2/layout/IconVerticalSolidList"/>
    <dgm:cxn modelId="{95A4F9BD-A124-4D3B-B6D5-19185BF904C1}" type="presParOf" srcId="{E210D70F-72E8-4005-A63C-EF5F55B738BE}" destId="{D4FEB57F-5863-4B53-90AE-BA8C7BE49F3F}" srcOrd="4" destOrd="0" presId="urn:microsoft.com/office/officeart/2018/2/layout/IconVerticalSolidList"/>
    <dgm:cxn modelId="{13CBF1C4-BCFE-40EF-B0A8-C870ADDF4926}" type="presParOf" srcId="{1BCF3158-965F-433B-BA2C-B3EF858D0037}" destId="{DD72C028-7D1B-4021-8B78-7E42CADF5338}" srcOrd="3" destOrd="0" presId="urn:microsoft.com/office/officeart/2018/2/layout/IconVerticalSolidList"/>
    <dgm:cxn modelId="{A2C74116-7653-416B-BDED-96F3617820AC}" type="presParOf" srcId="{1BCF3158-965F-433B-BA2C-B3EF858D0037}" destId="{1923ACE6-4C09-4A9E-844D-54866C2C427A}" srcOrd="4" destOrd="0" presId="urn:microsoft.com/office/officeart/2018/2/layout/IconVerticalSolidList"/>
    <dgm:cxn modelId="{AC6B9946-47A6-491A-BD46-2EDE1D81D01A}" type="presParOf" srcId="{1923ACE6-4C09-4A9E-844D-54866C2C427A}" destId="{6F02F92E-7BBA-4983-BFD7-857CFABF19DF}" srcOrd="0" destOrd="0" presId="urn:microsoft.com/office/officeart/2018/2/layout/IconVerticalSolidList"/>
    <dgm:cxn modelId="{FC651996-CF12-471E-A358-411DE76C9E24}" type="presParOf" srcId="{1923ACE6-4C09-4A9E-844D-54866C2C427A}" destId="{5DA89865-3DFD-4F9F-A0E6-7B1E9D775AA4}" srcOrd="1" destOrd="0" presId="urn:microsoft.com/office/officeart/2018/2/layout/IconVerticalSolidList"/>
    <dgm:cxn modelId="{9F1323E9-9AE0-4AA9-8167-D9C86B913B3C}" type="presParOf" srcId="{1923ACE6-4C09-4A9E-844D-54866C2C427A}" destId="{319559BC-3ECA-4E7F-9789-E13E0E9E149C}" srcOrd="2" destOrd="0" presId="urn:microsoft.com/office/officeart/2018/2/layout/IconVerticalSolidList"/>
    <dgm:cxn modelId="{DB88FEE8-2C5F-47FD-AAA5-A8029790CB8E}" type="presParOf" srcId="{1923ACE6-4C09-4A9E-844D-54866C2C427A}" destId="{8D07E02C-8213-42AD-B717-DE4489D69B6F}" srcOrd="3" destOrd="0" presId="urn:microsoft.com/office/officeart/2018/2/layout/IconVerticalSolidList"/>
    <dgm:cxn modelId="{AE6A2DF7-3555-4477-92BD-797F3C6FAB47}" type="presParOf" srcId="{1923ACE6-4C09-4A9E-844D-54866C2C427A}" destId="{8BD75C95-BC7B-4A9E-A7B3-87AF0A3001F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18E204-15A3-4BE3-A8AE-CA5102421810}"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7F579AF8-EC49-474F-AFB9-68F91232B562}">
      <dgm:prSet/>
      <dgm:spPr>
        <a:solidFill>
          <a:srgbClr val="FF9E1B"/>
        </a:solidFill>
      </dgm:spPr>
      <dgm:t>
        <a:bodyPr/>
        <a:lstStyle/>
        <a:p>
          <a:r>
            <a:rPr lang="en-US"/>
            <a:t>Motivation</a:t>
          </a:r>
        </a:p>
      </dgm:t>
    </dgm:pt>
    <dgm:pt modelId="{EDAB216D-DA8D-4739-AACC-598A72F8CB65}" type="parTrans" cxnId="{E1CB6582-4FAA-47E4-A6E5-5A5A6CC52B59}">
      <dgm:prSet/>
      <dgm:spPr/>
      <dgm:t>
        <a:bodyPr/>
        <a:lstStyle/>
        <a:p>
          <a:endParaRPr lang="en-US"/>
        </a:p>
      </dgm:t>
    </dgm:pt>
    <dgm:pt modelId="{26F1A0B6-91F3-4B2D-9DD3-187CF357BEC3}" type="sibTrans" cxnId="{E1CB6582-4FAA-47E4-A6E5-5A5A6CC52B59}">
      <dgm:prSet/>
      <dgm:spPr/>
      <dgm:t>
        <a:bodyPr/>
        <a:lstStyle/>
        <a:p>
          <a:endParaRPr lang="en-US"/>
        </a:p>
      </dgm:t>
    </dgm:pt>
    <dgm:pt modelId="{BBD9362A-D1DF-4873-8BA7-AB34A44F7A92}">
      <dgm:prSet/>
      <dgm:spPr>
        <a:solidFill>
          <a:srgbClr val="FF9E1B"/>
        </a:solidFill>
      </dgm:spPr>
      <dgm:t>
        <a:bodyPr/>
        <a:lstStyle/>
        <a:p>
          <a:r>
            <a:rPr lang="en-US" dirty="0"/>
            <a:t>Self-efficacy</a:t>
          </a:r>
        </a:p>
      </dgm:t>
    </dgm:pt>
    <dgm:pt modelId="{9017ED43-4A78-470F-B7FB-772BB8105895}" type="parTrans" cxnId="{F6AE027B-6209-4231-A390-DB22850ACA0E}">
      <dgm:prSet/>
      <dgm:spPr/>
      <dgm:t>
        <a:bodyPr/>
        <a:lstStyle/>
        <a:p>
          <a:endParaRPr lang="en-US"/>
        </a:p>
      </dgm:t>
    </dgm:pt>
    <dgm:pt modelId="{B751E406-B824-4F13-A247-BB35E17FC69D}" type="sibTrans" cxnId="{F6AE027B-6209-4231-A390-DB22850ACA0E}">
      <dgm:prSet/>
      <dgm:spPr/>
      <dgm:t>
        <a:bodyPr/>
        <a:lstStyle/>
        <a:p>
          <a:endParaRPr lang="en-US"/>
        </a:p>
      </dgm:t>
    </dgm:pt>
    <dgm:pt modelId="{BE189E1F-2675-4262-B790-3626F5EA46AA}">
      <dgm:prSet/>
      <dgm:spPr>
        <a:solidFill>
          <a:srgbClr val="FF9E1B"/>
        </a:solidFill>
      </dgm:spPr>
      <dgm:t>
        <a:bodyPr/>
        <a:lstStyle/>
        <a:p>
          <a:r>
            <a:rPr lang="en-US"/>
            <a:t>Smoking &amp; quitting history</a:t>
          </a:r>
        </a:p>
      </dgm:t>
    </dgm:pt>
    <dgm:pt modelId="{0F022A49-E480-464C-9B93-27194C8B917A}" type="parTrans" cxnId="{7533F1B9-2EE1-4754-8981-86CBE9295575}">
      <dgm:prSet/>
      <dgm:spPr/>
      <dgm:t>
        <a:bodyPr/>
        <a:lstStyle/>
        <a:p>
          <a:endParaRPr lang="en-US"/>
        </a:p>
      </dgm:t>
    </dgm:pt>
    <dgm:pt modelId="{4CC93B49-60B8-441A-B448-BB79C6D39BD2}" type="sibTrans" cxnId="{7533F1B9-2EE1-4754-8981-86CBE9295575}">
      <dgm:prSet/>
      <dgm:spPr/>
      <dgm:t>
        <a:bodyPr/>
        <a:lstStyle/>
        <a:p>
          <a:endParaRPr lang="en-US"/>
        </a:p>
      </dgm:t>
    </dgm:pt>
    <dgm:pt modelId="{CF77DBA2-7C87-470F-BE02-AB87C875184A}">
      <dgm:prSet/>
      <dgm:spPr>
        <a:solidFill>
          <a:srgbClr val="FF9E1B"/>
        </a:solidFill>
      </dgm:spPr>
      <dgm:t>
        <a:bodyPr/>
        <a:lstStyle/>
        <a:p>
          <a:r>
            <a:rPr lang="en-US"/>
            <a:t>Environmental considerations</a:t>
          </a:r>
        </a:p>
      </dgm:t>
    </dgm:pt>
    <dgm:pt modelId="{9B41902F-C565-4730-B77C-4B44CA92F0D6}" type="parTrans" cxnId="{F46FF24B-CA3A-41FC-9309-6D83BF02F0AA}">
      <dgm:prSet/>
      <dgm:spPr/>
      <dgm:t>
        <a:bodyPr/>
        <a:lstStyle/>
        <a:p>
          <a:endParaRPr lang="en-US"/>
        </a:p>
      </dgm:t>
    </dgm:pt>
    <dgm:pt modelId="{0E02B28F-264B-4520-9FD8-DA355102F07F}" type="sibTrans" cxnId="{F46FF24B-CA3A-41FC-9309-6D83BF02F0AA}">
      <dgm:prSet/>
      <dgm:spPr/>
      <dgm:t>
        <a:bodyPr/>
        <a:lstStyle/>
        <a:p>
          <a:endParaRPr lang="en-US"/>
        </a:p>
      </dgm:t>
    </dgm:pt>
    <dgm:pt modelId="{A0003658-F0B5-4774-A587-C4F7F219997A}">
      <dgm:prSet/>
      <dgm:spPr>
        <a:solidFill>
          <a:srgbClr val="FF9E1B"/>
        </a:solidFill>
      </dgm:spPr>
      <dgm:t>
        <a:bodyPr/>
        <a:lstStyle/>
        <a:p>
          <a:r>
            <a:rPr lang="en-US" dirty="0"/>
            <a:t>Treatment overview &amp; rationale</a:t>
          </a:r>
        </a:p>
      </dgm:t>
    </dgm:pt>
    <dgm:pt modelId="{C17250EE-4703-458B-938F-4A296EDB7B33}" type="parTrans" cxnId="{D8FE2AAC-5AF8-4720-85A3-62A614EEC2C2}">
      <dgm:prSet/>
      <dgm:spPr/>
      <dgm:t>
        <a:bodyPr/>
        <a:lstStyle/>
        <a:p>
          <a:endParaRPr lang="en-US"/>
        </a:p>
      </dgm:t>
    </dgm:pt>
    <dgm:pt modelId="{9A86022D-865B-4F85-8B19-D6F737A6F8B6}" type="sibTrans" cxnId="{D8FE2AAC-5AF8-4720-85A3-62A614EEC2C2}">
      <dgm:prSet/>
      <dgm:spPr/>
      <dgm:t>
        <a:bodyPr/>
        <a:lstStyle/>
        <a:p>
          <a:endParaRPr lang="en-US"/>
        </a:p>
      </dgm:t>
    </dgm:pt>
    <dgm:pt modelId="{812CC595-CDE5-4754-98A1-FC6DA846ECF7}">
      <dgm:prSet/>
      <dgm:spPr>
        <a:solidFill>
          <a:srgbClr val="FF9E1B"/>
        </a:solidFill>
      </dgm:spPr>
      <dgm:t>
        <a:bodyPr/>
        <a:lstStyle/>
        <a:p>
          <a:r>
            <a:rPr lang="en-US"/>
            <a:t>Health considerations </a:t>
          </a:r>
        </a:p>
      </dgm:t>
    </dgm:pt>
    <dgm:pt modelId="{690073D6-7E1F-4F68-A407-F9A820347AC0}" type="parTrans" cxnId="{6ED377C9-F630-4D45-9A12-F3FC2586650F}">
      <dgm:prSet/>
      <dgm:spPr/>
      <dgm:t>
        <a:bodyPr/>
        <a:lstStyle/>
        <a:p>
          <a:endParaRPr lang="en-US"/>
        </a:p>
      </dgm:t>
    </dgm:pt>
    <dgm:pt modelId="{82E2D641-B63E-43BD-9961-C2C5CF3F5D0D}" type="sibTrans" cxnId="{6ED377C9-F630-4D45-9A12-F3FC2586650F}">
      <dgm:prSet/>
      <dgm:spPr/>
      <dgm:t>
        <a:bodyPr/>
        <a:lstStyle/>
        <a:p>
          <a:endParaRPr lang="en-US"/>
        </a:p>
      </dgm:t>
    </dgm:pt>
    <dgm:pt modelId="{048C2962-BE4F-4E4E-BA52-B8A952E21C56}">
      <dgm:prSet/>
      <dgm:spPr>
        <a:solidFill>
          <a:srgbClr val="FF9E1B"/>
        </a:solidFill>
      </dgm:spPr>
      <dgm:t>
        <a:bodyPr/>
        <a:lstStyle/>
        <a:p>
          <a:r>
            <a:rPr lang="en-US" dirty="0"/>
            <a:t>Quitting methods </a:t>
          </a:r>
        </a:p>
      </dgm:t>
    </dgm:pt>
    <dgm:pt modelId="{F5230A7D-2A05-4C39-8C48-890B1880B133}" type="parTrans" cxnId="{EE732D9D-F5D2-45DA-8192-35F90440D98A}">
      <dgm:prSet/>
      <dgm:spPr/>
      <dgm:t>
        <a:bodyPr/>
        <a:lstStyle/>
        <a:p>
          <a:endParaRPr lang="en-US"/>
        </a:p>
      </dgm:t>
    </dgm:pt>
    <dgm:pt modelId="{B32F3DBD-5BB5-4D0D-A4EE-60B71E40B35F}" type="sibTrans" cxnId="{EE732D9D-F5D2-45DA-8192-35F90440D98A}">
      <dgm:prSet/>
      <dgm:spPr/>
      <dgm:t>
        <a:bodyPr/>
        <a:lstStyle/>
        <a:p>
          <a:endParaRPr lang="en-US"/>
        </a:p>
      </dgm:t>
    </dgm:pt>
    <dgm:pt modelId="{A2346A37-8875-4727-BEB6-D8EA25D30C43}">
      <dgm:prSet/>
      <dgm:spPr>
        <a:solidFill>
          <a:srgbClr val="FF9E1B"/>
        </a:solidFill>
      </dgm:spPr>
      <dgm:t>
        <a:bodyPr/>
        <a:lstStyle/>
        <a:p>
          <a:r>
            <a:rPr lang="en-US"/>
            <a:t>Self-image</a:t>
          </a:r>
        </a:p>
      </dgm:t>
    </dgm:pt>
    <dgm:pt modelId="{70FFE329-717A-4D51-B18A-1F2A1BDDA936}" type="parTrans" cxnId="{06D9FC56-535C-40F8-B0B6-61F11754BA1B}">
      <dgm:prSet/>
      <dgm:spPr/>
      <dgm:t>
        <a:bodyPr/>
        <a:lstStyle/>
        <a:p>
          <a:endParaRPr lang="en-US"/>
        </a:p>
      </dgm:t>
    </dgm:pt>
    <dgm:pt modelId="{FD12BB55-A60C-40B5-B67E-93A65F3D9AF1}" type="sibTrans" cxnId="{06D9FC56-535C-40F8-B0B6-61F11754BA1B}">
      <dgm:prSet/>
      <dgm:spPr/>
      <dgm:t>
        <a:bodyPr/>
        <a:lstStyle/>
        <a:p>
          <a:endParaRPr lang="en-US"/>
        </a:p>
      </dgm:t>
    </dgm:pt>
    <dgm:pt modelId="{2BB116B4-5F60-4B83-B2FB-67CCE144A36B}" type="pres">
      <dgm:prSet presAssocID="{9518E204-15A3-4BE3-A8AE-CA5102421810}" presName="diagram" presStyleCnt="0">
        <dgm:presLayoutVars>
          <dgm:dir/>
          <dgm:resizeHandles val="exact"/>
        </dgm:presLayoutVars>
      </dgm:prSet>
      <dgm:spPr/>
    </dgm:pt>
    <dgm:pt modelId="{3C92166B-464B-4976-9320-1EB531251321}" type="pres">
      <dgm:prSet presAssocID="{7F579AF8-EC49-474F-AFB9-68F91232B562}" presName="node" presStyleLbl="node1" presStyleIdx="0" presStyleCnt="8">
        <dgm:presLayoutVars>
          <dgm:bulletEnabled val="1"/>
        </dgm:presLayoutVars>
      </dgm:prSet>
      <dgm:spPr/>
    </dgm:pt>
    <dgm:pt modelId="{BBF8A308-4F8C-4C27-9E61-0259775ADDAA}" type="pres">
      <dgm:prSet presAssocID="{26F1A0B6-91F3-4B2D-9DD3-187CF357BEC3}" presName="sibTrans" presStyleCnt="0"/>
      <dgm:spPr/>
    </dgm:pt>
    <dgm:pt modelId="{D421AE67-3C0F-4C77-8D22-7A983986EB04}" type="pres">
      <dgm:prSet presAssocID="{BBD9362A-D1DF-4873-8BA7-AB34A44F7A92}" presName="node" presStyleLbl="node1" presStyleIdx="1" presStyleCnt="8">
        <dgm:presLayoutVars>
          <dgm:bulletEnabled val="1"/>
        </dgm:presLayoutVars>
      </dgm:prSet>
      <dgm:spPr/>
    </dgm:pt>
    <dgm:pt modelId="{9C15DF11-3B92-4C20-9EC7-B6344FA59E03}" type="pres">
      <dgm:prSet presAssocID="{B751E406-B824-4F13-A247-BB35E17FC69D}" presName="sibTrans" presStyleCnt="0"/>
      <dgm:spPr/>
    </dgm:pt>
    <dgm:pt modelId="{CF942B5E-1594-430E-A081-982AA0A51376}" type="pres">
      <dgm:prSet presAssocID="{BE189E1F-2675-4262-B790-3626F5EA46AA}" presName="node" presStyleLbl="node1" presStyleIdx="2" presStyleCnt="8">
        <dgm:presLayoutVars>
          <dgm:bulletEnabled val="1"/>
        </dgm:presLayoutVars>
      </dgm:prSet>
      <dgm:spPr/>
    </dgm:pt>
    <dgm:pt modelId="{DB948872-9B33-4B97-A6A5-D922E236CDAB}" type="pres">
      <dgm:prSet presAssocID="{4CC93B49-60B8-441A-B448-BB79C6D39BD2}" presName="sibTrans" presStyleCnt="0"/>
      <dgm:spPr/>
    </dgm:pt>
    <dgm:pt modelId="{7D773AB9-0D8F-4BF6-B173-64F99F24F804}" type="pres">
      <dgm:prSet presAssocID="{CF77DBA2-7C87-470F-BE02-AB87C875184A}" presName="node" presStyleLbl="node1" presStyleIdx="3" presStyleCnt="8">
        <dgm:presLayoutVars>
          <dgm:bulletEnabled val="1"/>
        </dgm:presLayoutVars>
      </dgm:prSet>
      <dgm:spPr/>
    </dgm:pt>
    <dgm:pt modelId="{727AAD3E-C32C-4EED-A1CB-BC1CA4E91B15}" type="pres">
      <dgm:prSet presAssocID="{0E02B28F-264B-4520-9FD8-DA355102F07F}" presName="sibTrans" presStyleCnt="0"/>
      <dgm:spPr/>
    </dgm:pt>
    <dgm:pt modelId="{61CA4ED9-BBE0-4810-A423-473C846C6A64}" type="pres">
      <dgm:prSet presAssocID="{A0003658-F0B5-4774-A587-C4F7F219997A}" presName="node" presStyleLbl="node1" presStyleIdx="4" presStyleCnt="8">
        <dgm:presLayoutVars>
          <dgm:bulletEnabled val="1"/>
        </dgm:presLayoutVars>
      </dgm:prSet>
      <dgm:spPr/>
    </dgm:pt>
    <dgm:pt modelId="{64B8F442-0E84-4A40-818E-63E9D29547E5}" type="pres">
      <dgm:prSet presAssocID="{9A86022D-865B-4F85-8B19-D6F737A6F8B6}" presName="sibTrans" presStyleCnt="0"/>
      <dgm:spPr/>
    </dgm:pt>
    <dgm:pt modelId="{13D4BA00-802B-419C-B760-EA7669F316B6}" type="pres">
      <dgm:prSet presAssocID="{812CC595-CDE5-4754-98A1-FC6DA846ECF7}" presName="node" presStyleLbl="node1" presStyleIdx="5" presStyleCnt="8">
        <dgm:presLayoutVars>
          <dgm:bulletEnabled val="1"/>
        </dgm:presLayoutVars>
      </dgm:prSet>
      <dgm:spPr/>
    </dgm:pt>
    <dgm:pt modelId="{6F627D06-E674-4BDE-A74A-17B1AD0AA658}" type="pres">
      <dgm:prSet presAssocID="{82E2D641-B63E-43BD-9961-C2C5CF3F5D0D}" presName="sibTrans" presStyleCnt="0"/>
      <dgm:spPr/>
    </dgm:pt>
    <dgm:pt modelId="{23AF7775-9C0C-40D8-9946-847E1BDF3346}" type="pres">
      <dgm:prSet presAssocID="{048C2962-BE4F-4E4E-BA52-B8A952E21C56}" presName="node" presStyleLbl="node1" presStyleIdx="6" presStyleCnt="8">
        <dgm:presLayoutVars>
          <dgm:bulletEnabled val="1"/>
        </dgm:presLayoutVars>
      </dgm:prSet>
      <dgm:spPr/>
    </dgm:pt>
    <dgm:pt modelId="{ADDB644F-A104-4C39-88B5-FBD088815ED6}" type="pres">
      <dgm:prSet presAssocID="{B32F3DBD-5BB5-4D0D-A4EE-60B71E40B35F}" presName="sibTrans" presStyleCnt="0"/>
      <dgm:spPr/>
    </dgm:pt>
    <dgm:pt modelId="{155196AC-5992-4718-9575-89D3F69F7CE2}" type="pres">
      <dgm:prSet presAssocID="{A2346A37-8875-4727-BEB6-D8EA25D30C43}" presName="node" presStyleLbl="node1" presStyleIdx="7" presStyleCnt="8">
        <dgm:presLayoutVars>
          <dgm:bulletEnabled val="1"/>
        </dgm:presLayoutVars>
      </dgm:prSet>
      <dgm:spPr/>
    </dgm:pt>
  </dgm:ptLst>
  <dgm:cxnLst>
    <dgm:cxn modelId="{5A8FB102-7360-4D52-997C-FA822FB21E7E}" type="presOf" srcId="{7F579AF8-EC49-474F-AFB9-68F91232B562}" destId="{3C92166B-464B-4976-9320-1EB531251321}" srcOrd="0" destOrd="0" presId="urn:microsoft.com/office/officeart/2005/8/layout/default"/>
    <dgm:cxn modelId="{7748D210-8AAA-4DA6-9AF7-19B8EA0D162A}" type="presOf" srcId="{812CC595-CDE5-4754-98A1-FC6DA846ECF7}" destId="{13D4BA00-802B-419C-B760-EA7669F316B6}" srcOrd="0" destOrd="0" presId="urn:microsoft.com/office/officeart/2005/8/layout/default"/>
    <dgm:cxn modelId="{DDEC5912-141F-4234-99BA-5D476DB5911F}" type="presOf" srcId="{9518E204-15A3-4BE3-A8AE-CA5102421810}" destId="{2BB116B4-5F60-4B83-B2FB-67CCE144A36B}" srcOrd="0" destOrd="0" presId="urn:microsoft.com/office/officeart/2005/8/layout/default"/>
    <dgm:cxn modelId="{58EFB036-48A2-4134-8C31-D65996BEC34D}" type="presOf" srcId="{048C2962-BE4F-4E4E-BA52-B8A952E21C56}" destId="{23AF7775-9C0C-40D8-9946-847E1BDF3346}" srcOrd="0" destOrd="0" presId="urn:microsoft.com/office/officeart/2005/8/layout/default"/>
    <dgm:cxn modelId="{BD71C545-CED8-45AE-9283-863345527523}" type="presOf" srcId="{A0003658-F0B5-4774-A587-C4F7F219997A}" destId="{61CA4ED9-BBE0-4810-A423-473C846C6A64}" srcOrd="0" destOrd="0" presId="urn:microsoft.com/office/officeart/2005/8/layout/default"/>
    <dgm:cxn modelId="{F46FF24B-CA3A-41FC-9309-6D83BF02F0AA}" srcId="{9518E204-15A3-4BE3-A8AE-CA5102421810}" destId="{CF77DBA2-7C87-470F-BE02-AB87C875184A}" srcOrd="3" destOrd="0" parTransId="{9B41902F-C565-4730-B77C-4B44CA92F0D6}" sibTransId="{0E02B28F-264B-4520-9FD8-DA355102F07F}"/>
    <dgm:cxn modelId="{06D9FC56-535C-40F8-B0B6-61F11754BA1B}" srcId="{9518E204-15A3-4BE3-A8AE-CA5102421810}" destId="{A2346A37-8875-4727-BEB6-D8EA25D30C43}" srcOrd="7" destOrd="0" parTransId="{70FFE329-717A-4D51-B18A-1F2A1BDDA936}" sibTransId="{FD12BB55-A60C-40B5-B67E-93A65F3D9AF1}"/>
    <dgm:cxn modelId="{F6AE027B-6209-4231-A390-DB22850ACA0E}" srcId="{9518E204-15A3-4BE3-A8AE-CA5102421810}" destId="{BBD9362A-D1DF-4873-8BA7-AB34A44F7A92}" srcOrd="1" destOrd="0" parTransId="{9017ED43-4A78-470F-B7FB-772BB8105895}" sibTransId="{B751E406-B824-4F13-A247-BB35E17FC69D}"/>
    <dgm:cxn modelId="{E1CB6582-4FAA-47E4-A6E5-5A5A6CC52B59}" srcId="{9518E204-15A3-4BE3-A8AE-CA5102421810}" destId="{7F579AF8-EC49-474F-AFB9-68F91232B562}" srcOrd="0" destOrd="0" parTransId="{EDAB216D-DA8D-4739-AACC-598A72F8CB65}" sibTransId="{26F1A0B6-91F3-4B2D-9DD3-187CF357BEC3}"/>
    <dgm:cxn modelId="{3303108F-37FB-4835-AF8B-16FD74759B87}" type="presOf" srcId="{BE189E1F-2675-4262-B790-3626F5EA46AA}" destId="{CF942B5E-1594-430E-A081-982AA0A51376}" srcOrd="0" destOrd="0" presId="urn:microsoft.com/office/officeart/2005/8/layout/default"/>
    <dgm:cxn modelId="{EE732D9D-F5D2-45DA-8192-35F90440D98A}" srcId="{9518E204-15A3-4BE3-A8AE-CA5102421810}" destId="{048C2962-BE4F-4E4E-BA52-B8A952E21C56}" srcOrd="6" destOrd="0" parTransId="{F5230A7D-2A05-4C39-8C48-890B1880B133}" sibTransId="{B32F3DBD-5BB5-4D0D-A4EE-60B71E40B35F}"/>
    <dgm:cxn modelId="{8CDC95A9-DA33-418F-9E5F-93A0268C53AD}" type="presOf" srcId="{A2346A37-8875-4727-BEB6-D8EA25D30C43}" destId="{155196AC-5992-4718-9575-89D3F69F7CE2}" srcOrd="0" destOrd="0" presId="urn:microsoft.com/office/officeart/2005/8/layout/default"/>
    <dgm:cxn modelId="{D8FE2AAC-5AF8-4720-85A3-62A614EEC2C2}" srcId="{9518E204-15A3-4BE3-A8AE-CA5102421810}" destId="{A0003658-F0B5-4774-A587-C4F7F219997A}" srcOrd="4" destOrd="0" parTransId="{C17250EE-4703-458B-938F-4A296EDB7B33}" sibTransId="{9A86022D-865B-4F85-8B19-D6F737A6F8B6}"/>
    <dgm:cxn modelId="{7533F1B9-2EE1-4754-8981-86CBE9295575}" srcId="{9518E204-15A3-4BE3-A8AE-CA5102421810}" destId="{BE189E1F-2675-4262-B790-3626F5EA46AA}" srcOrd="2" destOrd="0" parTransId="{0F022A49-E480-464C-9B93-27194C8B917A}" sibTransId="{4CC93B49-60B8-441A-B448-BB79C6D39BD2}"/>
    <dgm:cxn modelId="{6ED377C9-F630-4D45-9A12-F3FC2586650F}" srcId="{9518E204-15A3-4BE3-A8AE-CA5102421810}" destId="{812CC595-CDE5-4754-98A1-FC6DA846ECF7}" srcOrd="5" destOrd="0" parTransId="{690073D6-7E1F-4F68-A407-F9A820347AC0}" sibTransId="{82E2D641-B63E-43BD-9961-C2C5CF3F5D0D}"/>
    <dgm:cxn modelId="{053240EE-083D-4421-B5F3-06B49D5BD945}" type="presOf" srcId="{CF77DBA2-7C87-470F-BE02-AB87C875184A}" destId="{7D773AB9-0D8F-4BF6-B173-64F99F24F804}" srcOrd="0" destOrd="0" presId="urn:microsoft.com/office/officeart/2005/8/layout/default"/>
    <dgm:cxn modelId="{CF3ABCF7-02D8-4AAE-A932-1A4AF58918C5}" type="presOf" srcId="{BBD9362A-D1DF-4873-8BA7-AB34A44F7A92}" destId="{D421AE67-3C0F-4C77-8D22-7A983986EB04}" srcOrd="0" destOrd="0" presId="urn:microsoft.com/office/officeart/2005/8/layout/default"/>
    <dgm:cxn modelId="{B80C8A2B-D294-4BE2-A0C7-D99672C194DD}" type="presParOf" srcId="{2BB116B4-5F60-4B83-B2FB-67CCE144A36B}" destId="{3C92166B-464B-4976-9320-1EB531251321}" srcOrd="0" destOrd="0" presId="urn:microsoft.com/office/officeart/2005/8/layout/default"/>
    <dgm:cxn modelId="{EFB34D4F-4FB4-475D-87C2-4C0A78D0A052}" type="presParOf" srcId="{2BB116B4-5F60-4B83-B2FB-67CCE144A36B}" destId="{BBF8A308-4F8C-4C27-9E61-0259775ADDAA}" srcOrd="1" destOrd="0" presId="urn:microsoft.com/office/officeart/2005/8/layout/default"/>
    <dgm:cxn modelId="{FCFA503D-1D96-429C-812B-D99088D125C7}" type="presParOf" srcId="{2BB116B4-5F60-4B83-B2FB-67CCE144A36B}" destId="{D421AE67-3C0F-4C77-8D22-7A983986EB04}" srcOrd="2" destOrd="0" presId="urn:microsoft.com/office/officeart/2005/8/layout/default"/>
    <dgm:cxn modelId="{D9AAB58A-ED8E-4056-BEAB-C34EB4D77C87}" type="presParOf" srcId="{2BB116B4-5F60-4B83-B2FB-67CCE144A36B}" destId="{9C15DF11-3B92-4C20-9EC7-B6344FA59E03}" srcOrd="3" destOrd="0" presId="urn:microsoft.com/office/officeart/2005/8/layout/default"/>
    <dgm:cxn modelId="{C76FB5A3-A748-4A7D-801C-04918168AC50}" type="presParOf" srcId="{2BB116B4-5F60-4B83-B2FB-67CCE144A36B}" destId="{CF942B5E-1594-430E-A081-982AA0A51376}" srcOrd="4" destOrd="0" presId="urn:microsoft.com/office/officeart/2005/8/layout/default"/>
    <dgm:cxn modelId="{CE7DC412-02B4-4743-B522-8267A50AC1E3}" type="presParOf" srcId="{2BB116B4-5F60-4B83-B2FB-67CCE144A36B}" destId="{DB948872-9B33-4B97-A6A5-D922E236CDAB}" srcOrd="5" destOrd="0" presId="urn:microsoft.com/office/officeart/2005/8/layout/default"/>
    <dgm:cxn modelId="{D8F0B6EA-ACC4-4569-A973-736AF6C0B855}" type="presParOf" srcId="{2BB116B4-5F60-4B83-B2FB-67CCE144A36B}" destId="{7D773AB9-0D8F-4BF6-B173-64F99F24F804}" srcOrd="6" destOrd="0" presId="urn:microsoft.com/office/officeart/2005/8/layout/default"/>
    <dgm:cxn modelId="{D437EBA3-E34A-4B52-83CC-D205EFDDCD33}" type="presParOf" srcId="{2BB116B4-5F60-4B83-B2FB-67CCE144A36B}" destId="{727AAD3E-C32C-4EED-A1CB-BC1CA4E91B15}" srcOrd="7" destOrd="0" presId="urn:microsoft.com/office/officeart/2005/8/layout/default"/>
    <dgm:cxn modelId="{095A90F3-FA58-4634-8E2E-EC5379FFB7E5}" type="presParOf" srcId="{2BB116B4-5F60-4B83-B2FB-67CCE144A36B}" destId="{61CA4ED9-BBE0-4810-A423-473C846C6A64}" srcOrd="8" destOrd="0" presId="urn:microsoft.com/office/officeart/2005/8/layout/default"/>
    <dgm:cxn modelId="{A1F13075-54D0-4144-B5B6-EBEA4E48C71E}" type="presParOf" srcId="{2BB116B4-5F60-4B83-B2FB-67CCE144A36B}" destId="{64B8F442-0E84-4A40-818E-63E9D29547E5}" srcOrd="9" destOrd="0" presId="urn:microsoft.com/office/officeart/2005/8/layout/default"/>
    <dgm:cxn modelId="{42C4EF01-A794-4153-A333-126BA1C9D365}" type="presParOf" srcId="{2BB116B4-5F60-4B83-B2FB-67CCE144A36B}" destId="{13D4BA00-802B-419C-B760-EA7669F316B6}" srcOrd="10" destOrd="0" presId="urn:microsoft.com/office/officeart/2005/8/layout/default"/>
    <dgm:cxn modelId="{F290C7CE-833F-410B-83BE-424E0BB02054}" type="presParOf" srcId="{2BB116B4-5F60-4B83-B2FB-67CCE144A36B}" destId="{6F627D06-E674-4BDE-A74A-17B1AD0AA658}" srcOrd="11" destOrd="0" presId="urn:microsoft.com/office/officeart/2005/8/layout/default"/>
    <dgm:cxn modelId="{C041099E-9B3A-4CD2-B9D4-E19F0C839813}" type="presParOf" srcId="{2BB116B4-5F60-4B83-B2FB-67CCE144A36B}" destId="{23AF7775-9C0C-40D8-9946-847E1BDF3346}" srcOrd="12" destOrd="0" presId="urn:microsoft.com/office/officeart/2005/8/layout/default"/>
    <dgm:cxn modelId="{6587D09B-7223-4958-B0BB-C82108F77376}" type="presParOf" srcId="{2BB116B4-5F60-4B83-B2FB-67CCE144A36B}" destId="{ADDB644F-A104-4C39-88B5-FBD088815ED6}" srcOrd="13" destOrd="0" presId="urn:microsoft.com/office/officeart/2005/8/layout/default"/>
    <dgm:cxn modelId="{D6D1BC94-8E8D-473E-8DC8-7FF68AD4A225}" type="presParOf" srcId="{2BB116B4-5F60-4B83-B2FB-67CCE144A36B}" destId="{155196AC-5992-4718-9575-89D3F69F7CE2}" srcOrd="1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94D61D-BCA4-4E59-9F43-E3698AFEDEB9}"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F59FB4F-2420-4776-85BA-4C702824F241}">
      <dgm:prSet/>
      <dgm:spPr>
        <a:solidFill>
          <a:srgbClr val="FF9E1B"/>
        </a:solidFill>
      </dgm:spPr>
      <dgm:t>
        <a:bodyPr/>
        <a:lstStyle/>
        <a:p>
          <a:r>
            <a:rPr lang="en-US" dirty="0">
              <a:latin typeface="F37 Jagger" panose="00000500000000000000" pitchFamily="50" charset="0"/>
            </a:rPr>
            <a:t>Documentation </a:t>
          </a:r>
        </a:p>
      </dgm:t>
    </dgm:pt>
    <dgm:pt modelId="{A8B10036-73FB-46E5-BF18-35A23AD1BB05}" type="parTrans" cxnId="{98424020-CB06-4556-A06D-D352FBFB6024}">
      <dgm:prSet/>
      <dgm:spPr/>
      <dgm:t>
        <a:bodyPr/>
        <a:lstStyle/>
        <a:p>
          <a:endParaRPr lang="en-US"/>
        </a:p>
      </dgm:t>
    </dgm:pt>
    <dgm:pt modelId="{0428FC55-0D86-49A1-B459-5ED156BAF8A8}" type="sibTrans" cxnId="{98424020-CB06-4556-A06D-D352FBFB6024}">
      <dgm:prSet/>
      <dgm:spPr/>
      <dgm:t>
        <a:bodyPr/>
        <a:lstStyle/>
        <a:p>
          <a:endParaRPr lang="en-US"/>
        </a:p>
      </dgm:t>
    </dgm:pt>
    <dgm:pt modelId="{92811436-A525-449D-8290-DE0947CABBD3}">
      <dgm:prSet/>
      <dgm:spPr>
        <a:solidFill>
          <a:srgbClr val="092B49">
            <a:alpha val="80000"/>
          </a:srgbClr>
        </a:solidFill>
        <a:ln>
          <a:noFill/>
        </a:ln>
      </dgm:spPr>
      <dgm:t>
        <a:bodyPr/>
        <a:lstStyle/>
        <a:p>
          <a:pPr marL="457200"/>
          <a:r>
            <a:rPr lang="en-US" dirty="0">
              <a:solidFill>
                <a:schemeClr val="bg1"/>
              </a:solidFill>
            </a:rPr>
            <a:t>Smoking Status</a:t>
          </a:r>
        </a:p>
      </dgm:t>
    </dgm:pt>
    <dgm:pt modelId="{BCDBCCF8-898B-4DAA-B975-8F3A12D8AE02}" type="parTrans" cxnId="{4DCDA81A-DE63-46A1-A411-FEABEBA66875}">
      <dgm:prSet/>
      <dgm:spPr/>
      <dgm:t>
        <a:bodyPr/>
        <a:lstStyle/>
        <a:p>
          <a:endParaRPr lang="en-US"/>
        </a:p>
      </dgm:t>
    </dgm:pt>
    <dgm:pt modelId="{D9FFE4AB-C7B6-4703-8AD0-7185A0840980}" type="sibTrans" cxnId="{4DCDA81A-DE63-46A1-A411-FEABEBA66875}">
      <dgm:prSet/>
      <dgm:spPr/>
      <dgm:t>
        <a:bodyPr/>
        <a:lstStyle/>
        <a:p>
          <a:endParaRPr lang="en-US"/>
        </a:p>
      </dgm:t>
    </dgm:pt>
    <dgm:pt modelId="{786D7544-B6A4-4329-A254-8E4B85ECFF51}">
      <dgm:prSet/>
      <dgm:spPr>
        <a:solidFill>
          <a:srgbClr val="FF9E1B"/>
        </a:solidFill>
      </dgm:spPr>
      <dgm:t>
        <a:bodyPr/>
        <a:lstStyle/>
        <a:p>
          <a:r>
            <a:rPr lang="en-US" dirty="0">
              <a:latin typeface="F37 Jagger" panose="00000500000000000000" pitchFamily="50" charset="0"/>
            </a:rPr>
            <a:t>Reduce provider burden </a:t>
          </a:r>
        </a:p>
      </dgm:t>
    </dgm:pt>
    <dgm:pt modelId="{28B5D4AE-96FE-4BD9-BAD9-140AF6D8E2E9}" type="parTrans" cxnId="{F4C81B94-E4DA-412E-BEFC-4D7A089629EC}">
      <dgm:prSet/>
      <dgm:spPr/>
      <dgm:t>
        <a:bodyPr/>
        <a:lstStyle/>
        <a:p>
          <a:endParaRPr lang="en-US"/>
        </a:p>
      </dgm:t>
    </dgm:pt>
    <dgm:pt modelId="{54DA6777-BF6A-41E6-93C2-468D665DB586}" type="sibTrans" cxnId="{F4C81B94-E4DA-412E-BEFC-4D7A089629EC}">
      <dgm:prSet/>
      <dgm:spPr/>
      <dgm:t>
        <a:bodyPr/>
        <a:lstStyle/>
        <a:p>
          <a:endParaRPr lang="en-US"/>
        </a:p>
      </dgm:t>
    </dgm:pt>
    <dgm:pt modelId="{208EF8DD-1CFE-472D-9AD7-F3775DDF77BB}">
      <dgm:prSet/>
      <dgm:spPr>
        <a:solidFill>
          <a:srgbClr val="092B49">
            <a:alpha val="80000"/>
          </a:srgbClr>
        </a:solidFill>
        <a:ln>
          <a:noFill/>
        </a:ln>
      </dgm:spPr>
      <dgm:t>
        <a:bodyPr/>
        <a:lstStyle/>
        <a:p>
          <a:pPr marL="457200"/>
          <a:r>
            <a:rPr lang="en-US" dirty="0">
              <a:solidFill>
                <a:schemeClr val="bg1"/>
              </a:solidFill>
            </a:rPr>
            <a:t>Off-load work to “experts” </a:t>
          </a:r>
        </a:p>
      </dgm:t>
    </dgm:pt>
    <dgm:pt modelId="{088D7955-36F3-4487-A410-FBBE952F7947}" type="parTrans" cxnId="{D250D9EC-411C-4E87-96AA-215A0A1D8374}">
      <dgm:prSet/>
      <dgm:spPr/>
      <dgm:t>
        <a:bodyPr/>
        <a:lstStyle/>
        <a:p>
          <a:endParaRPr lang="en-US"/>
        </a:p>
      </dgm:t>
    </dgm:pt>
    <dgm:pt modelId="{4EC80B3B-D78D-4153-B47D-2092E99EE60C}" type="sibTrans" cxnId="{D250D9EC-411C-4E87-96AA-215A0A1D8374}">
      <dgm:prSet/>
      <dgm:spPr/>
      <dgm:t>
        <a:bodyPr/>
        <a:lstStyle/>
        <a:p>
          <a:endParaRPr lang="en-US"/>
        </a:p>
      </dgm:t>
    </dgm:pt>
    <dgm:pt modelId="{FE8F0B36-346F-40AA-A548-322043EC1411}">
      <dgm:prSet/>
      <dgm:spPr>
        <a:solidFill>
          <a:srgbClr val="092B49">
            <a:alpha val="80000"/>
          </a:srgbClr>
        </a:solidFill>
        <a:ln>
          <a:noFill/>
        </a:ln>
      </dgm:spPr>
      <dgm:t>
        <a:bodyPr/>
        <a:lstStyle/>
        <a:p>
          <a:pPr marL="457200"/>
          <a:r>
            <a:rPr lang="en-US" dirty="0">
              <a:solidFill>
                <a:schemeClr val="bg1"/>
              </a:solidFill>
            </a:rPr>
            <a:t>Patients will get the message that staff want to help them quit.</a:t>
          </a:r>
        </a:p>
      </dgm:t>
    </dgm:pt>
    <dgm:pt modelId="{0551075D-D447-4766-87D4-98C40A4B7DDC}" type="parTrans" cxnId="{BBD924AD-85AF-41A8-AC02-CAC75AC8F10B}">
      <dgm:prSet/>
      <dgm:spPr/>
      <dgm:t>
        <a:bodyPr/>
        <a:lstStyle/>
        <a:p>
          <a:endParaRPr lang="en-US"/>
        </a:p>
      </dgm:t>
    </dgm:pt>
    <dgm:pt modelId="{A311CC63-C6D3-4CAB-A012-87CEA8A956CD}" type="sibTrans" cxnId="{BBD924AD-85AF-41A8-AC02-CAC75AC8F10B}">
      <dgm:prSet/>
      <dgm:spPr/>
      <dgm:t>
        <a:bodyPr/>
        <a:lstStyle/>
        <a:p>
          <a:endParaRPr lang="en-US"/>
        </a:p>
      </dgm:t>
    </dgm:pt>
    <dgm:pt modelId="{0BEC386B-BD8B-40AB-95DE-E541E60DE93A}">
      <dgm:prSet/>
      <dgm:spPr>
        <a:solidFill>
          <a:srgbClr val="FF9E1B"/>
        </a:solidFill>
      </dgm:spPr>
      <dgm:t>
        <a:bodyPr/>
        <a:lstStyle/>
        <a:p>
          <a:r>
            <a:rPr lang="en-US" dirty="0">
              <a:latin typeface="F37 Jagger" panose="00000500000000000000" pitchFamily="50" charset="0"/>
            </a:rPr>
            <a:t>Reach</a:t>
          </a:r>
        </a:p>
      </dgm:t>
    </dgm:pt>
    <dgm:pt modelId="{A64477D4-B199-495E-AF6A-FE3224C5A101}" type="parTrans" cxnId="{A3A5538C-9B4B-46E0-B5EC-EC039B9DE88A}">
      <dgm:prSet/>
      <dgm:spPr/>
      <dgm:t>
        <a:bodyPr/>
        <a:lstStyle/>
        <a:p>
          <a:endParaRPr lang="en-US"/>
        </a:p>
      </dgm:t>
    </dgm:pt>
    <dgm:pt modelId="{541CFB6C-A225-44AE-8BFD-8CE9EDBFF594}" type="sibTrans" cxnId="{A3A5538C-9B4B-46E0-B5EC-EC039B9DE88A}">
      <dgm:prSet/>
      <dgm:spPr/>
      <dgm:t>
        <a:bodyPr/>
        <a:lstStyle/>
        <a:p>
          <a:endParaRPr lang="en-US"/>
        </a:p>
      </dgm:t>
    </dgm:pt>
    <dgm:pt modelId="{2F2DB65F-DF01-46C3-AE9E-8749C21ACD80}">
      <dgm:prSet/>
      <dgm:spPr>
        <a:solidFill>
          <a:srgbClr val="092B49">
            <a:alpha val="80000"/>
          </a:srgbClr>
        </a:solidFill>
        <a:ln>
          <a:noFill/>
        </a:ln>
      </dgm:spPr>
      <dgm:t>
        <a:bodyPr/>
        <a:lstStyle/>
        <a:p>
          <a:pPr marL="320040"/>
          <a:r>
            <a:rPr lang="en-US" dirty="0">
              <a:solidFill>
                <a:schemeClr val="bg1"/>
              </a:solidFill>
            </a:rPr>
            <a:t>High risk populations with high tobacco rates that are often served by community clinics </a:t>
          </a:r>
        </a:p>
      </dgm:t>
    </dgm:pt>
    <dgm:pt modelId="{C96831C7-6C24-4067-995F-54D2D58E55CF}" type="parTrans" cxnId="{AC63F783-D988-4A3D-A9FA-77C4910526B0}">
      <dgm:prSet/>
      <dgm:spPr/>
      <dgm:t>
        <a:bodyPr/>
        <a:lstStyle/>
        <a:p>
          <a:endParaRPr lang="en-US"/>
        </a:p>
      </dgm:t>
    </dgm:pt>
    <dgm:pt modelId="{85067439-B40E-4EF7-BC75-F91C501E1383}" type="sibTrans" cxnId="{AC63F783-D988-4A3D-A9FA-77C4910526B0}">
      <dgm:prSet/>
      <dgm:spPr/>
      <dgm:t>
        <a:bodyPr/>
        <a:lstStyle/>
        <a:p>
          <a:endParaRPr lang="en-US"/>
        </a:p>
      </dgm:t>
    </dgm:pt>
    <dgm:pt modelId="{BB33746F-F7C8-4786-B555-DB49C15143D5}">
      <dgm:prSet/>
      <dgm:spPr>
        <a:solidFill>
          <a:srgbClr val="FF9E1B"/>
        </a:solidFill>
      </dgm:spPr>
      <dgm:t>
        <a:bodyPr/>
        <a:lstStyle/>
        <a:p>
          <a:r>
            <a:rPr lang="en-US" dirty="0">
              <a:latin typeface="F37 Jagger" panose="00000500000000000000" pitchFamily="50" charset="0"/>
            </a:rPr>
            <a:t>Consistent with AAFP recommended tobacco practices</a:t>
          </a:r>
        </a:p>
      </dgm:t>
    </dgm:pt>
    <dgm:pt modelId="{E073508A-4740-45DE-ABC0-8384A38CE61D}" type="parTrans" cxnId="{77A8B437-64B0-44E5-AB59-D74946B4960B}">
      <dgm:prSet/>
      <dgm:spPr/>
      <dgm:t>
        <a:bodyPr/>
        <a:lstStyle/>
        <a:p>
          <a:endParaRPr lang="en-US"/>
        </a:p>
      </dgm:t>
    </dgm:pt>
    <dgm:pt modelId="{11E218A2-C8C4-4342-831A-6A8558E02455}" type="sibTrans" cxnId="{77A8B437-64B0-44E5-AB59-D74946B4960B}">
      <dgm:prSet/>
      <dgm:spPr/>
      <dgm:t>
        <a:bodyPr/>
        <a:lstStyle/>
        <a:p>
          <a:endParaRPr lang="en-US"/>
        </a:p>
      </dgm:t>
    </dgm:pt>
    <dgm:pt modelId="{A1CB9F4C-7F0E-4336-BDDB-090AAC44CA42}">
      <dgm:prSet/>
      <dgm:spPr>
        <a:solidFill>
          <a:srgbClr val="092B49">
            <a:alpha val="80000"/>
          </a:srgbClr>
        </a:solidFill>
        <a:ln>
          <a:noFill/>
        </a:ln>
      </dgm:spPr>
      <dgm:t>
        <a:bodyPr/>
        <a:lstStyle/>
        <a:p>
          <a:pPr marL="457200"/>
          <a:r>
            <a:rPr lang="en-US" dirty="0">
              <a:solidFill>
                <a:schemeClr val="bg1"/>
              </a:solidFill>
            </a:rPr>
            <a:t>Can be incorporated into interventions for behavioral health patients, who have the highest rates of tobacco use</a:t>
          </a:r>
        </a:p>
      </dgm:t>
    </dgm:pt>
    <dgm:pt modelId="{147A2621-1220-4B73-B865-FBD67FFD683C}" type="parTrans" cxnId="{CCE4E1EF-3CE9-4CA7-AFDD-F0355880030E}">
      <dgm:prSet/>
      <dgm:spPr/>
      <dgm:t>
        <a:bodyPr/>
        <a:lstStyle/>
        <a:p>
          <a:endParaRPr lang="en-US"/>
        </a:p>
      </dgm:t>
    </dgm:pt>
    <dgm:pt modelId="{63C3B56B-43DB-48BC-A2AF-D88D2BC0BD40}" type="sibTrans" cxnId="{CCE4E1EF-3CE9-4CA7-AFDD-F0355880030E}">
      <dgm:prSet/>
      <dgm:spPr/>
      <dgm:t>
        <a:bodyPr/>
        <a:lstStyle/>
        <a:p>
          <a:endParaRPr lang="en-US"/>
        </a:p>
      </dgm:t>
    </dgm:pt>
    <dgm:pt modelId="{A1F4F292-8567-4111-B8E5-DED5BDC25D3C}">
      <dgm:prSet/>
      <dgm:spPr>
        <a:solidFill>
          <a:srgbClr val="092B49">
            <a:alpha val="80000"/>
          </a:srgbClr>
        </a:solidFill>
        <a:ln>
          <a:noFill/>
        </a:ln>
      </dgm:spPr>
      <dgm:t>
        <a:bodyPr/>
        <a:lstStyle/>
        <a:p>
          <a:pPr marL="457200"/>
          <a:r>
            <a:rPr lang="en-US" dirty="0">
              <a:solidFill>
                <a:schemeClr val="bg1"/>
              </a:solidFill>
            </a:rPr>
            <a:t>Tobacco Interventions </a:t>
          </a:r>
        </a:p>
      </dgm:t>
    </dgm:pt>
    <dgm:pt modelId="{655F46F0-FD5F-4D09-A04B-DD17B69B3A4D}" type="sibTrans" cxnId="{F1023D85-B5B9-48B8-A059-3102426E4D79}">
      <dgm:prSet/>
      <dgm:spPr/>
      <dgm:t>
        <a:bodyPr/>
        <a:lstStyle/>
        <a:p>
          <a:endParaRPr lang="en-US"/>
        </a:p>
      </dgm:t>
    </dgm:pt>
    <dgm:pt modelId="{C6A22D92-169A-42EB-A9FF-AFFF56C94B4C}" type="parTrans" cxnId="{F1023D85-B5B9-48B8-A059-3102426E4D79}">
      <dgm:prSet/>
      <dgm:spPr/>
      <dgm:t>
        <a:bodyPr/>
        <a:lstStyle/>
        <a:p>
          <a:endParaRPr lang="en-US"/>
        </a:p>
      </dgm:t>
    </dgm:pt>
    <dgm:pt modelId="{78BA29D0-6A24-40A1-B94D-6821622E3105}" type="pres">
      <dgm:prSet presAssocID="{3494D61D-BCA4-4E59-9F43-E3698AFEDEB9}" presName="Name0" presStyleCnt="0">
        <dgm:presLayoutVars>
          <dgm:dir/>
          <dgm:animLvl val="lvl"/>
          <dgm:resizeHandles val="exact"/>
        </dgm:presLayoutVars>
      </dgm:prSet>
      <dgm:spPr/>
    </dgm:pt>
    <dgm:pt modelId="{911AEA34-26AB-4236-A5C3-0A5BFE080965}" type="pres">
      <dgm:prSet presAssocID="{0F59FB4F-2420-4776-85BA-4C702824F241}" presName="linNode" presStyleCnt="0"/>
      <dgm:spPr/>
    </dgm:pt>
    <dgm:pt modelId="{E14DF248-F865-43C0-9CF5-5474CD86EC4C}" type="pres">
      <dgm:prSet presAssocID="{0F59FB4F-2420-4776-85BA-4C702824F241}" presName="parentText" presStyleLbl="node1" presStyleIdx="0" presStyleCnt="4">
        <dgm:presLayoutVars>
          <dgm:chMax val="1"/>
          <dgm:bulletEnabled val="1"/>
        </dgm:presLayoutVars>
      </dgm:prSet>
      <dgm:spPr/>
    </dgm:pt>
    <dgm:pt modelId="{ADA46DD0-9BB9-4C33-B4D0-6A5D2B0C42CD}" type="pres">
      <dgm:prSet presAssocID="{0F59FB4F-2420-4776-85BA-4C702824F241}" presName="descendantText" presStyleLbl="alignAccFollowNode1" presStyleIdx="0" presStyleCnt="4">
        <dgm:presLayoutVars>
          <dgm:bulletEnabled val="1"/>
        </dgm:presLayoutVars>
      </dgm:prSet>
      <dgm:spPr/>
    </dgm:pt>
    <dgm:pt modelId="{5AA3F0A4-CE6F-4EFB-AE88-9C7135C41CC2}" type="pres">
      <dgm:prSet presAssocID="{0428FC55-0D86-49A1-B459-5ED156BAF8A8}" presName="sp" presStyleCnt="0"/>
      <dgm:spPr/>
    </dgm:pt>
    <dgm:pt modelId="{FDCE662A-29BD-4F90-94AC-33A1412667AE}" type="pres">
      <dgm:prSet presAssocID="{786D7544-B6A4-4329-A254-8E4B85ECFF51}" presName="linNode" presStyleCnt="0"/>
      <dgm:spPr/>
    </dgm:pt>
    <dgm:pt modelId="{61798AA3-AC79-49F5-96EF-7D4B1A6F717F}" type="pres">
      <dgm:prSet presAssocID="{786D7544-B6A4-4329-A254-8E4B85ECFF51}" presName="parentText" presStyleLbl="node1" presStyleIdx="1" presStyleCnt="4">
        <dgm:presLayoutVars>
          <dgm:chMax val="1"/>
          <dgm:bulletEnabled val="1"/>
        </dgm:presLayoutVars>
      </dgm:prSet>
      <dgm:spPr/>
    </dgm:pt>
    <dgm:pt modelId="{17480A3D-0DB3-4C0C-A98E-1AAD9D6AF1D2}" type="pres">
      <dgm:prSet presAssocID="{786D7544-B6A4-4329-A254-8E4B85ECFF51}" presName="descendantText" presStyleLbl="alignAccFollowNode1" presStyleIdx="1" presStyleCnt="4">
        <dgm:presLayoutVars>
          <dgm:bulletEnabled val="1"/>
        </dgm:presLayoutVars>
      </dgm:prSet>
      <dgm:spPr/>
    </dgm:pt>
    <dgm:pt modelId="{2843A5AE-1779-4C79-81D4-0B75FEB95E6A}" type="pres">
      <dgm:prSet presAssocID="{54DA6777-BF6A-41E6-93C2-468D665DB586}" presName="sp" presStyleCnt="0"/>
      <dgm:spPr/>
    </dgm:pt>
    <dgm:pt modelId="{BFFFE75D-00A0-4312-BF4E-56E35927B650}" type="pres">
      <dgm:prSet presAssocID="{0BEC386B-BD8B-40AB-95DE-E541E60DE93A}" presName="linNode" presStyleCnt="0"/>
      <dgm:spPr/>
    </dgm:pt>
    <dgm:pt modelId="{371DDA88-42E1-4F79-8591-C182EE25D205}" type="pres">
      <dgm:prSet presAssocID="{0BEC386B-BD8B-40AB-95DE-E541E60DE93A}" presName="parentText" presStyleLbl="node1" presStyleIdx="2" presStyleCnt="4">
        <dgm:presLayoutVars>
          <dgm:chMax val="1"/>
          <dgm:bulletEnabled val="1"/>
        </dgm:presLayoutVars>
      </dgm:prSet>
      <dgm:spPr/>
    </dgm:pt>
    <dgm:pt modelId="{58052792-6F89-4C94-AC8A-7FF835956F16}" type="pres">
      <dgm:prSet presAssocID="{0BEC386B-BD8B-40AB-95DE-E541E60DE93A}" presName="descendantText" presStyleLbl="alignAccFollowNode1" presStyleIdx="2" presStyleCnt="4">
        <dgm:presLayoutVars>
          <dgm:bulletEnabled val="1"/>
        </dgm:presLayoutVars>
      </dgm:prSet>
      <dgm:spPr/>
    </dgm:pt>
    <dgm:pt modelId="{3F551D16-36C0-4D15-9A7E-D39B1C890A26}" type="pres">
      <dgm:prSet presAssocID="{541CFB6C-A225-44AE-8BFD-8CE9EDBFF594}" presName="sp" presStyleCnt="0"/>
      <dgm:spPr/>
    </dgm:pt>
    <dgm:pt modelId="{8A169847-E702-419C-99B8-B937BEEBF270}" type="pres">
      <dgm:prSet presAssocID="{BB33746F-F7C8-4786-B555-DB49C15143D5}" presName="linNode" presStyleCnt="0"/>
      <dgm:spPr/>
    </dgm:pt>
    <dgm:pt modelId="{4AD7D9F6-9FDE-49A4-AB66-332AECA22346}" type="pres">
      <dgm:prSet presAssocID="{BB33746F-F7C8-4786-B555-DB49C15143D5}" presName="parentText" presStyleLbl="node1" presStyleIdx="3" presStyleCnt="4">
        <dgm:presLayoutVars>
          <dgm:chMax val="1"/>
          <dgm:bulletEnabled val="1"/>
        </dgm:presLayoutVars>
      </dgm:prSet>
      <dgm:spPr/>
    </dgm:pt>
    <dgm:pt modelId="{9422196C-5E5D-47F0-BECB-361176C209F9}" type="pres">
      <dgm:prSet presAssocID="{BB33746F-F7C8-4786-B555-DB49C15143D5}" presName="descendantText" presStyleLbl="alignAccFollowNode1" presStyleIdx="3" presStyleCnt="4">
        <dgm:presLayoutVars>
          <dgm:bulletEnabled val="1"/>
        </dgm:presLayoutVars>
      </dgm:prSet>
      <dgm:spPr/>
    </dgm:pt>
  </dgm:ptLst>
  <dgm:cxnLst>
    <dgm:cxn modelId="{56E42A03-D35C-420A-A0A6-DC8169AE3446}" type="presOf" srcId="{FE8F0B36-346F-40AA-A548-322043EC1411}" destId="{17480A3D-0DB3-4C0C-A98E-1AAD9D6AF1D2}" srcOrd="0" destOrd="1" presId="urn:microsoft.com/office/officeart/2005/8/layout/vList5"/>
    <dgm:cxn modelId="{F2D9970D-3A59-4370-B19A-5842996E496E}" type="presOf" srcId="{2F2DB65F-DF01-46C3-AE9E-8749C21ACD80}" destId="{58052792-6F89-4C94-AC8A-7FF835956F16}" srcOrd="0" destOrd="0" presId="urn:microsoft.com/office/officeart/2005/8/layout/vList5"/>
    <dgm:cxn modelId="{ED61D612-BB6E-4AFD-A461-FEEFEE85C136}" type="presOf" srcId="{A1F4F292-8567-4111-B8E5-DED5BDC25D3C}" destId="{ADA46DD0-9BB9-4C33-B4D0-6A5D2B0C42CD}" srcOrd="0" destOrd="1" presId="urn:microsoft.com/office/officeart/2005/8/layout/vList5"/>
    <dgm:cxn modelId="{4DCDA81A-DE63-46A1-A411-FEABEBA66875}" srcId="{0F59FB4F-2420-4776-85BA-4C702824F241}" destId="{92811436-A525-449D-8290-DE0947CABBD3}" srcOrd="0" destOrd="0" parTransId="{BCDBCCF8-898B-4DAA-B975-8F3A12D8AE02}" sibTransId="{D9FFE4AB-C7B6-4703-8AD0-7185A0840980}"/>
    <dgm:cxn modelId="{98424020-CB06-4556-A06D-D352FBFB6024}" srcId="{3494D61D-BCA4-4E59-9F43-E3698AFEDEB9}" destId="{0F59FB4F-2420-4776-85BA-4C702824F241}" srcOrd="0" destOrd="0" parTransId="{A8B10036-73FB-46E5-BF18-35A23AD1BB05}" sibTransId="{0428FC55-0D86-49A1-B459-5ED156BAF8A8}"/>
    <dgm:cxn modelId="{CAB9752A-89EE-4EAF-8372-09D31DDE1F41}" type="presOf" srcId="{BB33746F-F7C8-4786-B555-DB49C15143D5}" destId="{4AD7D9F6-9FDE-49A4-AB66-332AECA22346}" srcOrd="0" destOrd="0" presId="urn:microsoft.com/office/officeart/2005/8/layout/vList5"/>
    <dgm:cxn modelId="{77A8B437-64B0-44E5-AB59-D74946B4960B}" srcId="{3494D61D-BCA4-4E59-9F43-E3698AFEDEB9}" destId="{BB33746F-F7C8-4786-B555-DB49C15143D5}" srcOrd="3" destOrd="0" parTransId="{E073508A-4740-45DE-ABC0-8384A38CE61D}" sibTransId="{11E218A2-C8C4-4342-831A-6A8558E02455}"/>
    <dgm:cxn modelId="{97C7FD65-5694-4F5D-A47A-A7FFE94CCB6B}" type="presOf" srcId="{786D7544-B6A4-4329-A254-8E4B85ECFF51}" destId="{61798AA3-AC79-49F5-96EF-7D4B1A6F717F}" srcOrd="0" destOrd="0" presId="urn:microsoft.com/office/officeart/2005/8/layout/vList5"/>
    <dgm:cxn modelId="{7272B657-5323-41E6-86E3-593AB8473A88}" type="presOf" srcId="{3494D61D-BCA4-4E59-9F43-E3698AFEDEB9}" destId="{78BA29D0-6A24-40A1-B94D-6821622E3105}" srcOrd="0" destOrd="0" presId="urn:microsoft.com/office/officeart/2005/8/layout/vList5"/>
    <dgm:cxn modelId="{AC63F783-D988-4A3D-A9FA-77C4910526B0}" srcId="{0BEC386B-BD8B-40AB-95DE-E541E60DE93A}" destId="{2F2DB65F-DF01-46C3-AE9E-8749C21ACD80}" srcOrd="0" destOrd="0" parTransId="{C96831C7-6C24-4067-995F-54D2D58E55CF}" sibTransId="{85067439-B40E-4EF7-BC75-F91C501E1383}"/>
    <dgm:cxn modelId="{F1023D85-B5B9-48B8-A059-3102426E4D79}" srcId="{0F59FB4F-2420-4776-85BA-4C702824F241}" destId="{A1F4F292-8567-4111-B8E5-DED5BDC25D3C}" srcOrd="1" destOrd="0" parTransId="{C6A22D92-169A-42EB-A9FF-AFFF56C94B4C}" sibTransId="{655F46F0-FD5F-4D09-A04B-DD17B69B3A4D}"/>
    <dgm:cxn modelId="{23D79E88-4892-40AA-9637-374766E760FF}" type="presOf" srcId="{0BEC386B-BD8B-40AB-95DE-E541E60DE93A}" destId="{371DDA88-42E1-4F79-8591-C182EE25D205}" srcOrd="0" destOrd="0" presId="urn:microsoft.com/office/officeart/2005/8/layout/vList5"/>
    <dgm:cxn modelId="{A3A5538C-9B4B-46E0-B5EC-EC039B9DE88A}" srcId="{3494D61D-BCA4-4E59-9F43-E3698AFEDEB9}" destId="{0BEC386B-BD8B-40AB-95DE-E541E60DE93A}" srcOrd="2" destOrd="0" parTransId="{A64477D4-B199-495E-AF6A-FE3224C5A101}" sibTransId="{541CFB6C-A225-44AE-8BFD-8CE9EDBFF594}"/>
    <dgm:cxn modelId="{344BA88C-6F0E-4EAF-8CAE-7FB5FE6335DC}" type="presOf" srcId="{0F59FB4F-2420-4776-85BA-4C702824F241}" destId="{E14DF248-F865-43C0-9CF5-5474CD86EC4C}" srcOrd="0" destOrd="0" presId="urn:microsoft.com/office/officeart/2005/8/layout/vList5"/>
    <dgm:cxn modelId="{F4C81B94-E4DA-412E-BEFC-4D7A089629EC}" srcId="{3494D61D-BCA4-4E59-9F43-E3698AFEDEB9}" destId="{786D7544-B6A4-4329-A254-8E4B85ECFF51}" srcOrd="1" destOrd="0" parTransId="{28B5D4AE-96FE-4BD9-BAD9-140AF6D8E2E9}" sibTransId="{54DA6777-BF6A-41E6-93C2-468D665DB586}"/>
    <dgm:cxn modelId="{BBD924AD-85AF-41A8-AC02-CAC75AC8F10B}" srcId="{786D7544-B6A4-4329-A254-8E4B85ECFF51}" destId="{FE8F0B36-346F-40AA-A548-322043EC1411}" srcOrd="1" destOrd="0" parTransId="{0551075D-D447-4766-87D4-98C40A4B7DDC}" sibTransId="{A311CC63-C6D3-4CAB-A012-87CEA8A956CD}"/>
    <dgm:cxn modelId="{3082F1E6-3249-4E0E-93DB-C623C701CA17}" type="presOf" srcId="{A1CB9F4C-7F0E-4336-BDDB-090AAC44CA42}" destId="{9422196C-5E5D-47F0-BECB-361176C209F9}" srcOrd="0" destOrd="0" presId="urn:microsoft.com/office/officeart/2005/8/layout/vList5"/>
    <dgm:cxn modelId="{2B727AEC-E88A-40F4-A9CF-40CCD4EFD5DB}" type="presOf" srcId="{208EF8DD-1CFE-472D-9AD7-F3775DDF77BB}" destId="{17480A3D-0DB3-4C0C-A98E-1AAD9D6AF1D2}" srcOrd="0" destOrd="0" presId="urn:microsoft.com/office/officeart/2005/8/layout/vList5"/>
    <dgm:cxn modelId="{D250D9EC-411C-4E87-96AA-215A0A1D8374}" srcId="{786D7544-B6A4-4329-A254-8E4B85ECFF51}" destId="{208EF8DD-1CFE-472D-9AD7-F3775DDF77BB}" srcOrd="0" destOrd="0" parTransId="{088D7955-36F3-4487-A410-FBBE952F7947}" sibTransId="{4EC80B3B-D78D-4153-B47D-2092E99EE60C}"/>
    <dgm:cxn modelId="{CCE4E1EF-3CE9-4CA7-AFDD-F0355880030E}" srcId="{BB33746F-F7C8-4786-B555-DB49C15143D5}" destId="{A1CB9F4C-7F0E-4336-BDDB-090AAC44CA42}" srcOrd="0" destOrd="0" parTransId="{147A2621-1220-4B73-B865-FBD67FFD683C}" sibTransId="{63C3B56B-43DB-48BC-A2AF-D88D2BC0BD40}"/>
    <dgm:cxn modelId="{079BD2F7-8A3B-4F76-8556-422A5F485145}" type="presOf" srcId="{92811436-A525-449D-8290-DE0947CABBD3}" destId="{ADA46DD0-9BB9-4C33-B4D0-6A5D2B0C42CD}" srcOrd="0" destOrd="0" presId="urn:microsoft.com/office/officeart/2005/8/layout/vList5"/>
    <dgm:cxn modelId="{4F96D342-60DD-46CE-842D-B74AE3ECD31E}" type="presParOf" srcId="{78BA29D0-6A24-40A1-B94D-6821622E3105}" destId="{911AEA34-26AB-4236-A5C3-0A5BFE080965}" srcOrd="0" destOrd="0" presId="urn:microsoft.com/office/officeart/2005/8/layout/vList5"/>
    <dgm:cxn modelId="{6A781E90-7B61-443A-A796-A30A91213F77}" type="presParOf" srcId="{911AEA34-26AB-4236-A5C3-0A5BFE080965}" destId="{E14DF248-F865-43C0-9CF5-5474CD86EC4C}" srcOrd="0" destOrd="0" presId="urn:microsoft.com/office/officeart/2005/8/layout/vList5"/>
    <dgm:cxn modelId="{C4A7188B-4A8C-4F99-B132-8BA000FAFD73}" type="presParOf" srcId="{911AEA34-26AB-4236-A5C3-0A5BFE080965}" destId="{ADA46DD0-9BB9-4C33-B4D0-6A5D2B0C42CD}" srcOrd="1" destOrd="0" presId="urn:microsoft.com/office/officeart/2005/8/layout/vList5"/>
    <dgm:cxn modelId="{614760E6-1937-4377-AB47-C123F6713E5C}" type="presParOf" srcId="{78BA29D0-6A24-40A1-B94D-6821622E3105}" destId="{5AA3F0A4-CE6F-4EFB-AE88-9C7135C41CC2}" srcOrd="1" destOrd="0" presId="urn:microsoft.com/office/officeart/2005/8/layout/vList5"/>
    <dgm:cxn modelId="{7220E8E6-046A-472F-9263-07809ECC6EEA}" type="presParOf" srcId="{78BA29D0-6A24-40A1-B94D-6821622E3105}" destId="{FDCE662A-29BD-4F90-94AC-33A1412667AE}" srcOrd="2" destOrd="0" presId="urn:microsoft.com/office/officeart/2005/8/layout/vList5"/>
    <dgm:cxn modelId="{AB05F41F-193C-4A34-81B1-BFE220ADB819}" type="presParOf" srcId="{FDCE662A-29BD-4F90-94AC-33A1412667AE}" destId="{61798AA3-AC79-49F5-96EF-7D4B1A6F717F}" srcOrd="0" destOrd="0" presId="urn:microsoft.com/office/officeart/2005/8/layout/vList5"/>
    <dgm:cxn modelId="{3AF26C84-D832-4F51-AE60-D5B4EE8A9BA7}" type="presParOf" srcId="{FDCE662A-29BD-4F90-94AC-33A1412667AE}" destId="{17480A3D-0DB3-4C0C-A98E-1AAD9D6AF1D2}" srcOrd="1" destOrd="0" presId="urn:microsoft.com/office/officeart/2005/8/layout/vList5"/>
    <dgm:cxn modelId="{2BD20DBE-8199-4B06-BCEF-94226AE4F049}" type="presParOf" srcId="{78BA29D0-6A24-40A1-B94D-6821622E3105}" destId="{2843A5AE-1779-4C79-81D4-0B75FEB95E6A}" srcOrd="3" destOrd="0" presId="urn:microsoft.com/office/officeart/2005/8/layout/vList5"/>
    <dgm:cxn modelId="{0A0261F4-6A37-42A1-B5CC-D62080582B06}" type="presParOf" srcId="{78BA29D0-6A24-40A1-B94D-6821622E3105}" destId="{BFFFE75D-00A0-4312-BF4E-56E35927B650}" srcOrd="4" destOrd="0" presId="urn:microsoft.com/office/officeart/2005/8/layout/vList5"/>
    <dgm:cxn modelId="{8B130104-8055-4AD9-82C9-F6FBDF8E08ED}" type="presParOf" srcId="{BFFFE75D-00A0-4312-BF4E-56E35927B650}" destId="{371DDA88-42E1-4F79-8591-C182EE25D205}" srcOrd="0" destOrd="0" presId="urn:microsoft.com/office/officeart/2005/8/layout/vList5"/>
    <dgm:cxn modelId="{4B8D6255-CD14-49C4-9212-DDBF7306310E}" type="presParOf" srcId="{BFFFE75D-00A0-4312-BF4E-56E35927B650}" destId="{58052792-6F89-4C94-AC8A-7FF835956F16}" srcOrd="1" destOrd="0" presId="urn:microsoft.com/office/officeart/2005/8/layout/vList5"/>
    <dgm:cxn modelId="{8AA304B7-3DC5-41FA-8323-0403DE04E04C}" type="presParOf" srcId="{78BA29D0-6A24-40A1-B94D-6821622E3105}" destId="{3F551D16-36C0-4D15-9A7E-D39B1C890A26}" srcOrd="5" destOrd="0" presId="urn:microsoft.com/office/officeart/2005/8/layout/vList5"/>
    <dgm:cxn modelId="{462DE0B5-F5B1-49C0-8246-806BD8B903A8}" type="presParOf" srcId="{78BA29D0-6A24-40A1-B94D-6821622E3105}" destId="{8A169847-E702-419C-99B8-B937BEEBF270}" srcOrd="6" destOrd="0" presId="urn:microsoft.com/office/officeart/2005/8/layout/vList5"/>
    <dgm:cxn modelId="{A24F8A7F-BC61-4C1B-B8E0-B3319C355B1F}" type="presParOf" srcId="{8A169847-E702-419C-99B8-B937BEEBF270}" destId="{4AD7D9F6-9FDE-49A4-AB66-332AECA22346}" srcOrd="0" destOrd="0" presId="urn:microsoft.com/office/officeart/2005/8/layout/vList5"/>
    <dgm:cxn modelId="{639615C2-1B74-4328-9BE3-496181DC5B77}" type="presParOf" srcId="{8A169847-E702-419C-99B8-B937BEEBF270}" destId="{9422196C-5E5D-47F0-BECB-361176C209F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729A62-1430-434A-B6AA-70C0EAF0A5D6}" type="doc">
      <dgm:prSet loTypeId="urn:microsoft.com/office/officeart/2017/3/layout/HorizontalPathTimeline" loCatId="process" qsTypeId="urn:microsoft.com/office/officeart/2005/8/quickstyle/simple2" qsCatId="simple" csTypeId="urn:microsoft.com/office/officeart/2005/8/colors/accent1_2" csCatId="accent1" phldr="1"/>
      <dgm:spPr/>
      <dgm:t>
        <a:bodyPr/>
        <a:lstStyle/>
        <a:p>
          <a:endParaRPr lang="en-US"/>
        </a:p>
      </dgm:t>
    </dgm:pt>
    <dgm:pt modelId="{FD7AE160-6B3F-46BE-B32D-5249033A4DC0}">
      <dgm:prSet/>
      <dgm:spPr/>
      <dgm:t>
        <a:bodyPr/>
        <a:lstStyle/>
        <a:p>
          <a:pPr>
            <a:defRPr b="1"/>
          </a:pPr>
          <a:r>
            <a:rPr lang="en-US" dirty="0">
              <a:solidFill>
                <a:srgbClr val="092B49"/>
              </a:solidFill>
              <a:latin typeface="F37 Jagger Bold" panose="00000800000000000000" pitchFamily="50" charset="0"/>
            </a:rPr>
            <a:t>2013</a:t>
          </a:r>
        </a:p>
      </dgm:t>
    </dgm:pt>
    <dgm:pt modelId="{067B02F0-DA4D-4E0E-B9C0-40260D45987D}" type="parTrans" cxnId="{E31408B8-2F24-413D-BCEB-906498FD2C3D}">
      <dgm:prSet/>
      <dgm:spPr/>
      <dgm:t>
        <a:bodyPr/>
        <a:lstStyle/>
        <a:p>
          <a:endParaRPr lang="en-US"/>
        </a:p>
      </dgm:t>
    </dgm:pt>
    <dgm:pt modelId="{DFB6D4EB-704C-4F95-8A72-6282A54D5F62}" type="sibTrans" cxnId="{E31408B8-2F24-413D-BCEB-906498FD2C3D}">
      <dgm:prSet/>
      <dgm:spPr/>
      <dgm:t>
        <a:bodyPr/>
        <a:lstStyle/>
        <a:p>
          <a:endParaRPr lang="en-US"/>
        </a:p>
      </dgm:t>
    </dgm:pt>
    <dgm:pt modelId="{8E439016-A126-426A-AF48-1B2AB1FE8615}">
      <dgm:prSet/>
      <dgm:spPr>
        <a:solidFill>
          <a:srgbClr val="B9DAE5">
            <a:alpha val="90000"/>
          </a:srgbClr>
        </a:solidFill>
        <a:ln>
          <a:noFill/>
        </a:ln>
      </dgm:spPr>
      <dgm:t>
        <a:bodyPr/>
        <a:lstStyle/>
        <a:p>
          <a:r>
            <a:rPr lang="en-US" dirty="0">
              <a:solidFill>
                <a:srgbClr val="092B49"/>
              </a:solidFill>
            </a:rPr>
            <a:t>Began electronic referrals (e-Referral) in 2013 with UC Davis </a:t>
          </a:r>
        </a:p>
      </dgm:t>
    </dgm:pt>
    <dgm:pt modelId="{D57C6901-78F8-4810-9581-DEF2E8B304E6}" type="parTrans" cxnId="{1E5BD2D1-DA34-46C8-8483-FB29BF2383F7}">
      <dgm:prSet/>
      <dgm:spPr/>
      <dgm:t>
        <a:bodyPr/>
        <a:lstStyle/>
        <a:p>
          <a:endParaRPr lang="en-US"/>
        </a:p>
      </dgm:t>
    </dgm:pt>
    <dgm:pt modelId="{AA238B45-24FA-4588-AB25-6A19F0CCDE9C}" type="sibTrans" cxnId="{1E5BD2D1-DA34-46C8-8483-FB29BF2383F7}">
      <dgm:prSet/>
      <dgm:spPr/>
      <dgm:t>
        <a:bodyPr/>
        <a:lstStyle/>
        <a:p>
          <a:endParaRPr lang="en-US"/>
        </a:p>
      </dgm:t>
    </dgm:pt>
    <dgm:pt modelId="{9B010F55-9D70-4C96-B6E4-D84BAA0A79E8}">
      <dgm:prSet/>
      <dgm:spPr/>
      <dgm:t>
        <a:bodyPr/>
        <a:lstStyle/>
        <a:p>
          <a:pPr>
            <a:defRPr b="1"/>
          </a:pPr>
          <a:r>
            <a:rPr lang="en-US" dirty="0">
              <a:solidFill>
                <a:srgbClr val="092B49"/>
              </a:solidFill>
              <a:latin typeface="F37 Jagger Bold" panose="00000800000000000000" pitchFamily="50" charset="0"/>
            </a:rPr>
            <a:t>2014</a:t>
          </a:r>
        </a:p>
      </dgm:t>
    </dgm:pt>
    <dgm:pt modelId="{547D5DB9-16A5-4536-81A2-767C1B355A99}" type="parTrans" cxnId="{FF82D6E7-135B-49F6-9821-D6C749E27494}">
      <dgm:prSet/>
      <dgm:spPr/>
      <dgm:t>
        <a:bodyPr/>
        <a:lstStyle/>
        <a:p>
          <a:endParaRPr lang="en-US"/>
        </a:p>
      </dgm:t>
    </dgm:pt>
    <dgm:pt modelId="{4FC0CFF3-2A11-48C3-A464-DC7193364623}" type="sibTrans" cxnId="{FF82D6E7-135B-49F6-9821-D6C749E27494}">
      <dgm:prSet/>
      <dgm:spPr/>
      <dgm:t>
        <a:bodyPr/>
        <a:lstStyle/>
        <a:p>
          <a:endParaRPr lang="en-US"/>
        </a:p>
      </dgm:t>
    </dgm:pt>
    <dgm:pt modelId="{0227F08F-F0FF-4490-BC53-B31C95B1920A}">
      <dgm:prSet/>
      <dgm:spPr>
        <a:solidFill>
          <a:srgbClr val="B9DAE5">
            <a:alpha val="90000"/>
          </a:srgbClr>
        </a:solidFill>
        <a:ln>
          <a:noFill/>
        </a:ln>
      </dgm:spPr>
      <dgm:t>
        <a:bodyPr/>
        <a:lstStyle/>
        <a:p>
          <a:r>
            <a:rPr lang="en-US" dirty="0">
              <a:solidFill>
                <a:srgbClr val="092B49"/>
              </a:solidFill>
            </a:rPr>
            <a:t>Expanded to 3 additional 3 UC’s in 2014 and a 4th in 2015 </a:t>
          </a:r>
        </a:p>
      </dgm:t>
    </dgm:pt>
    <dgm:pt modelId="{F282A829-A23C-45A3-8331-12ACF9436BAB}" type="parTrans" cxnId="{09B4AED6-C5C1-4A63-86FA-C78EA8003B1C}">
      <dgm:prSet/>
      <dgm:spPr/>
      <dgm:t>
        <a:bodyPr/>
        <a:lstStyle/>
        <a:p>
          <a:endParaRPr lang="en-US"/>
        </a:p>
      </dgm:t>
    </dgm:pt>
    <dgm:pt modelId="{19CC06BD-F25E-4248-A08F-1F150CED5332}" type="sibTrans" cxnId="{09B4AED6-C5C1-4A63-86FA-C78EA8003B1C}">
      <dgm:prSet/>
      <dgm:spPr/>
      <dgm:t>
        <a:bodyPr/>
        <a:lstStyle/>
        <a:p>
          <a:endParaRPr lang="en-US"/>
        </a:p>
      </dgm:t>
    </dgm:pt>
    <dgm:pt modelId="{08699B60-F43B-48DF-A636-57D1A6527A49}">
      <dgm:prSet/>
      <dgm:spPr/>
      <dgm:t>
        <a:bodyPr/>
        <a:lstStyle/>
        <a:p>
          <a:pPr>
            <a:defRPr b="1"/>
          </a:pPr>
          <a:r>
            <a:rPr lang="en-US" dirty="0">
              <a:solidFill>
                <a:srgbClr val="092B49"/>
              </a:solidFill>
              <a:latin typeface="F37 Jagger Bold" panose="00000800000000000000" pitchFamily="50" charset="0"/>
            </a:rPr>
            <a:t>2015</a:t>
          </a:r>
        </a:p>
      </dgm:t>
    </dgm:pt>
    <dgm:pt modelId="{D526AE24-048C-42B6-B741-74C0685B63D8}" type="parTrans" cxnId="{33799165-7BD7-4C07-9593-086A629D7E5D}">
      <dgm:prSet/>
      <dgm:spPr/>
      <dgm:t>
        <a:bodyPr/>
        <a:lstStyle/>
        <a:p>
          <a:endParaRPr lang="en-US"/>
        </a:p>
      </dgm:t>
    </dgm:pt>
    <dgm:pt modelId="{CC8E868A-95BD-4180-93C6-06A0A3326758}" type="sibTrans" cxnId="{33799165-7BD7-4C07-9593-086A629D7E5D}">
      <dgm:prSet/>
      <dgm:spPr/>
      <dgm:t>
        <a:bodyPr/>
        <a:lstStyle/>
        <a:p>
          <a:endParaRPr lang="en-US"/>
        </a:p>
      </dgm:t>
    </dgm:pt>
    <dgm:pt modelId="{186E3897-DC1B-4962-A01D-6D43E564ACAA}">
      <dgm:prSet/>
      <dgm:spPr>
        <a:solidFill>
          <a:srgbClr val="B9DAE5">
            <a:alpha val="90000"/>
          </a:srgbClr>
        </a:solidFill>
        <a:ln>
          <a:noFill/>
        </a:ln>
      </dgm:spPr>
      <dgm:t>
        <a:bodyPr/>
        <a:lstStyle/>
        <a:p>
          <a:r>
            <a:rPr lang="en-US" dirty="0">
              <a:solidFill>
                <a:srgbClr val="092B49"/>
              </a:solidFill>
            </a:rPr>
            <a:t>Designated as Specialized Registry in 2015 </a:t>
          </a:r>
        </a:p>
      </dgm:t>
    </dgm:pt>
    <dgm:pt modelId="{C461E9FC-6F47-4068-9AB6-C8770BFF1E3D}" type="parTrans" cxnId="{6F707FFD-EE10-442F-9CDB-1F7199C9ABA4}">
      <dgm:prSet/>
      <dgm:spPr/>
      <dgm:t>
        <a:bodyPr/>
        <a:lstStyle/>
        <a:p>
          <a:endParaRPr lang="en-US"/>
        </a:p>
      </dgm:t>
    </dgm:pt>
    <dgm:pt modelId="{C03ACABD-828E-4ADE-842F-9E9E24E53418}" type="sibTrans" cxnId="{6F707FFD-EE10-442F-9CDB-1F7199C9ABA4}">
      <dgm:prSet/>
      <dgm:spPr/>
      <dgm:t>
        <a:bodyPr/>
        <a:lstStyle/>
        <a:p>
          <a:endParaRPr lang="en-US"/>
        </a:p>
      </dgm:t>
    </dgm:pt>
    <dgm:pt modelId="{2A7AA411-B012-48F8-A1AF-8910988CDCC3}">
      <dgm:prSet/>
      <dgm:spPr/>
      <dgm:t>
        <a:bodyPr/>
        <a:lstStyle/>
        <a:p>
          <a:pPr>
            <a:defRPr b="1"/>
          </a:pPr>
          <a:r>
            <a:rPr lang="en-US" dirty="0">
              <a:solidFill>
                <a:srgbClr val="092B49"/>
              </a:solidFill>
              <a:latin typeface="F37 Jagger Bold" panose="00000800000000000000" pitchFamily="50" charset="0"/>
            </a:rPr>
            <a:t>2016</a:t>
          </a:r>
        </a:p>
      </dgm:t>
    </dgm:pt>
    <dgm:pt modelId="{715FDCC7-8182-4462-9BCB-5167901DBA57}" type="parTrans" cxnId="{0319675F-D7F9-4331-8C76-A0C8A8DDAC3B}">
      <dgm:prSet/>
      <dgm:spPr/>
      <dgm:t>
        <a:bodyPr/>
        <a:lstStyle/>
        <a:p>
          <a:endParaRPr lang="en-US"/>
        </a:p>
      </dgm:t>
    </dgm:pt>
    <dgm:pt modelId="{6A3367E6-64E3-4331-BC4D-EEEAE20D6157}" type="sibTrans" cxnId="{0319675F-D7F9-4331-8C76-A0C8A8DDAC3B}">
      <dgm:prSet/>
      <dgm:spPr/>
      <dgm:t>
        <a:bodyPr/>
        <a:lstStyle/>
        <a:p>
          <a:endParaRPr lang="en-US"/>
        </a:p>
      </dgm:t>
    </dgm:pt>
    <dgm:pt modelId="{C62155E0-B945-46CE-AEC5-E56FF11743C8}">
      <dgm:prSet/>
      <dgm:spPr>
        <a:solidFill>
          <a:srgbClr val="B9DAE5">
            <a:alpha val="90000"/>
          </a:srgbClr>
        </a:solidFill>
        <a:ln>
          <a:noFill/>
        </a:ln>
      </dgm:spPr>
      <dgm:t>
        <a:bodyPr/>
        <a:lstStyle/>
        <a:p>
          <a:r>
            <a:rPr lang="en-US" dirty="0">
              <a:solidFill>
                <a:srgbClr val="092B49"/>
              </a:solidFill>
            </a:rPr>
            <a:t>Since 2016 partnered with over 60 clinics, hospitals, etc. to implement e-Referral program </a:t>
          </a:r>
        </a:p>
      </dgm:t>
    </dgm:pt>
    <dgm:pt modelId="{E206694E-1369-47E5-9E2A-455CE85F77B0}" type="parTrans" cxnId="{2903F9D7-078C-4E4E-8BFA-772EF9239F4F}">
      <dgm:prSet/>
      <dgm:spPr/>
      <dgm:t>
        <a:bodyPr/>
        <a:lstStyle/>
        <a:p>
          <a:endParaRPr lang="en-US"/>
        </a:p>
      </dgm:t>
    </dgm:pt>
    <dgm:pt modelId="{555FB25E-D1FE-462F-9B62-F4E944393A61}" type="sibTrans" cxnId="{2903F9D7-078C-4E4E-8BFA-772EF9239F4F}">
      <dgm:prSet/>
      <dgm:spPr/>
      <dgm:t>
        <a:bodyPr/>
        <a:lstStyle/>
        <a:p>
          <a:endParaRPr lang="en-US"/>
        </a:p>
      </dgm:t>
    </dgm:pt>
    <dgm:pt modelId="{016029C7-C166-4CDB-A056-F8A0703E2417}" type="pres">
      <dgm:prSet presAssocID="{E4729A62-1430-434A-B6AA-70C0EAF0A5D6}" presName="root" presStyleCnt="0">
        <dgm:presLayoutVars>
          <dgm:chMax/>
          <dgm:chPref/>
          <dgm:animLvl val="lvl"/>
        </dgm:presLayoutVars>
      </dgm:prSet>
      <dgm:spPr/>
    </dgm:pt>
    <dgm:pt modelId="{2EFCC1C8-1036-4960-8547-7805F2BD96CF}" type="pres">
      <dgm:prSet presAssocID="{E4729A62-1430-434A-B6AA-70C0EAF0A5D6}" presName="divider" presStyleLbl="node1" presStyleIdx="0" presStyleCnt="1"/>
      <dgm:spPr>
        <a:solidFill>
          <a:srgbClr val="FF9E1B"/>
        </a:solidFill>
        <a:ln>
          <a:noFill/>
        </a:ln>
      </dgm:spPr>
    </dgm:pt>
    <dgm:pt modelId="{6AAE4F29-FE4F-421A-A449-4AEFDE6ACC2F}" type="pres">
      <dgm:prSet presAssocID="{E4729A62-1430-434A-B6AA-70C0EAF0A5D6}" presName="nodes" presStyleCnt="0">
        <dgm:presLayoutVars>
          <dgm:chMax/>
          <dgm:chPref/>
          <dgm:animLvl val="lvl"/>
        </dgm:presLayoutVars>
      </dgm:prSet>
      <dgm:spPr/>
    </dgm:pt>
    <dgm:pt modelId="{21B68345-140D-4018-9F71-C32F95018716}" type="pres">
      <dgm:prSet presAssocID="{FD7AE160-6B3F-46BE-B32D-5249033A4DC0}" presName="composite" presStyleCnt="0"/>
      <dgm:spPr/>
    </dgm:pt>
    <dgm:pt modelId="{A72D1CF9-70EF-421A-AA70-AEA17572303B}" type="pres">
      <dgm:prSet presAssocID="{FD7AE160-6B3F-46BE-B32D-5249033A4DC0}" presName="L1TextContainer" presStyleLbl="revTx" presStyleIdx="0" presStyleCnt="4">
        <dgm:presLayoutVars>
          <dgm:chMax val="1"/>
          <dgm:chPref val="1"/>
          <dgm:bulletEnabled val="1"/>
        </dgm:presLayoutVars>
      </dgm:prSet>
      <dgm:spPr/>
    </dgm:pt>
    <dgm:pt modelId="{704833FE-D62F-4209-8230-AF8E00844F70}" type="pres">
      <dgm:prSet presAssocID="{FD7AE160-6B3F-46BE-B32D-5249033A4DC0}" presName="L2TextContainerWrapper" presStyleCnt="0">
        <dgm:presLayoutVars>
          <dgm:chMax val="0"/>
          <dgm:chPref val="0"/>
          <dgm:bulletEnabled val="1"/>
        </dgm:presLayoutVars>
      </dgm:prSet>
      <dgm:spPr/>
    </dgm:pt>
    <dgm:pt modelId="{E3A28B92-03A3-4F21-975C-9C41DF311E5C}" type="pres">
      <dgm:prSet presAssocID="{FD7AE160-6B3F-46BE-B32D-5249033A4DC0}" presName="L2TextContainer" presStyleLbl="bgAccFollowNode1" presStyleIdx="0" presStyleCnt="4"/>
      <dgm:spPr/>
    </dgm:pt>
    <dgm:pt modelId="{3820226B-DC34-470A-8068-A19A7F4692D0}" type="pres">
      <dgm:prSet presAssocID="{FD7AE160-6B3F-46BE-B32D-5249033A4DC0}" presName="FlexibleEmptyPlaceHolder" presStyleCnt="0"/>
      <dgm:spPr/>
    </dgm:pt>
    <dgm:pt modelId="{CC2222F6-60EB-4CCC-BDC4-540F08815314}" type="pres">
      <dgm:prSet presAssocID="{FD7AE160-6B3F-46BE-B32D-5249033A4DC0}" presName="ConnectLine" presStyleLbl="alignNode1" presStyleIdx="0"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65AFDDB-C670-4CE8-809D-01322CE7E2C6}" type="pres">
      <dgm:prSet presAssocID="{FD7AE160-6B3F-46BE-B32D-5249033A4DC0}" presName="ConnectorPoint" presStyleLbl="fgAcc1" presStyleIdx="0" presStyleCnt="4"/>
      <dgm:spPr>
        <a:solidFill>
          <a:schemeClr val="lt1">
            <a:alpha val="90000"/>
            <a:hueOff val="0"/>
            <a:satOff val="0"/>
            <a:lumOff val="0"/>
            <a:alphaOff val="0"/>
          </a:schemeClr>
        </a:solidFill>
        <a:ln w="12700" cap="flat" cmpd="sng" algn="ctr">
          <a:noFill/>
          <a:prstDash val="solid"/>
          <a:miter lim="800000"/>
        </a:ln>
        <a:effectLst/>
      </dgm:spPr>
    </dgm:pt>
    <dgm:pt modelId="{674203A9-391A-4A18-92FF-B79335B6DF8E}" type="pres">
      <dgm:prSet presAssocID="{FD7AE160-6B3F-46BE-B32D-5249033A4DC0}" presName="EmptyPlaceHolder" presStyleCnt="0"/>
      <dgm:spPr/>
    </dgm:pt>
    <dgm:pt modelId="{543EE4A4-07CA-4329-9986-4C050CAC2B39}" type="pres">
      <dgm:prSet presAssocID="{DFB6D4EB-704C-4F95-8A72-6282A54D5F62}" presName="spaceBetweenRectangles" presStyleCnt="0"/>
      <dgm:spPr/>
    </dgm:pt>
    <dgm:pt modelId="{60EB62FF-2953-42ED-BAD5-DCD0A45A2BAD}" type="pres">
      <dgm:prSet presAssocID="{9B010F55-9D70-4C96-B6E4-D84BAA0A79E8}" presName="composite" presStyleCnt="0"/>
      <dgm:spPr/>
    </dgm:pt>
    <dgm:pt modelId="{43BE6284-977B-4193-B762-00FB857D6BF4}" type="pres">
      <dgm:prSet presAssocID="{9B010F55-9D70-4C96-B6E4-D84BAA0A79E8}" presName="L1TextContainer" presStyleLbl="revTx" presStyleIdx="1" presStyleCnt="4">
        <dgm:presLayoutVars>
          <dgm:chMax val="1"/>
          <dgm:chPref val="1"/>
          <dgm:bulletEnabled val="1"/>
        </dgm:presLayoutVars>
      </dgm:prSet>
      <dgm:spPr/>
    </dgm:pt>
    <dgm:pt modelId="{D2BB2FBE-AA3A-4A58-ADF8-237B842BEA61}" type="pres">
      <dgm:prSet presAssocID="{9B010F55-9D70-4C96-B6E4-D84BAA0A79E8}" presName="L2TextContainerWrapper" presStyleCnt="0">
        <dgm:presLayoutVars>
          <dgm:chMax val="0"/>
          <dgm:chPref val="0"/>
          <dgm:bulletEnabled val="1"/>
        </dgm:presLayoutVars>
      </dgm:prSet>
      <dgm:spPr/>
    </dgm:pt>
    <dgm:pt modelId="{A824194C-D086-4239-9B8F-4F09F64703DD}" type="pres">
      <dgm:prSet presAssocID="{9B010F55-9D70-4C96-B6E4-D84BAA0A79E8}" presName="L2TextContainer" presStyleLbl="bgAccFollowNode1" presStyleIdx="1" presStyleCnt="4"/>
      <dgm:spPr/>
    </dgm:pt>
    <dgm:pt modelId="{4ACA79FF-AAC4-4AA5-B254-703837177A14}" type="pres">
      <dgm:prSet presAssocID="{9B010F55-9D70-4C96-B6E4-D84BAA0A79E8}" presName="FlexibleEmptyPlaceHolder" presStyleCnt="0"/>
      <dgm:spPr/>
    </dgm:pt>
    <dgm:pt modelId="{E73AC15A-A31D-48D3-820D-DAA74040B6B9}" type="pres">
      <dgm:prSet presAssocID="{9B010F55-9D70-4C96-B6E4-D84BAA0A79E8}" presName="ConnectLine" presStyleLbl="alignNode1" presStyleIdx="1"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4903A62-DA83-4E93-93CB-9CEA1B365AF6}" type="pres">
      <dgm:prSet presAssocID="{9B010F55-9D70-4C96-B6E4-D84BAA0A79E8}" presName="ConnectorPoint"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7C8AC3A7-CAFF-41C5-A804-427DA53EF4E7}" type="pres">
      <dgm:prSet presAssocID="{9B010F55-9D70-4C96-B6E4-D84BAA0A79E8}" presName="EmptyPlaceHolder" presStyleCnt="0"/>
      <dgm:spPr/>
    </dgm:pt>
    <dgm:pt modelId="{D6B3A082-AADC-4ED7-9B10-EF290956644E}" type="pres">
      <dgm:prSet presAssocID="{4FC0CFF3-2A11-48C3-A464-DC7193364623}" presName="spaceBetweenRectangles" presStyleCnt="0"/>
      <dgm:spPr/>
    </dgm:pt>
    <dgm:pt modelId="{645F6A72-BA79-4884-8FE4-18AF3F83D4BC}" type="pres">
      <dgm:prSet presAssocID="{08699B60-F43B-48DF-A636-57D1A6527A49}" presName="composite" presStyleCnt="0"/>
      <dgm:spPr/>
    </dgm:pt>
    <dgm:pt modelId="{AB2CDC73-76EA-470A-9BEB-2E5895D23F77}" type="pres">
      <dgm:prSet presAssocID="{08699B60-F43B-48DF-A636-57D1A6527A49}" presName="L1TextContainer" presStyleLbl="revTx" presStyleIdx="2" presStyleCnt="4">
        <dgm:presLayoutVars>
          <dgm:chMax val="1"/>
          <dgm:chPref val="1"/>
          <dgm:bulletEnabled val="1"/>
        </dgm:presLayoutVars>
      </dgm:prSet>
      <dgm:spPr/>
    </dgm:pt>
    <dgm:pt modelId="{F4B72CCE-AFA2-403F-A24E-BF49D15E5710}" type="pres">
      <dgm:prSet presAssocID="{08699B60-F43B-48DF-A636-57D1A6527A49}" presName="L2TextContainerWrapper" presStyleCnt="0">
        <dgm:presLayoutVars>
          <dgm:chMax val="0"/>
          <dgm:chPref val="0"/>
          <dgm:bulletEnabled val="1"/>
        </dgm:presLayoutVars>
      </dgm:prSet>
      <dgm:spPr/>
    </dgm:pt>
    <dgm:pt modelId="{7F59FE78-1DFB-4343-BD20-DBEC5C96895B}" type="pres">
      <dgm:prSet presAssocID="{08699B60-F43B-48DF-A636-57D1A6527A49}" presName="L2TextContainer" presStyleLbl="bgAccFollowNode1" presStyleIdx="2" presStyleCnt="4"/>
      <dgm:spPr/>
    </dgm:pt>
    <dgm:pt modelId="{F12557BA-9991-438E-B05D-6B1D48A398EE}" type="pres">
      <dgm:prSet presAssocID="{08699B60-F43B-48DF-A636-57D1A6527A49}" presName="FlexibleEmptyPlaceHolder" presStyleCnt="0"/>
      <dgm:spPr/>
    </dgm:pt>
    <dgm:pt modelId="{8EF5B6AA-1549-4A2F-8113-073C7BCC5F56}" type="pres">
      <dgm:prSet presAssocID="{08699B60-F43B-48DF-A636-57D1A6527A49}" presName="ConnectLine" presStyleLbl="alignNode1" presStyleIdx="2"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0DFDE79-015F-46C0-9691-7D07743C06C4}" type="pres">
      <dgm:prSet presAssocID="{08699B60-F43B-48DF-A636-57D1A6527A49}" presName="ConnectorPoint"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EF326A53-6F6E-47C4-85AE-7EBEA675293C}" type="pres">
      <dgm:prSet presAssocID="{08699B60-F43B-48DF-A636-57D1A6527A49}" presName="EmptyPlaceHolder" presStyleCnt="0"/>
      <dgm:spPr/>
    </dgm:pt>
    <dgm:pt modelId="{914175E6-D302-4BDA-942B-0065210A6CB0}" type="pres">
      <dgm:prSet presAssocID="{CC8E868A-95BD-4180-93C6-06A0A3326758}" presName="spaceBetweenRectangles" presStyleCnt="0"/>
      <dgm:spPr/>
    </dgm:pt>
    <dgm:pt modelId="{06A7BBD8-AA59-46A9-9058-EA15CD2539D0}" type="pres">
      <dgm:prSet presAssocID="{2A7AA411-B012-48F8-A1AF-8910988CDCC3}" presName="composite" presStyleCnt="0"/>
      <dgm:spPr/>
    </dgm:pt>
    <dgm:pt modelId="{668074F9-40C6-431A-8D04-E055C8AFA01F}" type="pres">
      <dgm:prSet presAssocID="{2A7AA411-B012-48F8-A1AF-8910988CDCC3}" presName="L1TextContainer" presStyleLbl="revTx" presStyleIdx="3" presStyleCnt="4">
        <dgm:presLayoutVars>
          <dgm:chMax val="1"/>
          <dgm:chPref val="1"/>
          <dgm:bulletEnabled val="1"/>
        </dgm:presLayoutVars>
      </dgm:prSet>
      <dgm:spPr/>
    </dgm:pt>
    <dgm:pt modelId="{01078339-5C62-472F-A709-12F2502C683F}" type="pres">
      <dgm:prSet presAssocID="{2A7AA411-B012-48F8-A1AF-8910988CDCC3}" presName="L2TextContainerWrapper" presStyleCnt="0">
        <dgm:presLayoutVars>
          <dgm:chMax val="0"/>
          <dgm:chPref val="0"/>
          <dgm:bulletEnabled val="1"/>
        </dgm:presLayoutVars>
      </dgm:prSet>
      <dgm:spPr/>
    </dgm:pt>
    <dgm:pt modelId="{F40E9A42-E4A5-4626-9C21-DEBD7F32A75E}" type="pres">
      <dgm:prSet presAssocID="{2A7AA411-B012-48F8-A1AF-8910988CDCC3}" presName="L2TextContainer" presStyleLbl="bgAccFollowNode1" presStyleIdx="3" presStyleCnt="4"/>
      <dgm:spPr/>
    </dgm:pt>
    <dgm:pt modelId="{AFD81935-AFCC-4D77-9163-F75B333581F7}" type="pres">
      <dgm:prSet presAssocID="{2A7AA411-B012-48F8-A1AF-8910988CDCC3}" presName="FlexibleEmptyPlaceHolder" presStyleCnt="0"/>
      <dgm:spPr/>
    </dgm:pt>
    <dgm:pt modelId="{42BD4239-0477-4E36-A00E-86F1488618BB}" type="pres">
      <dgm:prSet presAssocID="{2A7AA411-B012-48F8-A1AF-8910988CDCC3}" presName="ConnectLine" presStyleLbl="alignNode1" presStyleIdx="3"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3F2A89C-93AC-473B-9098-45A3A5695A7F}" type="pres">
      <dgm:prSet presAssocID="{2A7AA411-B012-48F8-A1AF-8910988CDCC3}" presName="ConnectorPoint"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38DB6D96-CAB4-49EC-92B9-8C82E21A3D85}" type="pres">
      <dgm:prSet presAssocID="{2A7AA411-B012-48F8-A1AF-8910988CDCC3}" presName="EmptyPlaceHolder" presStyleCnt="0"/>
      <dgm:spPr/>
    </dgm:pt>
  </dgm:ptLst>
  <dgm:cxnLst>
    <dgm:cxn modelId="{9D3A0B1D-F112-43C7-8BB8-7AF4B4C9ECB6}" type="presOf" srcId="{186E3897-DC1B-4962-A01D-6D43E564ACAA}" destId="{7F59FE78-1DFB-4343-BD20-DBEC5C96895B}" srcOrd="0" destOrd="0" presId="urn:microsoft.com/office/officeart/2017/3/layout/HorizontalPathTimeline"/>
    <dgm:cxn modelId="{0E820521-CC14-4895-8442-DF91248CE673}" type="presOf" srcId="{C62155E0-B945-46CE-AEC5-E56FF11743C8}" destId="{F40E9A42-E4A5-4626-9C21-DEBD7F32A75E}" srcOrd="0" destOrd="0" presId="urn:microsoft.com/office/officeart/2017/3/layout/HorizontalPathTimeline"/>
    <dgm:cxn modelId="{ED224F39-3252-4FED-AA30-DD5CA45D990F}" type="presOf" srcId="{08699B60-F43B-48DF-A636-57D1A6527A49}" destId="{AB2CDC73-76EA-470A-9BEB-2E5895D23F77}" srcOrd="0" destOrd="0" presId="urn:microsoft.com/office/officeart/2017/3/layout/HorizontalPathTimeline"/>
    <dgm:cxn modelId="{DB16723B-D5B3-4019-A727-781F5C9966CC}" type="presOf" srcId="{2A7AA411-B012-48F8-A1AF-8910988CDCC3}" destId="{668074F9-40C6-431A-8D04-E055C8AFA01F}" srcOrd="0" destOrd="0" presId="urn:microsoft.com/office/officeart/2017/3/layout/HorizontalPathTimeline"/>
    <dgm:cxn modelId="{0319675F-D7F9-4331-8C76-A0C8A8DDAC3B}" srcId="{E4729A62-1430-434A-B6AA-70C0EAF0A5D6}" destId="{2A7AA411-B012-48F8-A1AF-8910988CDCC3}" srcOrd="3" destOrd="0" parTransId="{715FDCC7-8182-4462-9BCB-5167901DBA57}" sibTransId="{6A3367E6-64E3-4331-BC4D-EEEAE20D6157}"/>
    <dgm:cxn modelId="{33799165-7BD7-4C07-9593-086A629D7E5D}" srcId="{E4729A62-1430-434A-B6AA-70C0EAF0A5D6}" destId="{08699B60-F43B-48DF-A636-57D1A6527A49}" srcOrd="2" destOrd="0" parTransId="{D526AE24-048C-42B6-B741-74C0685B63D8}" sibTransId="{CC8E868A-95BD-4180-93C6-06A0A3326758}"/>
    <dgm:cxn modelId="{DDB2AE59-204F-4350-ABC1-96C7F7E433F4}" type="presOf" srcId="{0227F08F-F0FF-4490-BC53-B31C95B1920A}" destId="{A824194C-D086-4239-9B8F-4F09F64703DD}" srcOrd="0" destOrd="0" presId="urn:microsoft.com/office/officeart/2017/3/layout/HorizontalPathTimeline"/>
    <dgm:cxn modelId="{F1B21B7E-1B85-4C58-B226-B543D4B7BA6C}" type="presOf" srcId="{8E439016-A126-426A-AF48-1B2AB1FE8615}" destId="{E3A28B92-03A3-4F21-975C-9C41DF311E5C}" srcOrd="0" destOrd="0" presId="urn:microsoft.com/office/officeart/2017/3/layout/HorizontalPathTimeline"/>
    <dgm:cxn modelId="{6A1BA7B7-BA29-43B5-B648-C87A24DF10D2}" type="presOf" srcId="{E4729A62-1430-434A-B6AA-70C0EAF0A5D6}" destId="{016029C7-C166-4CDB-A056-F8A0703E2417}" srcOrd="0" destOrd="0" presId="urn:microsoft.com/office/officeart/2017/3/layout/HorizontalPathTimeline"/>
    <dgm:cxn modelId="{E31408B8-2F24-413D-BCEB-906498FD2C3D}" srcId="{E4729A62-1430-434A-B6AA-70C0EAF0A5D6}" destId="{FD7AE160-6B3F-46BE-B32D-5249033A4DC0}" srcOrd="0" destOrd="0" parTransId="{067B02F0-DA4D-4E0E-B9C0-40260D45987D}" sibTransId="{DFB6D4EB-704C-4F95-8A72-6282A54D5F62}"/>
    <dgm:cxn modelId="{20B02EC1-D2F8-483B-8467-F357E3EC433C}" type="presOf" srcId="{9B010F55-9D70-4C96-B6E4-D84BAA0A79E8}" destId="{43BE6284-977B-4193-B762-00FB857D6BF4}" srcOrd="0" destOrd="0" presId="urn:microsoft.com/office/officeart/2017/3/layout/HorizontalPathTimeline"/>
    <dgm:cxn modelId="{1E5BD2D1-DA34-46C8-8483-FB29BF2383F7}" srcId="{FD7AE160-6B3F-46BE-B32D-5249033A4DC0}" destId="{8E439016-A126-426A-AF48-1B2AB1FE8615}" srcOrd="0" destOrd="0" parTransId="{D57C6901-78F8-4810-9581-DEF2E8B304E6}" sibTransId="{AA238B45-24FA-4588-AB25-6A19F0CCDE9C}"/>
    <dgm:cxn modelId="{09B4AED6-C5C1-4A63-86FA-C78EA8003B1C}" srcId="{9B010F55-9D70-4C96-B6E4-D84BAA0A79E8}" destId="{0227F08F-F0FF-4490-BC53-B31C95B1920A}" srcOrd="0" destOrd="0" parTransId="{F282A829-A23C-45A3-8331-12ACF9436BAB}" sibTransId="{19CC06BD-F25E-4248-A08F-1F150CED5332}"/>
    <dgm:cxn modelId="{2903F9D7-078C-4E4E-8BFA-772EF9239F4F}" srcId="{2A7AA411-B012-48F8-A1AF-8910988CDCC3}" destId="{C62155E0-B945-46CE-AEC5-E56FF11743C8}" srcOrd="0" destOrd="0" parTransId="{E206694E-1369-47E5-9E2A-455CE85F77B0}" sibTransId="{555FB25E-D1FE-462F-9B62-F4E944393A61}"/>
    <dgm:cxn modelId="{059877DC-2601-42AA-93DE-CB1DB44B12F1}" type="presOf" srcId="{FD7AE160-6B3F-46BE-B32D-5249033A4DC0}" destId="{A72D1CF9-70EF-421A-AA70-AEA17572303B}" srcOrd="0" destOrd="0" presId="urn:microsoft.com/office/officeart/2017/3/layout/HorizontalPathTimeline"/>
    <dgm:cxn modelId="{FF82D6E7-135B-49F6-9821-D6C749E27494}" srcId="{E4729A62-1430-434A-B6AA-70C0EAF0A5D6}" destId="{9B010F55-9D70-4C96-B6E4-D84BAA0A79E8}" srcOrd="1" destOrd="0" parTransId="{547D5DB9-16A5-4536-81A2-767C1B355A99}" sibTransId="{4FC0CFF3-2A11-48C3-A464-DC7193364623}"/>
    <dgm:cxn modelId="{6F707FFD-EE10-442F-9CDB-1F7199C9ABA4}" srcId="{08699B60-F43B-48DF-A636-57D1A6527A49}" destId="{186E3897-DC1B-4962-A01D-6D43E564ACAA}" srcOrd="0" destOrd="0" parTransId="{C461E9FC-6F47-4068-9AB6-C8770BFF1E3D}" sibTransId="{C03ACABD-828E-4ADE-842F-9E9E24E53418}"/>
    <dgm:cxn modelId="{26686DEA-4032-4E9C-8D56-D3A5A2D13849}" type="presParOf" srcId="{016029C7-C166-4CDB-A056-F8A0703E2417}" destId="{2EFCC1C8-1036-4960-8547-7805F2BD96CF}" srcOrd="0" destOrd="0" presId="urn:microsoft.com/office/officeart/2017/3/layout/HorizontalPathTimeline"/>
    <dgm:cxn modelId="{67C8F435-B1DB-4913-9551-AF619963C8DD}" type="presParOf" srcId="{016029C7-C166-4CDB-A056-F8A0703E2417}" destId="{6AAE4F29-FE4F-421A-A449-4AEFDE6ACC2F}" srcOrd="1" destOrd="0" presId="urn:microsoft.com/office/officeart/2017/3/layout/HorizontalPathTimeline"/>
    <dgm:cxn modelId="{A8E71B8D-812E-4430-8B2A-9F36446322ED}" type="presParOf" srcId="{6AAE4F29-FE4F-421A-A449-4AEFDE6ACC2F}" destId="{21B68345-140D-4018-9F71-C32F95018716}" srcOrd="0" destOrd="0" presId="urn:microsoft.com/office/officeart/2017/3/layout/HorizontalPathTimeline"/>
    <dgm:cxn modelId="{E013B174-9130-4C1D-A6D0-94360B1DB55B}" type="presParOf" srcId="{21B68345-140D-4018-9F71-C32F95018716}" destId="{A72D1CF9-70EF-421A-AA70-AEA17572303B}" srcOrd="0" destOrd="0" presId="urn:microsoft.com/office/officeart/2017/3/layout/HorizontalPathTimeline"/>
    <dgm:cxn modelId="{AB3B6F5F-B450-4A5D-B348-411856EAA309}" type="presParOf" srcId="{21B68345-140D-4018-9F71-C32F95018716}" destId="{704833FE-D62F-4209-8230-AF8E00844F70}" srcOrd="1" destOrd="0" presId="urn:microsoft.com/office/officeart/2017/3/layout/HorizontalPathTimeline"/>
    <dgm:cxn modelId="{6457A4DC-3227-44BE-9B32-05D975417A31}" type="presParOf" srcId="{704833FE-D62F-4209-8230-AF8E00844F70}" destId="{E3A28B92-03A3-4F21-975C-9C41DF311E5C}" srcOrd="0" destOrd="0" presId="urn:microsoft.com/office/officeart/2017/3/layout/HorizontalPathTimeline"/>
    <dgm:cxn modelId="{A53C3BB3-CDEF-443D-93A1-96EA2AEB117B}" type="presParOf" srcId="{704833FE-D62F-4209-8230-AF8E00844F70}" destId="{3820226B-DC34-470A-8068-A19A7F4692D0}" srcOrd="1" destOrd="0" presId="urn:microsoft.com/office/officeart/2017/3/layout/HorizontalPathTimeline"/>
    <dgm:cxn modelId="{67C8FBC8-261C-402E-A125-9CFE85030702}" type="presParOf" srcId="{21B68345-140D-4018-9F71-C32F95018716}" destId="{CC2222F6-60EB-4CCC-BDC4-540F08815314}" srcOrd="2" destOrd="0" presId="urn:microsoft.com/office/officeart/2017/3/layout/HorizontalPathTimeline"/>
    <dgm:cxn modelId="{1080A41F-B51C-4209-8125-4135D69C590F}" type="presParOf" srcId="{21B68345-140D-4018-9F71-C32F95018716}" destId="{865AFDDB-C670-4CE8-809D-01322CE7E2C6}" srcOrd="3" destOrd="0" presId="urn:microsoft.com/office/officeart/2017/3/layout/HorizontalPathTimeline"/>
    <dgm:cxn modelId="{C252B549-76E6-43FC-AA3F-921DF50C6685}" type="presParOf" srcId="{21B68345-140D-4018-9F71-C32F95018716}" destId="{674203A9-391A-4A18-92FF-B79335B6DF8E}" srcOrd="4" destOrd="0" presId="urn:microsoft.com/office/officeart/2017/3/layout/HorizontalPathTimeline"/>
    <dgm:cxn modelId="{7CBD6E6C-1E72-4E34-8EFD-24B101B366B0}" type="presParOf" srcId="{6AAE4F29-FE4F-421A-A449-4AEFDE6ACC2F}" destId="{543EE4A4-07CA-4329-9986-4C050CAC2B39}" srcOrd="1" destOrd="0" presId="urn:microsoft.com/office/officeart/2017/3/layout/HorizontalPathTimeline"/>
    <dgm:cxn modelId="{CFCA4B65-E014-4980-B861-EADBCC17E595}" type="presParOf" srcId="{6AAE4F29-FE4F-421A-A449-4AEFDE6ACC2F}" destId="{60EB62FF-2953-42ED-BAD5-DCD0A45A2BAD}" srcOrd="2" destOrd="0" presId="urn:microsoft.com/office/officeart/2017/3/layout/HorizontalPathTimeline"/>
    <dgm:cxn modelId="{7F41ADC3-6BA7-49E5-B6BA-53718A7BF729}" type="presParOf" srcId="{60EB62FF-2953-42ED-BAD5-DCD0A45A2BAD}" destId="{43BE6284-977B-4193-B762-00FB857D6BF4}" srcOrd="0" destOrd="0" presId="urn:microsoft.com/office/officeart/2017/3/layout/HorizontalPathTimeline"/>
    <dgm:cxn modelId="{E4B6E69F-023D-4AD8-A51D-BFFF68DD3ED5}" type="presParOf" srcId="{60EB62FF-2953-42ED-BAD5-DCD0A45A2BAD}" destId="{D2BB2FBE-AA3A-4A58-ADF8-237B842BEA61}" srcOrd="1" destOrd="0" presId="urn:microsoft.com/office/officeart/2017/3/layout/HorizontalPathTimeline"/>
    <dgm:cxn modelId="{8EBD118C-8A07-45B9-ADF5-D13C711CE540}" type="presParOf" srcId="{D2BB2FBE-AA3A-4A58-ADF8-237B842BEA61}" destId="{A824194C-D086-4239-9B8F-4F09F64703DD}" srcOrd="0" destOrd="0" presId="urn:microsoft.com/office/officeart/2017/3/layout/HorizontalPathTimeline"/>
    <dgm:cxn modelId="{1DA034EC-7E03-400E-BF3C-BD25B7995B5D}" type="presParOf" srcId="{D2BB2FBE-AA3A-4A58-ADF8-237B842BEA61}" destId="{4ACA79FF-AAC4-4AA5-B254-703837177A14}" srcOrd="1" destOrd="0" presId="urn:microsoft.com/office/officeart/2017/3/layout/HorizontalPathTimeline"/>
    <dgm:cxn modelId="{A22948EB-8A12-4968-98CF-3F4B0A5878C8}" type="presParOf" srcId="{60EB62FF-2953-42ED-BAD5-DCD0A45A2BAD}" destId="{E73AC15A-A31D-48D3-820D-DAA74040B6B9}" srcOrd="2" destOrd="0" presId="urn:microsoft.com/office/officeart/2017/3/layout/HorizontalPathTimeline"/>
    <dgm:cxn modelId="{B6661929-3206-48EF-BA31-26C3F6ECBAEC}" type="presParOf" srcId="{60EB62FF-2953-42ED-BAD5-DCD0A45A2BAD}" destId="{34903A62-DA83-4E93-93CB-9CEA1B365AF6}" srcOrd="3" destOrd="0" presId="urn:microsoft.com/office/officeart/2017/3/layout/HorizontalPathTimeline"/>
    <dgm:cxn modelId="{ECB5FD65-CDF1-4A11-BE42-F9A7D1071DEA}" type="presParOf" srcId="{60EB62FF-2953-42ED-BAD5-DCD0A45A2BAD}" destId="{7C8AC3A7-CAFF-41C5-A804-427DA53EF4E7}" srcOrd="4" destOrd="0" presId="urn:microsoft.com/office/officeart/2017/3/layout/HorizontalPathTimeline"/>
    <dgm:cxn modelId="{83587E51-8D6B-4CE6-9AF0-EB7624EFA044}" type="presParOf" srcId="{6AAE4F29-FE4F-421A-A449-4AEFDE6ACC2F}" destId="{D6B3A082-AADC-4ED7-9B10-EF290956644E}" srcOrd="3" destOrd="0" presId="urn:microsoft.com/office/officeart/2017/3/layout/HorizontalPathTimeline"/>
    <dgm:cxn modelId="{8E428E0A-5640-488A-9EFA-62DC1F9DA9C4}" type="presParOf" srcId="{6AAE4F29-FE4F-421A-A449-4AEFDE6ACC2F}" destId="{645F6A72-BA79-4884-8FE4-18AF3F83D4BC}" srcOrd="4" destOrd="0" presId="urn:microsoft.com/office/officeart/2017/3/layout/HorizontalPathTimeline"/>
    <dgm:cxn modelId="{634D8DFB-9DD5-4433-9FC3-6FCFA69AFC83}" type="presParOf" srcId="{645F6A72-BA79-4884-8FE4-18AF3F83D4BC}" destId="{AB2CDC73-76EA-470A-9BEB-2E5895D23F77}" srcOrd="0" destOrd="0" presId="urn:microsoft.com/office/officeart/2017/3/layout/HorizontalPathTimeline"/>
    <dgm:cxn modelId="{806C75C3-5859-43FF-AB2B-7EF0D1C4D13E}" type="presParOf" srcId="{645F6A72-BA79-4884-8FE4-18AF3F83D4BC}" destId="{F4B72CCE-AFA2-403F-A24E-BF49D15E5710}" srcOrd="1" destOrd="0" presId="urn:microsoft.com/office/officeart/2017/3/layout/HorizontalPathTimeline"/>
    <dgm:cxn modelId="{28B3A1A4-5E76-4750-A07C-11AADC4728A8}" type="presParOf" srcId="{F4B72CCE-AFA2-403F-A24E-BF49D15E5710}" destId="{7F59FE78-1DFB-4343-BD20-DBEC5C96895B}" srcOrd="0" destOrd="0" presId="urn:microsoft.com/office/officeart/2017/3/layout/HorizontalPathTimeline"/>
    <dgm:cxn modelId="{C4F08F31-8DD2-48DD-B96D-7C3E393DB612}" type="presParOf" srcId="{F4B72CCE-AFA2-403F-A24E-BF49D15E5710}" destId="{F12557BA-9991-438E-B05D-6B1D48A398EE}" srcOrd="1" destOrd="0" presId="urn:microsoft.com/office/officeart/2017/3/layout/HorizontalPathTimeline"/>
    <dgm:cxn modelId="{4D1A162C-8A69-452F-B5A4-6F1FA6272A94}" type="presParOf" srcId="{645F6A72-BA79-4884-8FE4-18AF3F83D4BC}" destId="{8EF5B6AA-1549-4A2F-8113-073C7BCC5F56}" srcOrd="2" destOrd="0" presId="urn:microsoft.com/office/officeart/2017/3/layout/HorizontalPathTimeline"/>
    <dgm:cxn modelId="{BF105C79-ACCB-429B-9364-C2C34963D7ED}" type="presParOf" srcId="{645F6A72-BA79-4884-8FE4-18AF3F83D4BC}" destId="{70DFDE79-015F-46C0-9691-7D07743C06C4}" srcOrd="3" destOrd="0" presId="urn:microsoft.com/office/officeart/2017/3/layout/HorizontalPathTimeline"/>
    <dgm:cxn modelId="{5EF523CC-49D6-4CBA-ADBE-BC231F52604F}" type="presParOf" srcId="{645F6A72-BA79-4884-8FE4-18AF3F83D4BC}" destId="{EF326A53-6F6E-47C4-85AE-7EBEA675293C}" srcOrd="4" destOrd="0" presId="urn:microsoft.com/office/officeart/2017/3/layout/HorizontalPathTimeline"/>
    <dgm:cxn modelId="{B53B0BC9-0481-4672-B7C3-991A15D79567}" type="presParOf" srcId="{6AAE4F29-FE4F-421A-A449-4AEFDE6ACC2F}" destId="{914175E6-D302-4BDA-942B-0065210A6CB0}" srcOrd="5" destOrd="0" presId="urn:microsoft.com/office/officeart/2017/3/layout/HorizontalPathTimeline"/>
    <dgm:cxn modelId="{DC1C718E-3039-451B-9544-1F23FBF91E5A}" type="presParOf" srcId="{6AAE4F29-FE4F-421A-A449-4AEFDE6ACC2F}" destId="{06A7BBD8-AA59-46A9-9058-EA15CD2539D0}" srcOrd="6" destOrd="0" presId="urn:microsoft.com/office/officeart/2017/3/layout/HorizontalPathTimeline"/>
    <dgm:cxn modelId="{CCD612E4-4568-4DAC-A74E-E6A1AF46082B}" type="presParOf" srcId="{06A7BBD8-AA59-46A9-9058-EA15CD2539D0}" destId="{668074F9-40C6-431A-8D04-E055C8AFA01F}" srcOrd="0" destOrd="0" presId="urn:microsoft.com/office/officeart/2017/3/layout/HorizontalPathTimeline"/>
    <dgm:cxn modelId="{F0CE923D-D571-452F-99B9-C349B7529743}" type="presParOf" srcId="{06A7BBD8-AA59-46A9-9058-EA15CD2539D0}" destId="{01078339-5C62-472F-A709-12F2502C683F}" srcOrd="1" destOrd="0" presId="urn:microsoft.com/office/officeart/2017/3/layout/HorizontalPathTimeline"/>
    <dgm:cxn modelId="{B08B2C4B-32F1-474C-9DB5-BB9DF67A5C94}" type="presParOf" srcId="{01078339-5C62-472F-A709-12F2502C683F}" destId="{F40E9A42-E4A5-4626-9C21-DEBD7F32A75E}" srcOrd="0" destOrd="0" presId="urn:microsoft.com/office/officeart/2017/3/layout/HorizontalPathTimeline"/>
    <dgm:cxn modelId="{07201D5B-1025-44BA-BD13-AA5F2F7DBF1D}" type="presParOf" srcId="{01078339-5C62-472F-A709-12F2502C683F}" destId="{AFD81935-AFCC-4D77-9163-F75B333581F7}" srcOrd="1" destOrd="0" presId="urn:microsoft.com/office/officeart/2017/3/layout/HorizontalPathTimeline"/>
    <dgm:cxn modelId="{B108C182-C7BE-4495-BBE3-9C6F0ECE40C2}" type="presParOf" srcId="{06A7BBD8-AA59-46A9-9058-EA15CD2539D0}" destId="{42BD4239-0477-4E36-A00E-86F1488618BB}" srcOrd="2" destOrd="0" presId="urn:microsoft.com/office/officeart/2017/3/layout/HorizontalPathTimeline"/>
    <dgm:cxn modelId="{AF2A49E6-ECF2-4E9F-9DA7-8B518F5880B7}" type="presParOf" srcId="{06A7BBD8-AA59-46A9-9058-EA15CD2539D0}" destId="{A3F2A89C-93AC-473B-9098-45A3A5695A7F}" srcOrd="3" destOrd="0" presId="urn:microsoft.com/office/officeart/2017/3/layout/HorizontalPathTimeline"/>
    <dgm:cxn modelId="{32904BB4-9810-48D7-B92E-95D9667366C1}" type="presParOf" srcId="{06A7BBD8-AA59-46A9-9058-EA15CD2539D0}" destId="{38DB6D96-CAB4-49EC-92B9-8C82E21A3D85}"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4AC84-D28D-479F-A3B3-73A5567FDACD}">
      <dsp:nvSpPr>
        <dsp:cNvPr id="0" name=""/>
        <dsp:cNvSpPr/>
      </dsp:nvSpPr>
      <dsp:spPr>
        <a:xfrm>
          <a:off x="0" y="0"/>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9353EB7A-E788-4622-B305-11BD12098F06}">
      <dsp:nvSpPr>
        <dsp:cNvPr id="0" name=""/>
        <dsp:cNvSpPr/>
      </dsp:nvSpPr>
      <dsp:spPr>
        <a:xfrm>
          <a:off x="231259" y="173645"/>
          <a:ext cx="420471" cy="4204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D4C7AF-5E88-4367-ADC4-BA5FBA153C6B}">
      <dsp:nvSpPr>
        <dsp:cNvPr id="0" name=""/>
        <dsp:cNvSpPr/>
      </dsp:nvSpPr>
      <dsp:spPr>
        <a:xfrm>
          <a:off x="882990" y="1634"/>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Intake call</a:t>
          </a:r>
        </a:p>
      </dsp:txBody>
      <dsp:txXfrm>
        <a:off x="882990" y="1634"/>
        <a:ext cx="4010485" cy="764493"/>
      </dsp:txXfrm>
    </dsp:sp>
    <dsp:sp modelId="{DC4BC9FD-7102-48A9-98E0-A7501BBE005D}">
      <dsp:nvSpPr>
        <dsp:cNvPr id="0" name=""/>
        <dsp:cNvSpPr/>
      </dsp:nvSpPr>
      <dsp:spPr>
        <a:xfrm>
          <a:off x="4893475" y="1634"/>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92B49"/>
              </a:solidFill>
            </a:rPr>
            <a:t>Determine needs, ~6 min. call</a:t>
          </a:r>
        </a:p>
      </dsp:txBody>
      <dsp:txXfrm>
        <a:off x="4893475" y="1634"/>
        <a:ext cx="4017850" cy="764493"/>
      </dsp:txXfrm>
    </dsp:sp>
    <dsp:sp modelId="{FDC7352A-9505-4E97-86BA-E9DC8427BCC4}">
      <dsp:nvSpPr>
        <dsp:cNvPr id="0" name=""/>
        <dsp:cNvSpPr/>
      </dsp:nvSpPr>
      <dsp:spPr>
        <a:xfrm>
          <a:off x="0" y="870719"/>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9D632964-7300-4D22-8409-D478CD27ED13}">
      <dsp:nvSpPr>
        <dsp:cNvPr id="0" name=""/>
        <dsp:cNvSpPr/>
      </dsp:nvSpPr>
      <dsp:spPr>
        <a:xfrm>
          <a:off x="231259" y="1042717"/>
          <a:ext cx="420471" cy="4204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E4B5D2-3311-40CB-A28C-39162B213EDB}">
      <dsp:nvSpPr>
        <dsp:cNvPr id="0" name=""/>
        <dsp:cNvSpPr/>
      </dsp:nvSpPr>
      <dsp:spPr>
        <a:xfrm>
          <a:off x="882990" y="870696"/>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First counseling session</a:t>
          </a:r>
        </a:p>
      </dsp:txBody>
      <dsp:txXfrm>
        <a:off x="882990" y="870696"/>
        <a:ext cx="4010485" cy="764493"/>
      </dsp:txXfrm>
    </dsp:sp>
    <dsp:sp modelId="{D4FEB57F-5863-4B53-90AE-BA8C7BE49F3F}">
      <dsp:nvSpPr>
        <dsp:cNvPr id="0" name=""/>
        <dsp:cNvSpPr/>
      </dsp:nvSpPr>
      <dsp:spPr>
        <a:xfrm>
          <a:off x="4893475" y="870696"/>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t>Comprehensive, ~30 min. call</a:t>
          </a:r>
        </a:p>
        <a:p>
          <a:pPr marL="0" lvl="0" indent="0" algn="l" defTabSz="533400">
            <a:lnSpc>
              <a:spcPct val="90000"/>
            </a:lnSpc>
            <a:spcBef>
              <a:spcPct val="0"/>
            </a:spcBef>
            <a:spcAft>
              <a:spcPct val="35000"/>
            </a:spcAft>
            <a:buNone/>
          </a:pPr>
          <a:r>
            <a:rPr lang="en-US" sz="1200" kern="1200" dirty="0"/>
            <a:t>Prepare to quit</a:t>
          </a:r>
        </a:p>
        <a:p>
          <a:pPr marL="0" lvl="0" indent="0" algn="l" defTabSz="533400">
            <a:lnSpc>
              <a:spcPct val="90000"/>
            </a:lnSpc>
            <a:spcBef>
              <a:spcPct val="0"/>
            </a:spcBef>
            <a:spcAft>
              <a:spcPct val="35000"/>
            </a:spcAft>
            <a:buNone/>
          </a:pPr>
          <a:r>
            <a:rPr lang="en-US" sz="1200" kern="1200" dirty="0"/>
            <a:t>Set a quit date</a:t>
          </a:r>
        </a:p>
      </dsp:txBody>
      <dsp:txXfrm>
        <a:off x="4893475" y="870696"/>
        <a:ext cx="4017850" cy="764493"/>
      </dsp:txXfrm>
    </dsp:sp>
    <dsp:sp modelId="{6F02F92E-7BBA-4983-BFD7-857CFABF19DF}">
      <dsp:nvSpPr>
        <dsp:cNvPr id="0" name=""/>
        <dsp:cNvSpPr/>
      </dsp:nvSpPr>
      <dsp:spPr>
        <a:xfrm>
          <a:off x="0" y="1759007"/>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5DA89865-3DFD-4F9F-A0E6-7B1E9D775AA4}">
      <dsp:nvSpPr>
        <dsp:cNvPr id="0" name=""/>
        <dsp:cNvSpPr/>
      </dsp:nvSpPr>
      <dsp:spPr>
        <a:xfrm>
          <a:off x="231259" y="1940637"/>
          <a:ext cx="420471" cy="4204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07E02C-8213-42AD-B717-DE4489D69B6F}">
      <dsp:nvSpPr>
        <dsp:cNvPr id="0" name=""/>
        <dsp:cNvSpPr/>
      </dsp:nvSpPr>
      <dsp:spPr>
        <a:xfrm>
          <a:off x="882990" y="1768609"/>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Follow-up sessions</a:t>
          </a:r>
        </a:p>
      </dsp:txBody>
      <dsp:txXfrm>
        <a:off x="882990" y="1768609"/>
        <a:ext cx="4010485" cy="764493"/>
      </dsp:txXfrm>
    </dsp:sp>
    <dsp:sp modelId="{8BD75C95-BC7B-4A9E-A7B3-87AF0A3001FD}">
      <dsp:nvSpPr>
        <dsp:cNvPr id="0" name=""/>
        <dsp:cNvSpPr/>
      </dsp:nvSpPr>
      <dsp:spPr>
        <a:xfrm>
          <a:off x="4893475" y="1768609"/>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92B49"/>
              </a:solidFill>
            </a:rPr>
            <a:t>Up to four ~10 minute calls</a:t>
          </a:r>
        </a:p>
        <a:p>
          <a:pPr marL="0" lvl="0" indent="0" algn="l" defTabSz="533400">
            <a:lnSpc>
              <a:spcPct val="90000"/>
            </a:lnSpc>
            <a:spcBef>
              <a:spcPct val="0"/>
            </a:spcBef>
            <a:spcAft>
              <a:spcPct val="35000"/>
            </a:spcAft>
            <a:buNone/>
          </a:pPr>
          <a:r>
            <a:rPr lang="en-US" sz="1200" kern="1200">
              <a:solidFill>
                <a:srgbClr val="092B49"/>
              </a:solidFill>
            </a:rPr>
            <a:t>Support and accountability</a:t>
          </a:r>
        </a:p>
        <a:p>
          <a:pPr marL="0" lvl="0" indent="0" algn="l" defTabSz="533400">
            <a:lnSpc>
              <a:spcPct val="90000"/>
            </a:lnSpc>
            <a:spcBef>
              <a:spcPct val="0"/>
            </a:spcBef>
            <a:spcAft>
              <a:spcPct val="35000"/>
            </a:spcAft>
            <a:buNone/>
          </a:pPr>
          <a:r>
            <a:rPr lang="en-US" sz="1200" kern="1200" dirty="0">
              <a:solidFill>
                <a:srgbClr val="092B49"/>
              </a:solidFill>
            </a:rPr>
            <a:t>Relapse prevention</a:t>
          </a:r>
        </a:p>
      </dsp:txBody>
      <dsp:txXfrm>
        <a:off x="4893475" y="1768609"/>
        <a:ext cx="4017850" cy="764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2166B-464B-4976-9320-1EB531251321}">
      <dsp:nvSpPr>
        <dsp:cNvPr id="0" name=""/>
        <dsp:cNvSpPr/>
      </dsp:nvSpPr>
      <dsp:spPr>
        <a:xfrm>
          <a:off x="695059"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Motivation</a:t>
          </a:r>
        </a:p>
      </dsp:txBody>
      <dsp:txXfrm>
        <a:off x="695059" y="352"/>
        <a:ext cx="1532873" cy="919724"/>
      </dsp:txXfrm>
    </dsp:sp>
    <dsp:sp modelId="{D421AE67-3C0F-4C77-8D22-7A983986EB04}">
      <dsp:nvSpPr>
        <dsp:cNvPr id="0" name=""/>
        <dsp:cNvSpPr/>
      </dsp:nvSpPr>
      <dsp:spPr>
        <a:xfrm>
          <a:off x="2381221"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Self-efficacy</a:t>
          </a:r>
        </a:p>
      </dsp:txBody>
      <dsp:txXfrm>
        <a:off x="2381221" y="352"/>
        <a:ext cx="1532873" cy="919724"/>
      </dsp:txXfrm>
    </dsp:sp>
    <dsp:sp modelId="{CF942B5E-1594-430E-A081-982AA0A51376}">
      <dsp:nvSpPr>
        <dsp:cNvPr id="0" name=""/>
        <dsp:cNvSpPr/>
      </dsp:nvSpPr>
      <dsp:spPr>
        <a:xfrm>
          <a:off x="4067382"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Smoking &amp; quitting history</a:t>
          </a:r>
        </a:p>
      </dsp:txBody>
      <dsp:txXfrm>
        <a:off x="4067382" y="352"/>
        <a:ext cx="1532873" cy="919724"/>
      </dsp:txXfrm>
    </dsp:sp>
    <dsp:sp modelId="{7D773AB9-0D8F-4BF6-B173-64F99F24F804}">
      <dsp:nvSpPr>
        <dsp:cNvPr id="0" name=""/>
        <dsp:cNvSpPr/>
      </dsp:nvSpPr>
      <dsp:spPr>
        <a:xfrm>
          <a:off x="5753543"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Environmental considerations</a:t>
          </a:r>
        </a:p>
      </dsp:txBody>
      <dsp:txXfrm>
        <a:off x="5753543" y="352"/>
        <a:ext cx="1532873" cy="919724"/>
      </dsp:txXfrm>
    </dsp:sp>
    <dsp:sp modelId="{61CA4ED9-BBE0-4810-A423-473C846C6A64}">
      <dsp:nvSpPr>
        <dsp:cNvPr id="0" name=""/>
        <dsp:cNvSpPr/>
      </dsp:nvSpPr>
      <dsp:spPr>
        <a:xfrm>
          <a:off x="7439704"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Treatment overview &amp; rationale</a:t>
          </a:r>
        </a:p>
      </dsp:txBody>
      <dsp:txXfrm>
        <a:off x="7439704" y="352"/>
        <a:ext cx="1532873" cy="919724"/>
      </dsp:txXfrm>
    </dsp:sp>
    <dsp:sp modelId="{13D4BA00-802B-419C-B760-EA7669F316B6}">
      <dsp:nvSpPr>
        <dsp:cNvPr id="0" name=""/>
        <dsp:cNvSpPr/>
      </dsp:nvSpPr>
      <dsp:spPr>
        <a:xfrm>
          <a:off x="9125866"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Health considerations </a:t>
          </a:r>
        </a:p>
      </dsp:txBody>
      <dsp:txXfrm>
        <a:off x="9125866" y="352"/>
        <a:ext cx="1532873" cy="919724"/>
      </dsp:txXfrm>
    </dsp:sp>
    <dsp:sp modelId="{23AF7775-9C0C-40D8-9946-847E1BDF3346}">
      <dsp:nvSpPr>
        <dsp:cNvPr id="0" name=""/>
        <dsp:cNvSpPr/>
      </dsp:nvSpPr>
      <dsp:spPr>
        <a:xfrm>
          <a:off x="4067382" y="1073364"/>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Quitting methods </a:t>
          </a:r>
        </a:p>
      </dsp:txBody>
      <dsp:txXfrm>
        <a:off x="4067382" y="1073364"/>
        <a:ext cx="1532873" cy="919724"/>
      </dsp:txXfrm>
    </dsp:sp>
    <dsp:sp modelId="{155196AC-5992-4718-9575-89D3F69F7CE2}">
      <dsp:nvSpPr>
        <dsp:cNvPr id="0" name=""/>
        <dsp:cNvSpPr/>
      </dsp:nvSpPr>
      <dsp:spPr>
        <a:xfrm>
          <a:off x="5753543" y="1073364"/>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Self-image</a:t>
          </a:r>
        </a:p>
      </dsp:txBody>
      <dsp:txXfrm>
        <a:off x="5753543" y="1073364"/>
        <a:ext cx="1532873" cy="9197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46DD0-9BB9-4C33-B4D0-6A5D2B0C42CD}">
      <dsp:nvSpPr>
        <dsp:cNvPr id="0" name=""/>
        <dsp:cNvSpPr/>
      </dsp:nvSpPr>
      <dsp:spPr>
        <a:xfrm rot="5400000">
          <a:off x="5389212" y="-2207359"/>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Smoking Status</a:t>
          </a:r>
        </a:p>
        <a:p>
          <a:pPr marL="457200" lvl="1" indent="-114300" algn="l" defTabSz="666750">
            <a:lnSpc>
              <a:spcPct val="90000"/>
            </a:lnSpc>
            <a:spcBef>
              <a:spcPct val="0"/>
            </a:spcBef>
            <a:spcAft>
              <a:spcPct val="15000"/>
            </a:spcAft>
            <a:buChar char="•"/>
          </a:pPr>
          <a:r>
            <a:rPr lang="en-US" sz="1500" kern="1200" dirty="0">
              <a:solidFill>
                <a:schemeClr val="bg1"/>
              </a:solidFill>
            </a:rPr>
            <a:t>Tobacco Interventions </a:t>
          </a:r>
        </a:p>
      </dsp:txBody>
      <dsp:txXfrm rot="-5400000">
        <a:off x="3074928" y="147831"/>
        <a:ext cx="5425634" cy="756160"/>
      </dsp:txXfrm>
    </dsp:sp>
    <dsp:sp modelId="{E14DF248-F865-43C0-9CF5-5474CD86EC4C}">
      <dsp:nvSpPr>
        <dsp:cNvPr id="0" name=""/>
        <dsp:cNvSpPr/>
      </dsp:nvSpPr>
      <dsp:spPr>
        <a:xfrm>
          <a:off x="0" y="2177"/>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Documentation </a:t>
          </a:r>
        </a:p>
      </dsp:txBody>
      <dsp:txXfrm>
        <a:off x="51133" y="53310"/>
        <a:ext cx="2972662" cy="945199"/>
      </dsp:txXfrm>
    </dsp:sp>
    <dsp:sp modelId="{17480A3D-0DB3-4C0C-A98E-1AAD9D6AF1D2}">
      <dsp:nvSpPr>
        <dsp:cNvPr id="0" name=""/>
        <dsp:cNvSpPr/>
      </dsp:nvSpPr>
      <dsp:spPr>
        <a:xfrm rot="5400000">
          <a:off x="5389212" y="-1107520"/>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Off-load work to “experts” </a:t>
          </a:r>
        </a:p>
        <a:p>
          <a:pPr marL="457200" lvl="1" indent="-114300" algn="l" defTabSz="666750">
            <a:lnSpc>
              <a:spcPct val="90000"/>
            </a:lnSpc>
            <a:spcBef>
              <a:spcPct val="0"/>
            </a:spcBef>
            <a:spcAft>
              <a:spcPct val="15000"/>
            </a:spcAft>
            <a:buChar char="•"/>
          </a:pPr>
          <a:r>
            <a:rPr lang="en-US" sz="1500" kern="1200" dirty="0">
              <a:solidFill>
                <a:schemeClr val="bg1"/>
              </a:solidFill>
            </a:rPr>
            <a:t>Patients will get the message that staff want to help them quit.</a:t>
          </a:r>
        </a:p>
      </dsp:txBody>
      <dsp:txXfrm rot="-5400000">
        <a:off x="3074928" y="1247670"/>
        <a:ext cx="5425634" cy="756160"/>
      </dsp:txXfrm>
    </dsp:sp>
    <dsp:sp modelId="{61798AA3-AC79-49F5-96EF-7D4B1A6F717F}">
      <dsp:nvSpPr>
        <dsp:cNvPr id="0" name=""/>
        <dsp:cNvSpPr/>
      </dsp:nvSpPr>
      <dsp:spPr>
        <a:xfrm>
          <a:off x="0" y="1102016"/>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Reduce provider burden </a:t>
          </a:r>
        </a:p>
      </dsp:txBody>
      <dsp:txXfrm>
        <a:off x="51133" y="1153149"/>
        <a:ext cx="2972662" cy="945199"/>
      </dsp:txXfrm>
    </dsp:sp>
    <dsp:sp modelId="{58052792-6F89-4C94-AC8A-7FF835956F16}">
      <dsp:nvSpPr>
        <dsp:cNvPr id="0" name=""/>
        <dsp:cNvSpPr/>
      </dsp:nvSpPr>
      <dsp:spPr>
        <a:xfrm rot="5400000">
          <a:off x="5389212" y="-7681"/>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320040" lvl="1" indent="-114300" algn="l" defTabSz="666750">
            <a:lnSpc>
              <a:spcPct val="90000"/>
            </a:lnSpc>
            <a:spcBef>
              <a:spcPct val="0"/>
            </a:spcBef>
            <a:spcAft>
              <a:spcPct val="15000"/>
            </a:spcAft>
            <a:buChar char="•"/>
          </a:pPr>
          <a:r>
            <a:rPr lang="en-US" sz="1500" kern="1200" dirty="0">
              <a:solidFill>
                <a:schemeClr val="bg1"/>
              </a:solidFill>
            </a:rPr>
            <a:t>High risk populations with high tobacco rates that are often served by community clinics </a:t>
          </a:r>
        </a:p>
      </dsp:txBody>
      <dsp:txXfrm rot="-5400000">
        <a:off x="3074928" y="2347509"/>
        <a:ext cx="5425634" cy="756160"/>
      </dsp:txXfrm>
    </dsp:sp>
    <dsp:sp modelId="{371DDA88-42E1-4F79-8591-C182EE25D205}">
      <dsp:nvSpPr>
        <dsp:cNvPr id="0" name=""/>
        <dsp:cNvSpPr/>
      </dsp:nvSpPr>
      <dsp:spPr>
        <a:xfrm>
          <a:off x="0" y="2201855"/>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Reach</a:t>
          </a:r>
        </a:p>
      </dsp:txBody>
      <dsp:txXfrm>
        <a:off x="51133" y="2252988"/>
        <a:ext cx="2972662" cy="945199"/>
      </dsp:txXfrm>
    </dsp:sp>
    <dsp:sp modelId="{9422196C-5E5D-47F0-BECB-361176C209F9}">
      <dsp:nvSpPr>
        <dsp:cNvPr id="0" name=""/>
        <dsp:cNvSpPr/>
      </dsp:nvSpPr>
      <dsp:spPr>
        <a:xfrm rot="5400000">
          <a:off x="5389212" y="1092157"/>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Can be incorporated into interventions for behavioral health patients, who have the highest rates of tobacco use</a:t>
          </a:r>
        </a:p>
      </dsp:txBody>
      <dsp:txXfrm rot="-5400000">
        <a:off x="3074928" y="3447347"/>
        <a:ext cx="5425634" cy="756160"/>
      </dsp:txXfrm>
    </dsp:sp>
    <dsp:sp modelId="{4AD7D9F6-9FDE-49A4-AB66-332AECA22346}">
      <dsp:nvSpPr>
        <dsp:cNvPr id="0" name=""/>
        <dsp:cNvSpPr/>
      </dsp:nvSpPr>
      <dsp:spPr>
        <a:xfrm>
          <a:off x="0" y="3301694"/>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Consistent with AAFP recommended tobacco practices</a:t>
          </a:r>
        </a:p>
      </dsp:txBody>
      <dsp:txXfrm>
        <a:off x="51133" y="3352827"/>
        <a:ext cx="2972662" cy="9451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D1CF9-70EF-421A-AA70-AEA17572303B}">
      <dsp:nvSpPr>
        <dsp:cNvPr id="0" name=""/>
        <dsp:cNvSpPr/>
      </dsp:nvSpPr>
      <dsp:spPr>
        <a:xfrm>
          <a:off x="382434" y="23366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2013</a:t>
          </a:r>
        </a:p>
      </dsp:txBody>
      <dsp:txXfrm>
        <a:off x="382434" y="2336668"/>
        <a:ext cx="3050166" cy="491701"/>
      </dsp:txXfrm>
    </dsp:sp>
    <dsp:sp modelId="{2EFCC1C8-1036-4960-8547-7805F2BD96CF}">
      <dsp:nvSpPr>
        <dsp:cNvPr id="0" name=""/>
        <dsp:cNvSpPr/>
      </dsp:nvSpPr>
      <dsp:spPr>
        <a:xfrm>
          <a:off x="0" y="2088642"/>
          <a:ext cx="9534098" cy="174053"/>
        </a:xfrm>
        <a:prstGeom prst="rect">
          <a:avLst/>
        </a:prstGeom>
        <a:solidFill>
          <a:srgbClr val="FF9E1B"/>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E3A28B92-03A3-4F21-975C-9C41DF311E5C}">
      <dsp:nvSpPr>
        <dsp:cNvPr id="0" name=""/>
        <dsp:cNvSpPr/>
      </dsp:nvSpPr>
      <dsp:spPr>
        <a:xfrm>
          <a:off x="229926" y="628088"/>
          <a:ext cx="3355183" cy="72082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Began electronic referrals (e-Referral) in 2013 with UC Davis </a:t>
          </a:r>
        </a:p>
      </dsp:txBody>
      <dsp:txXfrm>
        <a:off x="229926" y="628088"/>
        <a:ext cx="3355183" cy="720826"/>
      </dsp:txXfrm>
    </dsp:sp>
    <dsp:sp modelId="{CC2222F6-60EB-4CCC-BDC4-540F08815314}">
      <dsp:nvSpPr>
        <dsp:cNvPr id="0" name=""/>
        <dsp:cNvSpPr/>
      </dsp:nvSpPr>
      <dsp:spPr>
        <a:xfrm>
          <a:off x="1907517"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43BE6284-977B-4193-B762-00FB857D6BF4}">
      <dsp:nvSpPr>
        <dsp:cNvPr id="0" name=""/>
        <dsp:cNvSpPr/>
      </dsp:nvSpPr>
      <dsp:spPr>
        <a:xfrm>
          <a:off x="2288788" y="15229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2014</a:t>
          </a:r>
        </a:p>
      </dsp:txBody>
      <dsp:txXfrm>
        <a:off x="2288788" y="1522968"/>
        <a:ext cx="3050166" cy="491701"/>
      </dsp:txXfrm>
    </dsp:sp>
    <dsp:sp modelId="{A824194C-D086-4239-9B8F-4F09F64703DD}">
      <dsp:nvSpPr>
        <dsp:cNvPr id="0" name=""/>
        <dsp:cNvSpPr/>
      </dsp:nvSpPr>
      <dsp:spPr>
        <a:xfrm>
          <a:off x="2136280" y="3002423"/>
          <a:ext cx="3355183" cy="72082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Expanded to 3 additional 3 UC’s in 2014 and a 4th in 2015 </a:t>
          </a:r>
        </a:p>
      </dsp:txBody>
      <dsp:txXfrm>
        <a:off x="2136280" y="3002423"/>
        <a:ext cx="3355183" cy="720826"/>
      </dsp:txXfrm>
    </dsp:sp>
    <dsp:sp modelId="{E73AC15A-A31D-48D3-820D-DAA74040B6B9}">
      <dsp:nvSpPr>
        <dsp:cNvPr id="0" name=""/>
        <dsp:cNvSpPr/>
      </dsp:nvSpPr>
      <dsp:spPr>
        <a:xfrm>
          <a:off x="3813871"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865AFDDB-C670-4CE8-809D-01322CE7E2C6}">
      <dsp:nvSpPr>
        <dsp:cNvPr id="0" name=""/>
        <dsp:cNvSpPr/>
      </dsp:nvSpPr>
      <dsp:spPr>
        <a:xfrm>
          <a:off x="1853126"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4903A62-DA83-4E93-93CB-9CEA1B365AF6}">
      <dsp:nvSpPr>
        <dsp:cNvPr id="0" name=""/>
        <dsp:cNvSpPr/>
      </dsp:nvSpPr>
      <dsp:spPr>
        <a:xfrm>
          <a:off x="3759480"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B2CDC73-76EA-470A-9BEB-2E5895D23F77}">
      <dsp:nvSpPr>
        <dsp:cNvPr id="0" name=""/>
        <dsp:cNvSpPr/>
      </dsp:nvSpPr>
      <dsp:spPr>
        <a:xfrm>
          <a:off x="4195142" y="23366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2015</a:t>
          </a:r>
        </a:p>
      </dsp:txBody>
      <dsp:txXfrm>
        <a:off x="4195142" y="2336668"/>
        <a:ext cx="3050166" cy="491701"/>
      </dsp:txXfrm>
    </dsp:sp>
    <dsp:sp modelId="{7F59FE78-1DFB-4343-BD20-DBEC5C96895B}">
      <dsp:nvSpPr>
        <dsp:cNvPr id="0" name=""/>
        <dsp:cNvSpPr/>
      </dsp:nvSpPr>
      <dsp:spPr>
        <a:xfrm>
          <a:off x="4042634" y="628088"/>
          <a:ext cx="3355183" cy="72082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Designated as Specialized Registry in 2015 </a:t>
          </a:r>
        </a:p>
      </dsp:txBody>
      <dsp:txXfrm>
        <a:off x="4042634" y="628088"/>
        <a:ext cx="3355183" cy="720826"/>
      </dsp:txXfrm>
    </dsp:sp>
    <dsp:sp modelId="{8EF5B6AA-1549-4A2F-8113-073C7BCC5F56}">
      <dsp:nvSpPr>
        <dsp:cNvPr id="0" name=""/>
        <dsp:cNvSpPr/>
      </dsp:nvSpPr>
      <dsp:spPr>
        <a:xfrm>
          <a:off x="5720226"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668074F9-40C6-431A-8D04-E055C8AFA01F}">
      <dsp:nvSpPr>
        <dsp:cNvPr id="0" name=""/>
        <dsp:cNvSpPr/>
      </dsp:nvSpPr>
      <dsp:spPr>
        <a:xfrm>
          <a:off x="6101496" y="15229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2016</a:t>
          </a:r>
        </a:p>
      </dsp:txBody>
      <dsp:txXfrm>
        <a:off x="6101496" y="1522968"/>
        <a:ext cx="3050166" cy="491701"/>
      </dsp:txXfrm>
    </dsp:sp>
    <dsp:sp modelId="{F40E9A42-E4A5-4626-9C21-DEBD7F32A75E}">
      <dsp:nvSpPr>
        <dsp:cNvPr id="0" name=""/>
        <dsp:cNvSpPr/>
      </dsp:nvSpPr>
      <dsp:spPr>
        <a:xfrm>
          <a:off x="5948988" y="3002423"/>
          <a:ext cx="3355183" cy="92948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Since 2016 partnered with over 60 clinics, hospitals, etc. to implement e-Referral program </a:t>
          </a:r>
        </a:p>
      </dsp:txBody>
      <dsp:txXfrm>
        <a:off x="5948988" y="3002423"/>
        <a:ext cx="3355183" cy="929486"/>
      </dsp:txXfrm>
    </dsp:sp>
    <dsp:sp modelId="{42BD4239-0477-4E36-A00E-86F1488618BB}">
      <dsp:nvSpPr>
        <dsp:cNvPr id="0" name=""/>
        <dsp:cNvSpPr/>
      </dsp:nvSpPr>
      <dsp:spPr>
        <a:xfrm>
          <a:off x="7626580"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70DFDE79-015F-46C0-9691-7D07743C06C4}">
      <dsp:nvSpPr>
        <dsp:cNvPr id="0" name=""/>
        <dsp:cNvSpPr/>
      </dsp:nvSpPr>
      <dsp:spPr>
        <a:xfrm>
          <a:off x="5665834"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3F2A89C-93AC-473B-9098-45A3A5695A7F}">
      <dsp:nvSpPr>
        <dsp:cNvPr id="0" name=""/>
        <dsp:cNvSpPr/>
      </dsp:nvSpPr>
      <dsp:spPr>
        <a:xfrm>
          <a:off x="757218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354DB5-6859-4FBC-A86B-9311279E10FB}" type="slidenum">
              <a:rPr lang="en-US" smtClean="0"/>
              <a:t>‹#›</a:t>
            </a:fld>
            <a:endParaRPr lang="en-US"/>
          </a:p>
        </p:txBody>
      </p:sp>
    </p:spTree>
    <p:extLst>
      <p:ext uri="{BB962C8B-B14F-4D97-AF65-F5344CB8AC3E}">
        <p14:creationId xmlns:p14="http://schemas.microsoft.com/office/powerpoint/2010/main" val="2579367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293A96-CBB5-49AB-85B1-8430E08799CA}"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B22379-482E-4C23-B817-F206E7B7C1FE}" type="slidenum">
              <a:rPr lang="en-US" smtClean="0"/>
              <a:t>‹#›</a:t>
            </a:fld>
            <a:endParaRPr lang="en-US"/>
          </a:p>
        </p:txBody>
      </p:sp>
    </p:spTree>
    <p:extLst>
      <p:ext uri="{BB962C8B-B14F-4D97-AF65-F5344CB8AC3E}">
        <p14:creationId xmlns:p14="http://schemas.microsoft.com/office/powerpoint/2010/main" val="40409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 you for taking the time to learn more about KIC and the </a:t>
            </a:r>
            <a:r>
              <a:rPr lang="en-US" b="0" i="0" dirty="0">
                <a:solidFill>
                  <a:srgbClr val="000000"/>
                </a:solidFill>
                <a:effectLst/>
                <a:latin typeface="Times New Roman" panose="02020603050405020304" pitchFamily="18" charset="0"/>
              </a:rPr>
              <a:t>Living Healthy Clinic Initiative</a:t>
            </a:r>
            <a:r>
              <a:rPr lang="en-US" dirty="0"/>
              <a:t> referral partnership. Today, Carrie Kirby, KIC’s project manager, and myself are going to provide a brief overview about KIC’s free tobacco cessation services and on how to refer your patients to KIC.</a:t>
            </a:r>
          </a:p>
        </p:txBody>
      </p:sp>
      <p:sp>
        <p:nvSpPr>
          <p:cNvPr id="4" name="Slide Number Placeholder 3"/>
          <p:cNvSpPr>
            <a:spLocks noGrp="1"/>
          </p:cNvSpPr>
          <p:nvPr>
            <p:ph type="sldNum" sz="quarter" idx="5"/>
          </p:nvPr>
        </p:nvSpPr>
        <p:spPr/>
        <p:txBody>
          <a:bodyPr/>
          <a:lstStyle/>
          <a:p>
            <a:fld id="{2AB22379-482E-4C23-B817-F206E7B7C1FE}" type="slidenum">
              <a:rPr lang="en-US" smtClean="0"/>
              <a:t>1</a:t>
            </a:fld>
            <a:endParaRPr lang="en-US"/>
          </a:p>
        </p:txBody>
      </p:sp>
    </p:spTree>
    <p:extLst>
      <p:ext uri="{BB962C8B-B14F-4D97-AF65-F5344CB8AC3E}">
        <p14:creationId xmlns:p14="http://schemas.microsoft.com/office/powerpoint/2010/main" val="1312465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10</a:t>
            </a:fld>
            <a:endParaRPr lang="en-US"/>
          </a:p>
        </p:txBody>
      </p:sp>
    </p:spTree>
    <p:extLst>
      <p:ext uri="{BB962C8B-B14F-4D97-AF65-F5344CB8AC3E}">
        <p14:creationId xmlns:p14="http://schemas.microsoft.com/office/powerpoint/2010/main" val="3148066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11</a:t>
            </a:fld>
            <a:endParaRPr lang="en-US"/>
          </a:p>
        </p:txBody>
      </p:sp>
    </p:spTree>
    <p:extLst>
      <p:ext uri="{BB962C8B-B14F-4D97-AF65-F5344CB8AC3E}">
        <p14:creationId xmlns:p14="http://schemas.microsoft.com/office/powerpoint/2010/main" val="4127271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12</a:t>
            </a:fld>
            <a:endParaRPr lang="en-US"/>
          </a:p>
        </p:txBody>
      </p:sp>
    </p:spTree>
    <p:extLst>
      <p:ext uri="{BB962C8B-B14F-4D97-AF65-F5344CB8AC3E}">
        <p14:creationId xmlns:p14="http://schemas.microsoft.com/office/powerpoint/2010/main" val="411264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13</a:t>
            </a:fld>
            <a:endParaRPr lang="en-US"/>
          </a:p>
        </p:txBody>
      </p:sp>
    </p:spTree>
    <p:extLst>
      <p:ext uri="{BB962C8B-B14F-4D97-AF65-F5344CB8AC3E}">
        <p14:creationId xmlns:p14="http://schemas.microsoft.com/office/powerpoint/2010/main" val="788793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baseline="0" dirty="0">
                <a:solidFill>
                  <a:srgbClr val="221E1F"/>
                </a:solidFill>
                <a:latin typeface="Gilroy"/>
              </a:rPr>
              <a:t>With Ask – important that these are open ended</a:t>
            </a:r>
          </a:p>
          <a:p>
            <a:pPr lvl="0"/>
            <a:r>
              <a:rPr lang="en-US" sz="1200" b="0" i="0" u="none" strike="noStrike" baseline="0" dirty="0">
                <a:solidFill>
                  <a:srgbClr val="221E1F"/>
                </a:solidFill>
                <a:latin typeface="Gilroy"/>
              </a:rPr>
              <a:t>Advise – we still want to provide information but want the information to be tailored to the client’s own goals. We can also ask permission to share information with the client – this communicates respect for the client. </a:t>
            </a:r>
            <a:r>
              <a:rPr lang="en-US" dirty="0"/>
              <a:t>Advise patients who smoke/vape to consider quitting </a:t>
            </a:r>
          </a:p>
          <a:p>
            <a:pPr lvl="0"/>
            <a:r>
              <a:rPr lang="en-US" dirty="0"/>
              <a:t>Smoking can lead to or exacerbate health problems such as: </a:t>
            </a:r>
          </a:p>
          <a:p>
            <a:pPr lvl="1"/>
            <a:r>
              <a:rPr lang="en-US" dirty="0"/>
              <a:t>Heart and lung disease </a:t>
            </a:r>
          </a:p>
          <a:p>
            <a:pPr lvl="1"/>
            <a:r>
              <a:rPr lang="en-US" dirty="0"/>
              <a:t>Diabetes </a:t>
            </a:r>
          </a:p>
          <a:p>
            <a:pPr lvl="1"/>
            <a:r>
              <a:rPr lang="en-US" dirty="0"/>
              <a:t>Stroke</a:t>
            </a:r>
          </a:p>
          <a:p>
            <a:pPr lvl="1"/>
            <a:r>
              <a:rPr lang="en-US" dirty="0"/>
              <a:t>Ongoing infections and colds </a:t>
            </a:r>
          </a:p>
          <a:p>
            <a:pPr lvl="1"/>
            <a:r>
              <a:rPr lang="en-US" dirty="0"/>
              <a:t>Cancer </a:t>
            </a:r>
          </a:p>
          <a:p>
            <a:pPr marL="171450" indent="-171450">
              <a:buFontTx/>
              <a:buChar char="-"/>
            </a:pPr>
            <a:endParaRPr lang="en-US" sz="1200" b="0" i="0" u="none" strike="noStrike" baseline="0" dirty="0">
              <a:solidFill>
                <a:srgbClr val="221E1F"/>
              </a:solidFill>
              <a:latin typeface="Gilroy"/>
            </a:endParaRPr>
          </a:p>
          <a:p>
            <a:pPr marL="171450" indent="-171450">
              <a:buFontTx/>
              <a:buChar char="-"/>
            </a:pPr>
            <a:r>
              <a:rPr lang="en-US" sz="1200" b="0" i="0" u="none" strike="noStrike" baseline="0" dirty="0">
                <a:solidFill>
                  <a:srgbClr val="221E1F"/>
                </a:solidFill>
                <a:latin typeface="Gilroy"/>
              </a:rPr>
              <a:t>Refer – this is about connecting the client to options in line with their goals - </a:t>
            </a:r>
            <a:r>
              <a:rPr lang="en-US" sz="1200" b="0" i="0" u="sng" strike="noStrike" baseline="0" dirty="0">
                <a:solidFill>
                  <a:srgbClr val="221E1F"/>
                </a:solidFill>
                <a:latin typeface="Gilroy"/>
              </a:rPr>
              <a:t>For those who clearly don’t want to quit, don’t insist—the outcome you want is to have a friendly conversation so that they will trust you in the future. Always reiterate that you will continue to inquire about their interest in quitting in future visits and that they may reach out to you when they feel ready.</a:t>
            </a:r>
            <a:r>
              <a:rPr lang="en-US" sz="1200" b="0" i="0" u="sng" strike="noStrike" baseline="0" dirty="0">
                <a:latin typeface="Gilroy"/>
              </a:rPr>
              <a:t> quitting. </a:t>
            </a:r>
            <a:endParaRPr lang="en-US" sz="1200" u="sng" dirty="0"/>
          </a:p>
          <a:p>
            <a:pPr marL="0" indent="0">
              <a:buNone/>
            </a:pPr>
            <a:endParaRPr lang="en-US" sz="1200" b="0" i="0" u="none" strike="noStrike" baseline="0" dirty="0">
              <a:latin typeface="Gilroy"/>
            </a:endParaRPr>
          </a:p>
          <a:p>
            <a:r>
              <a:rPr lang="en-US" sz="1200" b="1" i="0" u="none" strike="noStrike" baseline="0" dirty="0">
                <a:latin typeface="Gilroy Bold"/>
              </a:rPr>
              <a:t>Refer (Connect) </a:t>
            </a:r>
            <a:endParaRPr lang="en-US" sz="1200" b="0" i="0" u="none" strike="noStrike" baseline="0" dirty="0">
              <a:latin typeface="Gilroy Bold"/>
            </a:endParaRPr>
          </a:p>
          <a:p>
            <a:r>
              <a:rPr lang="en-US" sz="1200" b="1" i="0" u="none" strike="noStrike" baseline="0" dirty="0">
                <a:latin typeface="Gilroy Bold"/>
              </a:rPr>
              <a:t>If the patient is interested in quitting, congratulate them on their decision. Refer patients willing to quit smoking to: </a:t>
            </a:r>
            <a:endParaRPr lang="en-US" sz="1200" b="0" i="0" u="none" strike="noStrike" baseline="0" dirty="0">
              <a:latin typeface="Gilroy Bold"/>
            </a:endParaRPr>
          </a:p>
          <a:p>
            <a:r>
              <a:rPr lang="en-US" sz="1200" b="1" i="0" u="none" strike="noStrike" baseline="0" dirty="0">
                <a:latin typeface="Gilroy ExtraBold"/>
              </a:rPr>
              <a:t>Kick It California </a:t>
            </a:r>
            <a:endParaRPr lang="en-US" sz="1200" b="0" i="0" u="none" strike="noStrike" baseline="0" dirty="0">
              <a:latin typeface="Gilroy ExtraBold"/>
            </a:endParaRPr>
          </a:p>
          <a:p>
            <a:r>
              <a:rPr lang="en-US" sz="1200" b="0" i="1" u="none" strike="noStrike" baseline="0" dirty="0">
                <a:latin typeface="Gilroy Italic"/>
              </a:rPr>
              <a:t>(formerly known as California Smoker’s Helpline) </a:t>
            </a:r>
            <a:endParaRPr lang="en-US" sz="1200" b="0" i="0" u="none" strike="noStrike" baseline="0" dirty="0">
              <a:latin typeface="Gilroy Italic"/>
            </a:endParaRPr>
          </a:p>
          <a:p>
            <a:r>
              <a:rPr lang="en-US" sz="1200" b="1" i="0" u="none" strike="noStrike" baseline="0" dirty="0">
                <a:latin typeface="Gilroy ExtraBold"/>
              </a:rPr>
              <a:t>1-800-600-8191 • kickitca.org </a:t>
            </a:r>
            <a:endParaRPr lang="en-US" sz="1200" b="0" i="0" u="none" strike="noStrike" baseline="0" dirty="0">
              <a:latin typeface="Gilroy ExtraBold"/>
            </a:endParaRPr>
          </a:p>
          <a:p>
            <a:r>
              <a:rPr lang="en-US" sz="1200" b="0" i="0" u="none" strike="noStrike" baseline="0" dirty="0">
                <a:latin typeface="Gilroy"/>
              </a:rPr>
              <a:t>For those who are not ready to quit or thinking about quitting, they may be ready next time. It is important to avoid being judgmental or trying to pressure the patient into quitting. Offer literature and supportive materials that emphasize the benefits of</a:t>
            </a:r>
          </a:p>
          <a:p>
            <a:r>
              <a:rPr lang="en-US" sz="1200" b="0" i="0" u="none" strike="noStrike" baseline="0" dirty="0">
                <a:latin typeface="Gilroy"/>
              </a:rPr>
              <a:t>BLACK COMMUNITY: Take in account occasional smokers. Assess level of addiction? </a:t>
            </a:r>
            <a:r>
              <a:rPr lang="en-US" dirty="0"/>
              <a:t>how quickly upon awakening tobacco is used rather than the number of cigarettes smoked per day. importance of maintaining a high level of motivation throughout a quit attempt. Menthol or not menthol cigarettes. Intentions to quit with their extended family. Identify if spiritual or religious beliefs are a source of support for clients. ◾ Review that spiritual counseling through church may be beneficial during a quit attempt.</a:t>
            </a:r>
          </a:p>
          <a:p>
            <a:r>
              <a:rPr lang="en-US" dirty="0"/>
              <a:t>Tip #1: Utilize motivational interviewing to assist participants build commitment and reach a decision to change. • Ask permission to talk about their smoking habits. • Ask open-ended questions like, “How do you feel about quitting smoking?” • Help them understand their reasons for quitting. • Be encouraging and empathetic. Stay away from judgement comments.</a:t>
            </a:r>
          </a:p>
          <a:p>
            <a:r>
              <a:rPr lang="en-US" sz="1200" b="0" i="0" u="none" strike="noStrike" baseline="0" dirty="0">
                <a:latin typeface="Gilroy"/>
              </a:rPr>
              <a:t>If ready/not ready to quit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NRT: </a:t>
            </a:r>
            <a:r>
              <a:rPr lang="en-US" sz="1200" dirty="0">
                <a:effectLst/>
                <a:latin typeface="Calibri" panose="020F0502020204030204" pitchFamily="34" charset="0"/>
                <a:ea typeface="Calibri" panose="020F0502020204030204" pitchFamily="34" charset="0"/>
                <a:cs typeface="Times New Roman" panose="02020603050405020304" pitchFamily="18" charset="0"/>
              </a:rPr>
              <a:t>Decades of research have shown that the most effective way to quit smoking uses a combination of counseling and medications, such as nicotine patches, gum, and lozenges.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dirty="0">
                <a:solidFill>
                  <a:srgbClr val="221E1F"/>
                </a:solidFill>
                <a:latin typeface="Gilroy"/>
              </a:rPr>
              <a:t>As their health care provider or community advisor, communicating with your Latinx patients about their tobacco use and advising them to quit might be one of the most important things you can do for your patient. Smoking is the leading cause of preventable death and ensuring that the patient knows about available help is a first step toward recovery.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According to experts/research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21E1F"/>
                </a:solidFill>
                <a:latin typeface="Gilroy"/>
                <a:cs typeface="Times New Roman" panose="02020603050405020304" pitchFamily="18" charset="0"/>
              </a:rPr>
              <a:t>Prevention through education and Promotional efforts to communicate that there are free cessation services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b="1" i="0" dirty="0">
                <a:solidFill>
                  <a:srgbClr val="3D3935"/>
                </a:solidFill>
                <a:effectLst/>
                <a:latin typeface="Din"/>
              </a:rPr>
              <a:t>Developing personalized campaign messaging that connects with this audience.</a:t>
            </a:r>
          </a:p>
          <a:p>
            <a:endParaRPr lang="en-US" sz="1200" b="0" i="0" u="none" strike="noStrike" baseline="0" dirty="0">
              <a:latin typeface="Gilroy"/>
            </a:endParaRP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14</a:t>
            </a:fld>
            <a:endParaRPr lang="en-US"/>
          </a:p>
        </p:txBody>
      </p:sp>
    </p:spTree>
    <p:extLst>
      <p:ext uri="{BB962C8B-B14F-4D97-AF65-F5344CB8AC3E}">
        <p14:creationId xmlns:p14="http://schemas.microsoft.com/office/powerpoint/2010/main" val="3091106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E-referral</a:t>
            </a:r>
            <a:r>
              <a:rPr lang="en-US" sz="1200" kern="1200" baseline="0" dirty="0">
                <a:solidFill>
                  <a:schemeClr val="tx1"/>
                </a:solidFill>
                <a:effectLst/>
                <a:latin typeface="+mn-lt"/>
                <a:ea typeface="+mn-ea"/>
                <a:cs typeface="+mn-cs"/>
              </a:rPr>
              <a:t> to the Helpline is a v</a:t>
            </a:r>
            <a:r>
              <a:rPr lang="en-US" sz="1200" kern="1200" dirty="0">
                <a:solidFill>
                  <a:schemeClr val="tx1"/>
                </a:solidFill>
                <a:effectLst/>
                <a:latin typeface="+mn-lt"/>
                <a:ea typeface="+mn-ea"/>
                <a:cs typeface="+mn-cs"/>
              </a:rPr>
              <a:t>ery effective method for increasing tobacco interventions</a:t>
            </a:r>
            <a:r>
              <a:rPr lang="en-US" sz="1200" kern="1200" baseline="0" dirty="0">
                <a:solidFill>
                  <a:schemeClr val="tx1"/>
                </a:solidFill>
                <a:effectLst/>
                <a:latin typeface="+mn-lt"/>
                <a:ea typeface="+mn-ea"/>
                <a:cs typeface="+mn-cs"/>
              </a:rPr>
              <a:t> and these type of </a:t>
            </a:r>
            <a:r>
              <a:rPr lang="en-US" baseline="0" dirty="0"/>
              <a:t>referrals have become so popular over the last few years because of technology and their various benefits.  Of which I want to focus on the top three.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171450" indent="-171450">
              <a:buFont typeface="Arial" panose="020B0604020202020204" pitchFamily="34" charset="0"/>
              <a:buChar char="•"/>
            </a:pPr>
            <a:r>
              <a:rPr lang="en-US" dirty="0"/>
              <a:t>Some people are uncomfortable initiating contact with the Quit Line, others forget or lose the phone number</a:t>
            </a:r>
          </a:p>
          <a:p>
            <a:pPr marL="171450" indent="-171450">
              <a:buFont typeface="Arial" panose="020B0604020202020204" pitchFamily="34" charset="0"/>
              <a:buChar char="•"/>
            </a:pPr>
            <a:r>
              <a:rPr lang="en-US" dirty="0"/>
              <a:t>Simple advice to quit results in about 2-3% reach among smokers, while</a:t>
            </a:r>
            <a:r>
              <a:rPr lang="en-US" baseline="0" dirty="0"/>
              <a:t> online referral reaches about 40%</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For Healthcare Providers:</a:t>
            </a:r>
          </a:p>
          <a:p>
            <a:pPr marL="1085850" lvl="2" indent="-171450">
              <a:buFont typeface="Arial" panose="020B0604020202020204" pitchFamily="34" charset="0"/>
              <a:buChar char="•"/>
            </a:pPr>
            <a:r>
              <a:rPr lang="en-US" dirty="0"/>
              <a:t>Incorporates cessation into routine healthcare delivery</a:t>
            </a:r>
          </a:p>
          <a:p>
            <a:pPr marL="1085850" lvl="2" indent="-171450">
              <a:buFont typeface="Arial" panose="020B0604020202020204" pitchFamily="34" charset="0"/>
              <a:buChar char="•"/>
            </a:pPr>
            <a:r>
              <a:rPr lang="en-US" dirty="0"/>
              <a:t>Provides opportunity for system change to improve effectiveness, removing time and resource barriers</a:t>
            </a:r>
          </a:p>
          <a:p>
            <a:pPr marL="1085850" lvl="2" indent="-171450">
              <a:buFont typeface="Arial" panose="020B0604020202020204" pitchFamily="34" charset="0"/>
              <a:buChar char="•"/>
            </a:pPr>
            <a:r>
              <a:rPr lang="en-US" dirty="0"/>
              <a:t>Assists in meeting quality measures for tobacco cessation </a:t>
            </a:r>
          </a:p>
          <a:p>
            <a:pPr marL="1085850" lvl="2" indent="-171450">
              <a:buFont typeface="Arial" panose="020B0604020202020204" pitchFamily="34" charset="0"/>
              <a:buChar char="•"/>
            </a:pPr>
            <a:r>
              <a:rPr lang="en-US" dirty="0"/>
              <a:t>Increases knowledge of latest cessation counseling and pharmacotherapy protocol</a:t>
            </a:r>
          </a:p>
          <a:p>
            <a:pPr marL="1085850" lvl="2" indent="-171450">
              <a:buFont typeface="Arial" panose="020B0604020202020204" pitchFamily="34" charset="0"/>
              <a:buChar char="•"/>
            </a:pPr>
            <a:endParaRPr lang="en-US" baseline="0" dirty="0"/>
          </a:p>
          <a:p>
            <a:pPr marL="1085850" lvl="2" indent="-171450">
              <a:buFont typeface="Arial" panose="020B0604020202020204" pitchFamily="34" charset="0"/>
              <a:buChar char="•"/>
            </a:pPr>
            <a:r>
              <a:rPr lang="en-US" baseline="0" dirty="0"/>
              <a:t>Every smoker – Every encounter: ensure that every smoker receives support at every encounter by using the EHR.</a:t>
            </a:r>
          </a:p>
          <a:p>
            <a:pPr marL="0" indent="0">
              <a:buFont typeface="Arial" panose="020B0604020202020204" pitchFamily="34" charset="0"/>
              <a:buNone/>
            </a:pPr>
            <a:endParaRPr lang="en-US" dirty="0"/>
          </a:p>
          <a:p>
            <a:pPr marL="0" indent="0">
              <a:buFont typeface="Arial" panose="020B0604020202020204" pitchFamily="34" charset="0"/>
              <a:buNone/>
            </a:pPr>
            <a:r>
              <a:rPr lang="en-US" dirty="0" err="1"/>
              <a:t>Uliymatey</a:t>
            </a:r>
            <a:r>
              <a:rPr lang="en-US" baseline="0" dirty="0"/>
              <a:t> f</a:t>
            </a:r>
            <a:r>
              <a:rPr lang="en-US" dirty="0"/>
              <a:t>or Public Health Agencies and </a:t>
            </a:r>
            <a:r>
              <a:rPr lang="en-US" dirty="0" err="1"/>
              <a:t>Quitlines</a:t>
            </a:r>
            <a:r>
              <a:rPr lang="en-US" dirty="0"/>
              <a:t> e-referrals:</a:t>
            </a:r>
          </a:p>
          <a:p>
            <a:pPr marL="628650" lvl="1" indent="-171450">
              <a:buFont typeface="Arial" panose="020B0604020202020204" pitchFamily="34" charset="0"/>
              <a:buChar char="•"/>
            </a:pPr>
            <a:r>
              <a:rPr lang="en-US" dirty="0"/>
              <a:t>Provides cost-effective, sustainable means of reaching more tobacco users</a:t>
            </a:r>
          </a:p>
          <a:p>
            <a:pPr marL="628650" lvl="1" indent="-171450">
              <a:buFont typeface="Arial" panose="020B0604020202020204" pitchFamily="34" charset="0"/>
              <a:buChar char="•"/>
            </a:pPr>
            <a:r>
              <a:rPr lang="en-US" dirty="0"/>
              <a:t>Increases the number of calls received by </a:t>
            </a:r>
            <a:r>
              <a:rPr lang="en-US" dirty="0" err="1"/>
              <a:t>quitlines</a:t>
            </a:r>
            <a:endParaRPr lang="en-US" dirty="0"/>
          </a:p>
          <a:p>
            <a:pPr marL="628650" lvl="1" indent="-171450">
              <a:buFont typeface="Arial" panose="020B0604020202020204" pitchFamily="34" charset="0"/>
              <a:buChar char="•"/>
            </a:pPr>
            <a:r>
              <a:rPr lang="en-US" dirty="0"/>
              <a:t>Increases the percent of callers who enroll in </a:t>
            </a:r>
            <a:r>
              <a:rPr lang="en-US" dirty="0" err="1"/>
              <a:t>quitline</a:t>
            </a:r>
            <a:r>
              <a:rPr lang="en-US" dirty="0"/>
              <a:t> services</a:t>
            </a:r>
          </a:p>
          <a:p>
            <a:pPr marL="1085850" lvl="2"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Helpline has done a couple of studies about proactive</a:t>
            </a:r>
            <a:r>
              <a:rPr lang="en-US" sz="1200" b="0" kern="1200" baseline="0" dirty="0">
                <a:solidFill>
                  <a:schemeClr val="tx1"/>
                </a:solidFill>
                <a:latin typeface="+mn-lt"/>
                <a:ea typeface="+mn-ea"/>
                <a:cs typeface="+mn-cs"/>
              </a:rPr>
              <a:t> referrals.</a:t>
            </a:r>
            <a:r>
              <a:rPr lang="en-US" sz="1200" b="0" kern="1200" dirty="0">
                <a:solidFill>
                  <a:schemeClr val="tx1"/>
                </a:solidFill>
                <a:latin typeface="+mn-lt"/>
                <a:ea typeface="+mn-ea"/>
                <a:cs typeface="+mn-cs"/>
              </a:rPr>
              <a:t>  One of these</a:t>
            </a:r>
            <a:r>
              <a:rPr lang="en-US" sz="1200" b="0" kern="1200" baseline="0" dirty="0">
                <a:solidFill>
                  <a:schemeClr val="tx1"/>
                </a:solidFill>
                <a:latin typeface="+mn-lt"/>
                <a:ea typeface="+mn-ea"/>
                <a:cs typeface="+mn-cs"/>
              </a:rPr>
              <a:t> </a:t>
            </a:r>
            <a:r>
              <a:rPr lang="en-US" sz="1200" b="0" kern="1200" dirty="0">
                <a:solidFill>
                  <a:schemeClr val="tx1"/>
                </a:solidFill>
                <a:latin typeface="+mn-lt"/>
                <a:ea typeface="+mn-ea"/>
                <a:cs typeface="+mn-cs"/>
              </a:rPr>
              <a:t>was the Partnership for Smokefree Families Project (PSF).  Doctors told their pregnant smokers to call us and</a:t>
            </a:r>
            <a:r>
              <a:rPr lang="en-US" sz="1200" b="0" kern="1200" baseline="0" dirty="0">
                <a:solidFill>
                  <a:schemeClr val="tx1"/>
                </a:solidFill>
                <a:latin typeface="+mn-lt"/>
                <a:ea typeface="+mn-ea"/>
                <a:cs typeface="+mn-cs"/>
              </a:rPr>
              <a:t> they gave </a:t>
            </a:r>
            <a:r>
              <a:rPr lang="en-US" sz="1200" b="0" kern="1200" dirty="0">
                <a:solidFill>
                  <a:schemeClr val="tx1"/>
                </a:solidFill>
                <a:latin typeface="+mn-lt"/>
                <a:ea typeface="+mn-ea"/>
                <a:cs typeface="+mn-cs"/>
              </a:rPr>
              <a:t>them our number. Only 2-3% called us on their own.  We also got direct referrals from the clinics and proactively called, 40% of the group we called agreed</a:t>
            </a:r>
            <a:r>
              <a:rPr lang="en-US" sz="1200" b="0" kern="1200" baseline="0" dirty="0">
                <a:solidFill>
                  <a:schemeClr val="tx1"/>
                </a:solidFill>
                <a:latin typeface="+mn-lt"/>
                <a:ea typeface="+mn-ea"/>
                <a:cs typeface="+mn-cs"/>
              </a:rPr>
              <a:t> to our</a:t>
            </a:r>
            <a:r>
              <a:rPr lang="en-US" sz="1200" b="0" kern="1200" dirty="0">
                <a:solidFill>
                  <a:schemeClr val="tx1"/>
                </a:solidFill>
                <a:latin typeface="+mn-lt"/>
                <a:ea typeface="+mn-ea"/>
                <a:cs typeface="+mn-cs"/>
              </a:rPr>
              <a:t> service.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Another study was conducted in the early 90s</a:t>
            </a:r>
            <a:r>
              <a:rPr lang="en-US" sz="1200" b="0" kern="1200" baseline="0" dirty="0">
                <a:solidFill>
                  <a:schemeClr val="tx1"/>
                </a:solidFill>
                <a:latin typeface="+mn-lt"/>
                <a:ea typeface="+mn-ea"/>
                <a:cs typeface="+mn-cs"/>
              </a:rPr>
              <a:t> when Los Angeles </a:t>
            </a:r>
            <a:r>
              <a:rPr lang="en-US" sz="1200" b="0" kern="1200" dirty="0">
                <a:solidFill>
                  <a:schemeClr val="tx1"/>
                </a:solidFill>
                <a:latin typeface="+mn-lt"/>
                <a:ea typeface="+mn-ea"/>
                <a:cs typeface="+mn-cs"/>
              </a:rPr>
              <a:t>wanted to run their own cessation service.  Smokers who called the Helpline and lived in LA were given the info for their county service.  We then followed up and found very few actually used the LA service (about 4%).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From March 1999 to Sept 2003, providers referred 2,322 women to CSH. Of these, only 2% called. Among those who did not call the Helpline, Helpline counselors called them – making 5 attempts over different days and times to contact each woman who was referred but who had not called. Through these proactive efforts, the number of women reached rose from 2% to 67%. </a:t>
            </a: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15</a:t>
            </a:fld>
            <a:endParaRPr lang="en-US"/>
          </a:p>
        </p:txBody>
      </p:sp>
    </p:spTree>
    <p:extLst>
      <p:ext uri="{BB962C8B-B14F-4D97-AF65-F5344CB8AC3E}">
        <p14:creationId xmlns:p14="http://schemas.microsoft.com/office/powerpoint/2010/main" val="3444679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I briefly</a:t>
            </a:r>
            <a:r>
              <a:rPr lang="en-US" sz="1200" kern="1200" baseline="0" dirty="0">
                <a:solidFill>
                  <a:schemeClr val="tx1"/>
                </a:solidFill>
                <a:effectLst/>
                <a:latin typeface="+mn-lt"/>
                <a:ea typeface="+mn-ea"/>
                <a:cs typeface="+mn-cs"/>
              </a:rPr>
              <a:t> touched about KIC’s services I want to talk about proactive e-referrals.  This means that we receive information on a patient instead of the patient reaching out to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KIC is being proactive versus reactive (i.e. reacting to the patients call)</a:t>
            </a: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16</a:t>
            </a:fld>
            <a:endParaRPr lang="en-US"/>
          </a:p>
        </p:txBody>
      </p:sp>
    </p:spTree>
    <p:extLst>
      <p:ext uri="{BB962C8B-B14F-4D97-AF65-F5344CB8AC3E}">
        <p14:creationId xmlns:p14="http://schemas.microsoft.com/office/powerpoint/2010/main" val="3804415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I briefly</a:t>
            </a:r>
            <a:r>
              <a:rPr lang="en-US" sz="1200" kern="1200" baseline="0" dirty="0">
                <a:solidFill>
                  <a:schemeClr val="tx1"/>
                </a:solidFill>
                <a:effectLst/>
                <a:latin typeface="+mn-lt"/>
                <a:ea typeface="+mn-ea"/>
                <a:cs typeface="+mn-cs"/>
              </a:rPr>
              <a:t> touched about KIC’s services I want to talk about proactive e-referrals.  This means that we receive information on a patient instead of the patient reaching out to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KIC is being proactive versus reactive (i.e. reacting to the patients call)</a:t>
            </a: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17</a:t>
            </a:fld>
            <a:endParaRPr lang="en-US"/>
          </a:p>
        </p:txBody>
      </p:sp>
    </p:spTree>
    <p:extLst>
      <p:ext uri="{BB962C8B-B14F-4D97-AF65-F5344CB8AC3E}">
        <p14:creationId xmlns:p14="http://schemas.microsoft.com/office/powerpoint/2010/main" val="1744144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18</a:t>
            </a:fld>
            <a:endParaRPr lang="en-US"/>
          </a:p>
        </p:txBody>
      </p:sp>
    </p:spTree>
    <p:extLst>
      <p:ext uri="{BB962C8B-B14F-4D97-AF65-F5344CB8AC3E}">
        <p14:creationId xmlns:p14="http://schemas.microsoft.com/office/powerpoint/2010/main" val="3692458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19</a:t>
            </a:fld>
            <a:endParaRPr lang="en-US"/>
          </a:p>
        </p:txBody>
      </p:sp>
    </p:spTree>
    <p:extLst>
      <p:ext uri="{BB962C8B-B14F-4D97-AF65-F5344CB8AC3E}">
        <p14:creationId xmlns:p14="http://schemas.microsoft.com/office/powerpoint/2010/main" val="344604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p:txBody>
      </p:sp>
      <p:sp>
        <p:nvSpPr>
          <p:cNvPr id="4" name="Slide Number Placeholder 3"/>
          <p:cNvSpPr>
            <a:spLocks noGrp="1"/>
          </p:cNvSpPr>
          <p:nvPr>
            <p:ph type="sldNum" sz="quarter" idx="5"/>
          </p:nvPr>
        </p:nvSpPr>
        <p:spPr/>
        <p:txBody>
          <a:bodyPr/>
          <a:lstStyle/>
          <a:p>
            <a:fld id="{2AB22379-482E-4C23-B817-F206E7B7C1FE}" type="slidenum">
              <a:rPr lang="en-US" smtClean="0"/>
              <a:t>2</a:t>
            </a:fld>
            <a:endParaRPr lang="en-US"/>
          </a:p>
        </p:txBody>
      </p:sp>
    </p:spTree>
    <p:extLst>
      <p:ext uri="{BB962C8B-B14F-4D97-AF65-F5344CB8AC3E}">
        <p14:creationId xmlns:p14="http://schemas.microsoft.com/office/powerpoint/2010/main" val="174338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20</a:t>
            </a:fld>
            <a:endParaRPr lang="en-US"/>
          </a:p>
        </p:txBody>
      </p:sp>
    </p:spTree>
    <p:extLst>
      <p:ext uri="{BB962C8B-B14F-4D97-AF65-F5344CB8AC3E}">
        <p14:creationId xmlns:p14="http://schemas.microsoft.com/office/powerpoint/2010/main" val="19447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07DA32-B97B-4964-93BC-800F2E58191B}" type="slidenum">
              <a:rPr lang="en-US" smtClean="0"/>
              <a:t>21</a:t>
            </a:fld>
            <a:endParaRPr lang="en-US"/>
          </a:p>
        </p:txBody>
      </p:sp>
    </p:spTree>
    <p:extLst>
      <p:ext uri="{BB962C8B-B14F-4D97-AF65-F5344CB8AC3E}">
        <p14:creationId xmlns:p14="http://schemas.microsoft.com/office/powerpoint/2010/main" val="677162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7DA32-B97B-4964-93BC-800F2E58191B}" type="slidenum">
              <a:rPr lang="en-US" smtClean="0"/>
              <a:t>22</a:t>
            </a:fld>
            <a:endParaRPr lang="en-US"/>
          </a:p>
        </p:txBody>
      </p:sp>
    </p:spTree>
    <p:extLst>
      <p:ext uri="{BB962C8B-B14F-4D97-AF65-F5344CB8AC3E}">
        <p14:creationId xmlns:p14="http://schemas.microsoft.com/office/powerpoint/2010/main" val="992989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Aggregate reporting but also individual</a:t>
            </a:r>
            <a:r>
              <a:rPr lang="en-US" baseline="0" dirty="0"/>
              <a:t> messages (1 of 9 messages, such as received counseling, smoking status, received materials, etc.)</a:t>
            </a:r>
            <a:endParaRPr lang="en-US" dirty="0"/>
          </a:p>
        </p:txBody>
      </p:sp>
      <p:sp>
        <p:nvSpPr>
          <p:cNvPr id="4" name="Slide Number Placeholder 3"/>
          <p:cNvSpPr>
            <a:spLocks noGrp="1"/>
          </p:cNvSpPr>
          <p:nvPr>
            <p:ph type="sldNum" sz="quarter" idx="10"/>
          </p:nvPr>
        </p:nvSpPr>
        <p:spPr/>
        <p:txBody>
          <a:bodyPr/>
          <a:lstStyle/>
          <a:p>
            <a:fld id="{5D07DA32-B97B-4964-93BC-800F2E58191B}" type="slidenum">
              <a:rPr lang="en-US" smtClean="0"/>
              <a:t>23</a:t>
            </a:fld>
            <a:endParaRPr lang="en-US"/>
          </a:p>
        </p:txBody>
      </p:sp>
    </p:spTree>
    <p:extLst>
      <p:ext uri="{BB962C8B-B14F-4D97-AF65-F5344CB8AC3E}">
        <p14:creationId xmlns:p14="http://schemas.microsoft.com/office/powerpoint/2010/main" val="1251886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07DA32-B97B-4964-93BC-800F2E58191B}" type="slidenum">
              <a:rPr lang="en-US" smtClean="0"/>
              <a:t>24</a:t>
            </a:fld>
            <a:endParaRPr lang="en-US"/>
          </a:p>
        </p:txBody>
      </p:sp>
    </p:spTree>
    <p:extLst>
      <p:ext uri="{BB962C8B-B14F-4D97-AF65-F5344CB8AC3E}">
        <p14:creationId xmlns:p14="http://schemas.microsoft.com/office/powerpoint/2010/main" val="2389490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7DA32-B97B-4964-93BC-800F2E58191B}" type="slidenum">
              <a:rPr lang="en-US" smtClean="0"/>
              <a:t>25</a:t>
            </a:fld>
            <a:endParaRPr lang="en-US"/>
          </a:p>
        </p:txBody>
      </p:sp>
    </p:spTree>
    <p:extLst>
      <p:ext uri="{BB962C8B-B14F-4D97-AF65-F5344CB8AC3E}">
        <p14:creationId xmlns:p14="http://schemas.microsoft.com/office/powerpoint/2010/main" val="1354112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a:buNone/>
              <a:defRPr/>
            </a:pPr>
            <a:endParaRPr lang="en-US" sz="1200" b="0" i="0" u="none" strike="noStrike" baseline="0" dirty="0">
              <a:solidFill>
                <a:srgbClr val="092B49"/>
              </a:solidFill>
            </a:endParaRPr>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sz="1200" b="0" i="0" u="none" strike="noStrike" baseline="0" dirty="0">
                <a:solidFill>
                  <a:srgbClr val="092B49"/>
                </a:solidFill>
              </a:rPr>
              <a:t>Last but not least, I wanted to briefly touch on promoting KIC. In orde</a:t>
            </a:r>
            <a:r>
              <a:rPr lang="en-US" sz="1200" dirty="0">
                <a:solidFill>
                  <a:srgbClr val="092B49"/>
                </a:solidFill>
              </a:rPr>
              <a:t>r to raise awareness about our free, nonjudgmental, confidential services and our partnership with HLCI clinics, we recommend you promote or mention the partnership with KIC on your website, social media, and other outreach channels, if possible. However, please be mindful that your promotions should stay within our partnership limits for increased referral outcomes. Which means that if you heavily promote KIC general services (and not the HLCI clinic-specific form) you run the risk on not being able to track the patients that contacted KIC directly and not trough your system. However, that percentage is normally very low. That said, feel free to find inspiration or reshare our social media posts when promoting the partnership, use and customize our educational and promotional materials, watch our available trainings for further cessation information, join our email list to not miss out on our latest news and initiatives and email us for Technical Assistance or custom training opportunities. We’re almost done with the presentation, and we will soon open it up for questions, but before that, Carrie is going to talk about how this joint initiative can become a pilot project in hopes to show proof of concept. </a:t>
            </a:r>
            <a:endParaRPr lang="en-US" sz="1200" b="0" i="0" u="none" strike="noStrike" baseline="0" dirty="0">
              <a:solidFill>
                <a:srgbClr val="092B49"/>
              </a:solidFill>
            </a:endParaRPr>
          </a:p>
          <a:p>
            <a:pPr lvl="1">
              <a:buFont typeface="Arial"/>
              <a:buNone/>
              <a:defRPr/>
            </a:pPr>
            <a:endParaRPr lang="en-US" sz="1200" b="0" i="0" u="none" strike="noStrike" baseline="0" dirty="0">
              <a:solidFill>
                <a:srgbClr val="092B49"/>
              </a:solidFill>
            </a:endParaRPr>
          </a:p>
        </p:txBody>
      </p:sp>
      <p:sp>
        <p:nvSpPr>
          <p:cNvPr id="4" name="Slide Number Placeholder 3"/>
          <p:cNvSpPr>
            <a:spLocks noGrp="1"/>
          </p:cNvSpPr>
          <p:nvPr>
            <p:ph type="sldNum" sz="quarter" idx="5"/>
          </p:nvPr>
        </p:nvSpPr>
        <p:spPr/>
        <p:txBody>
          <a:bodyPr/>
          <a:lstStyle/>
          <a:p>
            <a:fld id="{2AB22379-482E-4C23-B817-F206E7B7C1FE}" type="slidenum">
              <a:rPr lang="en-US" smtClean="0"/>
              <a:t>26</a:t>
            </a:fld>
            <a:endParaRPr lang="en-US"/>
          </a:p>
        </p:txBody>
      </p:sp>
    </p:spTree>
    <p:extLst>
      <p:ext uri="{BB962C8B-B14F-4D97-AF65-F5344CB8AC3E}">
        <p14:creationId xmlns:p14="http://schemas.microsoft.com/office/powerpoint/2010/main" val="2266680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p:txBody>
      </p:sp>
      <p:sp>
        <p:nvSpPr>
          <p:cNvPr id="4" name="Slide Number Placeholder 3"/>
          <p:cNvSpPr>
            <a:spLocks noGrp="1"/>
          </p:cNvSpPr>
          <p:nvPr>
            <p:ph type="sldNum" sz="quarter" idx="5"/>
          </p:nvPr>
        </p:nvSpPr>
        <p:spPr/>
        <p:txBody>
          <a:bodyPr/>
          <a:lstStyle/>
          <a:p>
            <a:fld id="{2AB22379-482E-4C23-B817-F206E7B7C1FE}" type="slidenum">
              <a:rPr lang="en-US" smtClean="0"/>
              <a:t>27</a:t>
            </a:fld>
            <a:endParaRPr lang="en-US"/>
          </a:p>
        </p:txBody>
      </p:sp>
    </p:spTree>
    <p:extLst>
      <p:ext uri="{BB962C8B-B14F-4D97-AF65-F5344CB8AC3E}">
        <p14:creationId xmlns:p14="http://schemas.microsoft.com/office/powerpoint/2010/main" val="3647299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28</a:t>
            </a:fld>
            <a:endParaRPr lang="en-US"/>
          </a:p>
        </p:txBody>
      </p:sp>
    </p:spTree>
    <p:extLst>
      <p:ext uri="{BB962C8B-B14F-4D97-AF65-F5344CB8AC3E}">
        <p14:creationId xmlns:p14="http://schemas.microsoft.com/office/powerpoint/2010/main" val="231638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introducing KIC. What is KIC? KIC, previously known as the California Smokers’ Helpline or 1-800 NO BUTTS, is a FREE statewide tobacco cessation program operated by UC San Diego funded by CTCP and First 5 California. Our program, which has been validated in several randomized control trials, is available to ALL California residents and provides quit coaching services in English, Spanish, Mandarin, Cantonese, Korean, and Vietnamese. In our 30 years of history, w</a:t>
            </a:r>
            <a:r>
              <a:rPr lang="en-US" b="0" i="0" dirty="0">
                <a:solidFill>
                  <a:srgbClr val="002B49"/>
                </a:solidFill>
                <a:effectLst/>
                <a:latin typeface="Jagger"/>
              </a:rPr>
              <a:t>e've helped 1 million people quit through free, customized, one-on-one coaching that is grounded in science.</a:t>
            </a: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3</a:t>
            </a:fld>
            <a:endParaRPr lang="en-US"/>
          </a:p>
        </p:txBody>
      </p:sp>
    </p:spTree>
    <p:extLst>
      <p:ext uri="{BB962C8B-B14F-4D97-AF65-F5344CB8AC3E}">
        <p14:creationId xmlns:p14="http://schemas.microsoft.com/office/powerpoint/2010/main" val="222747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2022 KIC turned 30 and here’s a brief video about KIC’s history which highlights the program’s milestones. </a:t>
            </a:r>
          </a:p>
        </p:txBody>
      </p:sp>
      <p:sp>
        <p:nvSpPr>
          <p:cNvPr id="4" name="Slide Number Placeholder 3"/>
          <p:cNvSpPr>
            <a:spLocks noGrp="1"/>
          </p:cNvSpPr>
          <p:nvPr>
            <p:ph type="sldNum" sz="quarter" idx="5"/>
          </p:nvPr>
        </p:nvSpPr>
        <p:spPr/>
        <p:txBody>
          <a:bodyPr/>
          <a:lstStyle/>
          <a:p>
            <a:fld id="{2AB22379-482E-4C23-B817-F206E7B7C1FE}" type="slidenum">
              <a:rPr lang="en-US" smtClean="0"/>
              <a:t>4</a:t>
            </a:fld>
            <a:endParaRPr lang="en-US"/>
          </a:p>
        </p:txBody>
      </p:sp>
    </p:spTree>
    <p:extLst>
      <p:ext uri="{BB962C8B-B14F-4D97-AF65-F5344CB8AC3E}">
        <p14:creationId xmlns:p14="http://schemas.microsoft.com/office/powerpoint/2010/main" val="154848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9E1B"/>
              </a:buClr>
              <a:buFont typeface="Wingdings" panose="05000000000000000000" pitchFamily="2" charset="2"/>
              <a:buNone/>
            </a:pPr>
            <a:r>
              <a:rPr lang="en-US" sz="1200" dirty="0">
                <a:solidFill>
                  <a:srgbClr val="092B49"/>
                </a:solidFill>
              </a:rPr>
              <a:t>Now let’s talk rebrand. Most of you might not be familiar with the brand KIC, however, you might recognize the name 1800 NO BUTTS or the California Smokers Helpline.</a:t>
            </a:r>
          </a:p>
          <a:p>
            <a:pPr>
              <a:buClr>
                <a:srgbClr val="FF9E1B"/>
              </a:buClr>
              <a:buFont typeface="Wingdings" panose="05000000000000000000" pitchFamily="2" charset="2"/>
              <a:buChar char="§"/>
            </a:pPr>
            <a:r>
              <a:rPr lang="en-US" sz="1200" dirty="0">
                <a:solidFill>
                  <a:srgbClr val="092B49"/>
                </a:solidFill>
              </a:rPr>
              <a:t>In 2020, the California Smokers’ Helpline, in consultation with our funder, CTCP, completed a 3-month discovery period led by a creative agency. </a:t>
            </a:r>
          </a:p>
          <a:p>
            <a:pPr>
              <a:buClr>
                <a:srgbClr val="FF9E1B"/>
              </a:buClr>
              <a:buFont typeface="Wingdings" panose="05000000000000000000" pitchFamily="2" charset="2"/>
              <a:buChar char="§"/>
            </a:pPr>
            <a:r>
              <a:rPr lang="en-US" sz="1200" dirty="0">
                <a:solidFill>
                  <a:srgbClr val="092B49"/>
                </a:solidFill>
              </a:rPr>
              <a:t>We conducted focus groups and surveys of people who smoke and vape, as well as our quit coaches; and we met with our funders and advocates across the tobacco control community to inform this evolution. </a:t>
            </a:r>
          </a:p>
          <a:p>
            <a:pPr marL="0" marR="0" lvl="0" indent="0" algn="l" defTabSz="914400" rtl="0" eaLnBrk="1" fontAlgn="auto" latinLnBrk="0" hangingPunct="1">
              <a:lnSpc>
                <a:spcPct val="100000"/>
              </a:lnSpc>
              <a:spcBef>
                <a:spcPts val="0"/>
              </a:spcBef>
              <a:spcAft>
                <a:spcPts val="0"/>
              </a:spcAft>
              <a:buClr>
                <a:srgbClr val="FF9E1B"/>
              </a:buClr>
              <a:buSzTx/>
              <a:buFont typeface="Wingdings" panose="05000000000000000000" pitchFamily="2" charset="2"/>
              <a:buNone/>
              <a:tabLst/>
              <a:defRPr/>
            </a:pPr>
            <a:r>
              <a:rPr lang="en-US" sz="1200" b="1" dirty="0">
                <a:solidFill>
                  <a:srgbClr val="092B49"/>
                </a:solidFill>
              </a:rPr>
              <a:t>For a little over a year, since September 2021, the Helpline has been operating as Kick It California:</a:t>
            </a:r>
            <a:endParaRPr lang="en-US" sz="1200" dirty="0">
              <a:solidFill>
                <a:srgbClr val="092B49"/>
              </a:solidFill>
            </a:endParaRPr>
          </a:p>
          <a:p>
            <a:pPr>
              <a:buClr>
                <a:srgbClr val="FF9E1B"/>
              </a:buClr>
              <a:buFont typeface="Wingdings" panose="05000000000000000000" pitchFamily="2" charset="2"/>
              <a:buChar char="§"/>
            </a:pPr>
            <a:r>
              <a:rPr lang="en-US" sz="1200" dirty="0">
                <a:solidFill>
                  <a:srgbClr val="092B49"/>
                </a:solidFill>
              </a:rPr>
              <a:t>New phone numbers </a:t>
            </a:r>
          </a:p>
          <a:p>
            <a:pPr>
              <a:buClr>
                <a:srgbClr val="FF9E1B"/>
              </a:buClr>
              <a:buFont typeface="Wingdings" panose="05000000000000000000" pitchFamily="2" charset="2"/>
              <a:buChar char="§"/>
            </a:pPr>
            <a:r>
              <a:rPr lang="en-US" sz="1200" dirty="0">
                <a:solidFill>
                  <a:srgbClr val="092B49"/>
                </a:solidFill>
              </a:rPr>
              <a:t>New properties</a:t>
            </a:r>
          </a:p>
          <a:p>
            <a:pPr>
              <a:buClr>
                <a:srgbClr val="FF9E1B"/>
              </a:buClr>
              <a:buFont typeface="Wingdings" panose="05000000000000000000" pitchFamily="2" charset="2"/>
              <a:buChar char="§"/>
            </a:pPr>
            <a:r>
              <a:rPr lang="en-US" sz="1200" dirty="0">
                <a:solidFill>
                  <a:srgbClr val="092B49"/>
                </a:solidFill>
              </a:rPr>
              <a:t>Rebranded social media pages </a:t>
            </a:r>
          </a:p>
          <a:p>
            <a:pPr>
              <a:buClr>
                <a:srgbClr val="FF9E1B"/>
              </a:buClr>
              <a:buFont typeface="Wingdings" panose="05000000000000000000" pitchFamily="2" charset="2"/>
              <a:buChar char="§"/>
            </a:pPr>
            <a:r>
              <a:rPr lang="en-US" sz="1200" dirty="0">
                <a:solidFill>
                  <a:srgbClr val="092B49"/>
                </a:solidFill>
              </a:rPr>
              <a:t>New &amp; rebranded Print &amp; digital materials </a:t>
            </a:r>
          </a:p>
          <a:p>
            <a:pPr>
              <a:buClr>
                <a:srgbClr val="FF9E1B"/>
              </a:buClr>
              <a:buFont typeface="Wingdings" panose="05000000000000000000" pitchFamily="2" charset="2"/>
              <a:buChar char="§"/>
            </a:pPr>
            <a:r>
              <a:rPr lang="en-US" sz="1200" dirty="0">
                <a:solidFill>
                  <a:srgbClr val="092B49"/>
                </a:solidFill>
              </a:rPr>
              <a:t>New website kickitca.org in </a:t>
            </a:r>
            <a:r>
              <a:rPr lang="en-US" sz="1200" dirty="0" err="1">
                <a:solidFill>
                  <a:srgbClr val="092B49"/>
                </a:solidFill>
              </a:rPr>
              <a:t>Eng</a:t>
            </a:r>
            <a:r>
              <a:rPr lang="en-US" sz="1200" dirty="0">
                <a:solidFill>
                  <a:srgbClr val="092B49"/>
                </a:solidFill>
              </a:rPr>
              <a:t> &amp; Spa</a:t>
            </a:r>
          </a:p>
          <a:p>
            <a:pPr>
              <a:buClr>
                <a:srgbClr val="FF9E1B"/>
              </a:buClr>
              <a:buFont typeface="Wingdings" panose="05000000000000000000" pitchFamily="2" charset="2"/>
              <a:buChar char="§"/>
            </a:pPr>
            <a:endParaRPr lang="en-US" sz="1200" dirty="0">
              <a:solidFill>
                <a:srgbClr val="092B4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5</a:t>
            </a:fld>
            <a:endParaRPr lang="en-US"/>
          </a:p>
        </p:txBody>
      </p:sp>
    </p:spTree>
    <p:extLst>
      <p:ext uri="{BB962C8B-B14F-4D97-AF65-F5344CB8AC3E}">
        <p14:creationId xmlns:p14="http://schemas.microsoft.com/office/powerpoint/2010/main" val="3282255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helps with displaying a better visual representation of what our brand was and is. On our righthand side you can see the variety of old properties, and on the left, you can see the new streamlined brand experience with just one name, one website in English and Spanish and 2 phone numbers. </a:t>
            </a:r>
          </a:p>
        </p:txBody>
      </p:sp>
      <p:sp>
        <p:nvSpPr>
          <p:cNvPr id="4" name="Slide Number Placeholder 3"/>
          <p:cNvSpPr>
            <a:spLocks noGrp="1"/>
          </p:cNvSpPr>
          <p:nvPr>
            <p:ph type="sldNum" sz="quarter" idx="5"/>
          </p:nvPr>
        </p:nvSpPr>
        <p:spPr/>
        <p:txBody>
          <a:bodyPr/>
          <a:lstStyle/>
          <a:p>
            <a:fld id="{2AB22379-482E-4C23-B817-F206E7B7C1FE}" type="slidenum">
              <a:rPr lang="en-US" smtClean="0"/>
              <a:t>6</a:t>
            </a:fld>
            <a:endParaRPr lang="en-US"/>
          </a:p>
        </p:txBody>
      </p:sp>
    </p:spTree>
    <p:extLst>
      <p:ext uri="{BB962C8B-B14F-4D97-AF65-F5344CB8AC3E}">
        <p14:creationId xmlns:p14="http://schemas.microsoft.com/office/powerpoint/2010/main" val="308718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FF9E1B"/>
              </a:buClr>
              <a:buSzTx/>
              <a:buFont typeface="Wingdings" panose="05000000000000000000" pitchFamily="2" charset="2"/>
              <a:buChar char="§"/>
              <a:tabLst/>
              <a:defRPr/>
            </a:pPr>
            <a:r>
              <a:rPr lang="en-US" sz="1200" dirty="0">
                <a:solidFill>
                  <a:srgbClr val="092B49"/>
                </a:solidFill>
              </a:rPr>
              <a:t>Lastly, I just wanted to talk about the new communications approach or brand story. To build a strong brand, we needed to be consistent in the way we talk about our service. In general, we refer to Kick It California as a </a:t>
            </a:r>
            <a:r>
              <a:rPr lang="en-US" sz="1200" b="1" dirty="0">
                <a:solidFill>
                  <a:srgbClr val="092B49"/>
                </a:solidFill>
              </a:rPr>
              <a:t>"text and talk-based support program" that uses "one-on-one coaching" and "proven, science-based methods" to "help people who smoke, vape, and use smokeless tobacco quit.”</a:t>
            </a:r>
          </a:p>
          <a:p>
            <a:pPr marL="0" marR="0" lvl="0" indent="0" algn="l" defTabSz="914400" rtl="0" eaLnBrk="1" fontAlgn="auto" latinLnBrk="0" hangingPunct="1">
              <a:lnSpc>
                <a:spcPct val="100000"/>
              </a:lnSpc>
              <a:spcBef>
                <a:spcPts val="0"/>
              </a:spcBef>
              <a:spcAft>
                <a:spcPts val="0"/>
              </a:spcAft>
              <a:buClr>
                <a:srgbClr val="FF9E1B"/>
              </a:buClr>
              <a:buSzTx/>
              <a:buFont typeface="Wingdings" panose="05000000000000000000" pitchFamily="2" charset="2"/>
              <a:buNone/>
              <a:tabLst/>
              <a:defRPr/>
            </a:pPr>
            <a:r>
              <a:rPr lang="en-US" sz="1200" b="0" dirty="0">
                <a:solidFill>
                  <a:srgbClr val="092B49"/>
                </a:solidFill>
              </a:rPr>
              <a:t>After providing this brief background about the KIC brand, I’m going to hand it over to Carrie, who will go over KIC’s services and resources.  </a:t>
            </a:r>
          </a:p>
          <a:p>
            <a:pPr>
              <a:buClr>
                <a:srgbClr val="FF9E1B"/>
              </a:buClr>
              <a:buFont typeface="Wingdings" panose="05000000000000000000" pitchFamily="2" charset="2"/>
              <a:buChar char="§"/>
            </a:pPr>
            <a:endParaRPr lang="en-US" sz="1200" dirty="0">
              <a:solidFill>
                <a:srgbClr val="092B49"/>
              </a:solidFill>
            </a:endParaRPr>
          </a:p>
          <a:p>
            <a:pPr>
              <a:buClr>
                <a:srgbClr val="FF9E1B"/>
              </a:buClr>
              <a:buFont typeface="Wingdings" panose="05000000000000000000" pitchFamily="2" charset="2"/>
              <a:buChar char="§"/>
            </a:pPr>
            <a:endParaRPr lang="en-US" sz="1200" dirty="0">
              <a:solidFill>
                <a:srgbClr val="092B4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7</a:t>
            </a:fld>
            <a:endParaRPr lang="en-US"/>
          </a:p>
        </p:txBody>
      </p:sp>
    </p:spTree>
    <p:extLst>
      <p:ext uri="{BB962C8B-B14F-4D97-AF65-F5344CB8AC3E}">
        <p14:creationId xmlns:p14="http://schemas.microsoft.com/office/powerpoint/2010/main" val="986695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8</a:t>
            </a:fld>
            <a:endParaRPr lang="en-US"/>
          </a:p>
        </p:txBody>
      </p:sp>
    </p:spTree>
    <p:extLst>
      <p:ext uri="{BB962C8B-B14F-4D97-AF65-F5344CB8AC3E}">
        <p14:creationId xmlns:p14="http://schemas.microsoft.com/office/powerpoint/2010/main" val="4120454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9</a:t>
            </a:fld>
            <a:endParaRPr lang="en-US"/>
          </a:p>
        </p:txBody>
      </p:sp>
    </p:spTree>
    <p:extLst>
      <p:ext uri="{BB962C8B-B14F-4D97-AF65-F5344CB8AC3E}">
        <p14:creationId xmlns:p14="http://schemas.microsoft.com/office/powerpoint/2010/main" val="2657209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8610600" y="6356350"/>
            <a:ext cx="2743200" cy="365125"/>
          </a:xfrm>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24106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
        <p:nvSpPr>
          <p:cNvPr id="9" name="Rectangle 8"/>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85017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189415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803FB4-28D5-4E27-A973-44EC94A9ED87}"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631091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51786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803FB4-28D5-4E27-A973-44EC94A9ED87}"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613700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803FB4-28D5-4E27-A973-44EC94A9ED87}"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2358441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803FB4-28D5-4E27-A973-44EC94A9ED87}" type="datetimeFigureOut">
              <a:rPr lang="en-US" smtClean="0"/>
              <a:t>7/21/2023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903693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803FB4-28D5-4E27-A973-44EC94A9ED87}" type="datetimeFigureOut">
              <a:rPr lang="en-US" smtClean="0"/>
              <a:t>7/21/2023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652922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03FB4-28D5-4E27-A973-44EC94A9ED87}" type="datetimeFigureOut">
              <a:rPr lang="en-US" smtClean="0"/>
              <a:t>7/21/2023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700451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803FB4-28D5-4E27-A973-44EC94A9ED87}"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81638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40F52EA4-4CD2-4E90-9714-B7C784CEE141}"/>
              </a:ext>
            </a:extLst>
          </p:cNvPr>
          <p:cNvSpPr/>
          <p:nvPr userDrawn="1"/>
        </p:nvSpPr>
        <p:spPr>
          <a:xfrm flipH="1">
            <a:off x="8815227" y="4438436"/>
            <a:ext cx="3256906" cy="2268650"/>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790801"/>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620B5DC3-20B1-4325-891C-E4E252992D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883" y="5808306"/>
            <a:ext cx="1374117" cy="684569"/>
          </a:xfrm>
          <a:prstGeom prst="rect">
            <a:avLst/>
          </a:prstGeom>
        </p:spPr>
      </p:pic>
    </p:spTree>
    <p:extLst>
      <p:ext uri="{BB962C8B-B14F-4D97-AF65-F5344CB8AC3E}">
        <p14:creationId xmlns:p14="http://schemas.microsoft.com/office/powerpoint/2010/main" val="3780470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803FB4-28D5-4E27-A973-44EC94A9ED87}"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157429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4171442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97468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264318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9" name="Content Placeholder 8"/>
          <p:cNvSpPr>
            <a:spLocks noGrp="1"/>
          </p:cNvSpPr>
          <p:nvPr>
            <p:ph sz="quarter" idx="13"/>
          </p:nvPr>
        </p:nvSpPr>
        <p:spPr>
          <a:xfrm>
            <a:off x="4951413" y="3484563"/>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89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E76E31-5F90-4FE2-ACFC-8F19958503F1}" type="slidenum">
              <a:rPr lang="en-US" smtClean="0"/>
              <a:t>‹#›</a:t>
            </a:fld>
            <a:endParaRPr lang="en-US"/>
          </a:p>
        </p:txBody>
      </p:sp>
      <p:sp>
        <p:nvSpPr>
          <p:cNvPr id="12" name="Rectangle 11"/>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04451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E76E31-5F90-4FE2-ACFC-8F19958503F1}" type="slidenum">
              <a:rPr lang="en-US" smtClean="0"/>
              <a:t>‹#›</a:t>
            </a:fld>
            <a:endParaRPr lang="en-US"/>
          </a:p>
        </p:txBody>
      </p:sp>
      <p:sp>
        <p:nvSpPr>
          <p:cNvPr id="8" name="Rectangle 7"/>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50666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E76E31-5F90-4FE2-ACFC-8F19958503F1}" type="slidenum">
              <a:rPr lang="en-US" smtClean="0"/>
              <a:t>‹#›</a:t>
            </a:fld>
            <a:endParaRPr lang="en-US"/>
          </a:p>
        </p:txBody>
      </p:sp>
      <p:sp>
        <p:nvSpPr>
          <p:cNvPr id="7" name="Rectangle 6"/>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033895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10" name="Rectangle 9"/>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39461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10" name="Rectangle 9"/>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221904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6E31-5F90-4FE2-ACFC-8F19958503F1}" type="slidenum">
              <a:rPr lang="en-US" smtClean="0"/>
              <a:t>‹#›</a:t>
            </a:fld>
            <a:endParaRPr lang="en-US"/>
          </a:p>
        </p:txBody>
      </p:sp>
    </p:spTree>
    <p:extLst>
      <p:ext uri="{BB962C8B-B14F-4D97-AF65-F5344CB8AC3E}">
        <p14:creationId xmlns:p14="http://schemas.microsoft.com/office/powerpoint/2010/main" val="3491324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03FB4-28D5-4E27-A973-44EC94A9ED87}" type="datetimeFigureOut">
              <a:rPr lang="en-US" smtClean="0"/>
              <a:t>7/21/2023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85E1C-37DF-4BF2-BB47-938D5549F1A2}" type="slidenum">
              <a:rPr lang="en-US" smtClean="0"/>
              <a:t>‹#›</a:t>
            </a:fld>
            <a:endParaRPr lang="en-US"/>
          </a:p>
        </p:txBody>
      </p:sp>
    </p:spTree>
    <p:extLst>
      <p:ext uri="{BB962C8B-B14F-4D97-AF65-F5344CB8AC3E}">
        <p14:creationId xmlns:p14="http://schemas.microsoft.com/office/powerpoint/2010/main" val="3201688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c/kickitca" TargetMode="External"/><Relationship Id="rId13" Type="http://schemas.openxmlformats.org/officeDocument/2006/relationships/hyperlink" Target="mailto:cshoutreach@ucsd.edu" TargetMode="External"/><Relationship Id="rId3" Type="http://schemas.openxmlformats.org/officeDocument/2006/relationships/image" Target="../media/image48.png"/><Relationship Id="rId7" Type="http://schemas.openxmlformats.org/officeDocument/2006/relationships/hyperlink" Target="https://twitter.com/kickitca" TargetMode="External"/><Relationship Id="rId12" Type="http://schemas.openxmlformats.org/officeDocument/2006/relationships/hyperlink" Target="https://share.hsforms.com/1CbDiNRWzRM2Q_fmu39FKvg2tky"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instagram.com/kickitca/" TargetMode="External"/><Relationship Id="rId11" Type="http://schemas.openxmlformats.org/officeDocument/2006/relationships/hyperlink" Target="https://www.kickitca.org/education-training" TargetMode="External"/><Relationship Id="rId5" Type="http://schemas.openxmlformats.org/officeDocument/2006/relationships/hyperlink" Target="https://www.facebook.com/Kickitca/" TargetMode="External"/><Relationship Id="rId15" Type="http://schemas.openxmlformats.org/officeDocument/2006/relationships/image" Target="../media/image51.svg"/><Relationship Id="rId10" Type="http://schemas.openxmlformats.org/officeDocument/2006/relationships/hyperlink" Target="brandkickitca.org" TargetMode="External"/><Relationship Id="rId4" Type="http://schemas.openxmlformats.org/officeDocument/2006/relationships/image" Target="../media/image49.svg"/><Relationship Id="rId9" Type="http://schemas.openxmlformats.org/officeDocument/2006/relationships/hyperlink" Target="https://kickitca.myshopify.com/collections/all?gf_287531=330454008008" TargetMode="External"/><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mailto:cshoutreach@ucsd.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371408" y="2434638"/>
            <a:ext cx="6113833" cy="1169659"/>
          </a:xfrm>
        </p:spPr>
        <p:txBody>
          <a:bodyPr>
            <a:noAutofit/>
          </a:bodyPr>
          <a:lstStyle/>
          <a:p>
            <a:pPr marL="0" indent="0" algn="l">
              <a:spcBef>
                <a:spcPts val="600"/>
              </a:spcBef>
              <a:buFont typeface="Arial" panose="020B0604020202020204" pitchFamily="34" charset="0"/>
              <a:buNone/>
            </a:pPr>
            <a:r>
              <a:rPr lang="en-US" sz="4400" dirty="0">
                <a:solidFill>
                  <a:srgbClr val="092B49"/>
                </a:solidFill>
                <a:latin typeface="F37 Judge Medium Condensed" panose="00000606000000000000" pitchFamily="50" charset="0"/>
              </a:rPr>
              <a:t>Tobacco Cessation </a:t>
            </a:r>
            <a:br>
              <a:rPr lang="en-US" sz="4400" dirty="0">
                <a:solidFill>
                  <a:srgbClr val="092B49"/>
                </a:solidFill>
                <a:latin typeface="F37 Judge Medium Condensed" panose="00000606000000000000" pitchFamily="50" charset="0"/>
              </a:rPr>
            </a:br>
            <a:r>
              <a:rPr lang="en-US" sz="4400" dirty="0">
                <a:solidFill>
                  <a:srgbClr val="092B49"/>
                </a:solidFill>
                <a:latin typeface="F37 Judge Medium Condensed" panose="00000606000000000000" pitchFamily="50" charset="0"/>
              </a:rPr>
              <a:t>Promotion &amp; Referrals</a:t>
            </a:r>
          </a:p>
          <a:p>
            <a:pPr marL="0" indent="0" algn="l">
              <a:spcBef>
                <a:spcPts val="600"/>
              </a:spcBef>
              <a:buFont typeface="Arial" panose="020B0604020202020204" pitchFamily="34" charset="0"/>
              <a:buNone/>
            </a:pPr>
            <a:endParaRPr lang="en-US" sz="2800" dirty="0">
              <a:solidFill>
                <a:srgbClr val="092B49"/>
              </a:solidFill>
              <a:latin typeface="F37 Judge Medium Condensed" panose="00000606000000000000" pitchFamily="50" charset="0"/>
            </a:endParaRPr>
          </a:p>
          <a:p>
            <a:pPr marL="0" indent="0" algn="l">
              <a:spcBef>
                <a:spcPts val="600"/>
              </a:spcBef>
              <a:buFont typeface="Arial" panose="020B0604020202020204" pitchFamily="34" charset="0"/>
              <a:buNone/>
            </a:pPr>
            <a:r>
              <a:rPr lang="en-US" sz="2800" dirty="0">
                <a:solidFill>
                  <a:srgbClr val="092B49"/>
                </a:solidFill>
                <a:latin typeface="F37 Judge Medium Condensed" panose="00000606000000000000" pitchFamily="50" charset="0"/>
              </a:rPr>
              <a:t>Carrie Kirby, Project Manager, M.S. </a:t>
            </a:r>
          </a:p>
        </p:txBody>
      </p:sp>
      <p:sp>
        <p:nvSpPr>
          <p:cNvPr id="7" name="Right Triangle 6">
            <a:extLst>
              <a:ext uri="{FF2B5EF4-FFF2-40B4-BE49-F238E27FC236}">
                <a16:creationId xmlns:a16="http://schemas.microsoft.com/office/drawing/2014/main" id="{A67D1B8B-B094-49EF-9BA8-D1BA2B6B45AC}"/>
              </a:ext>
            </a:extLst>
          </p:cNvPr>
          <p:cNvSpPr/>
          <p:nvPr/>
        </p:nvSpPr>
        <p:spPr>
          <a:xfrm flipH="1">
            <a:off x="8201130" y="2862366"/>
            <a:ext cx="3844721" cy="3844721"/>
          </a:xfrm>
          <a:prstGeom prst="rtTriangl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B864D4E7-E556-4889-BA3F-1990E86CDCC3}"/>
              </a:ext>
            </a:extLst>
          </p:cNvPr>
          <p:cNvSpPr/>
          <p:nvPr/>
        </p:nvSpPr>
        <p:spPr>
          <a:xfrm rot="10800000" flipH="1">
            <a:off x="146151" y="149950"/>
            <a:ext cx="2059168" cy="1689871"/>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a:extLst>
              <a:ext uri="{FF2B5EF4-FFF2-40B4-BE49-F238E27FC236}">
                <a16:creationId xmlns:a16="http://schemas.microsoft.com/office/drawing/2014/main" id="{A8B4ED92-56C9-4992-A413-AD2B782C9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59" y="2434638"/>
            <a:ext cx="3328740" cy="1658340"/>
          </a:xfrm>
          <a:prstGeom prst="rect">
            <a:avLst/>
          </a:prstGeom>
        </p:spPr>
      </p:pic>
      <p:cxnSp>
        <p:nvCxnSpPr>
          <p:cNvPr id="12" name="Straight Connector 11">
            <a:extLst>
              <a:ext uri="{FF2B5EF4-FFF2-40B4-BE49-F238E27FC236}">
                <a16:creationId xmlns:a16="http://schemas.microsoft.com/office/drawing/2014/main" id="{849DE66B-1DD3-4A5C-822C-52E0E79E2C6B}"/>
              </a:ext>
            </a:extLst>
          </p:cNvPr>
          <p:cNvCxnSpPr>
            <a:cxnSpLocks/>
          </p:cNvCxnSpPr>
          <p:nvPr/>
        </p:nvCxnSpPr>
        <p:spPr>
          <a:xfrm>
            <a:off x="4112050" y="1735454"/>
            <a:ext cx="0" cy="2571210"/>
          </a:xfrm>
          <a:prstGeom prst="line">
            <a:avLst/>
          </a:prstGeom>
          <a:ln>
            <a:solidFill>
              <a:srgbClr val="B9DAE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E2CDA1C-BE40-453A-8E42-2B4726734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825" y="6104448"/>
            <a:ext cx="6113833" cy="325386"/>
          </a:xfrm>
          <a:prstGeom prst="rect">
            <a:avLst/>
          </a:prstGeom>
        </p:spPr>
      </p:pic>
      <p:sp>
        <p:nvSpPr>
          <p:cNvPr id="13" name="Title 5">
            <a:extLst>
              <a:ext uri="{FF2B5EF4-FFF2-40B4-BE49-F238E27FC236}">
                <a16:creationId xmlns:a16="http://schemas.microsoft.com/office/drawing/2014/main" id="{103A009B-ACCF-4475-BEF8-C31EC0FBE62D}"/>
              </a:ext>
            </a:extLst>
          </p:cNvPr>
          <p:cNvSpPr txBox="1">
            <a:spLocks/>
          </p:cNvSpPr>
          <p:nvPr/>
        </p:nvSpPr>
        <p:spPr>
          <a:xfrm>
            <a:off x="4371409" y="409891"/>
            <a:ext cx="767444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endParaRPr lang="en-US" sz="4000" b="1" dirty="0">
              <a:solidFill>
                <a:srgbClr val="092B49"/>
              </a:solidFill>
              <a:latin typeface="F37 Judge Medium Condensed" panose="00000606000000000000" pitchFamily="50" charset="0"/>
            </a:endParaRPr>
          </a:p>
        </p:txBody>
      </p:sp>
      <p:sp>
        <p:nvSpPr>
          <p:cNvPr id="11" name="Subtitle 5">
            <a:extLst>
              <a:ext uri="{FF2B5EF4-FFF2-40B4-BE49-F238E27FC236}">
                <a16:creationId xmlns:a16="http://schemas.microsoft.com/office/drawing/2014/main" id="{66631351-04A5-59FA-EAA4-ED84B24AD8EC}"/>
              </a:ext>
            </a:extLst>
          </p:cNvPr>
          <p:cNvSpPr txBox="1">
            <a:spLocks/>
          </p:cNvSpPr>
          <p:nvPr/>
        </p:nvSpPr>
        <p:spPr>
          <a:xfrm>
            <a:off x="4371409" y="3954472"/>
            <a:ext cx="6113833" cy="11696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800" dirty="0">
              <a:solidFill>
                <a:srgbClr val="FF9E1B"/>
              </a:solidFill>
            </a:endParaRPr>
          </a:p>
        </p:txBody>
      </p:sp>
    </p:spTree>
    <p:extLst>
      <p:ext uri="{BB962C8B-B14F-4D97-AF65-F5344CB8AC3E}">
        <p14:creationId xmlns:p14="http://schemas.microsoft.com/office/powerpoint/2010/main" val="3781036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809410-697C-DAFC-65E4-652F255B8DDE}"/>
              </a:ext>
            </a:extLst>
          </p:cNvPr>
          <p:cNvSpPr>
            <a:spLocks noChangeArrowheads="1"/>
          </p:cNvSpPr>
          <p:nvPr/>
        </p:nvSpPr>
        <p:spPr bwMode="auto">
          <a:xfrm>
            <a:off x="877153" y="429042"/>
            <a:ext cx="10829294"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Quit coaching protocol</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graphicFrame>
        <p:nvGraphicFramePr>
          <p:cNvPr id="2" name="Content Placeholder 2">
            <a:extLst>
              <a:ext uri="{FF2B5EF4-FFF2-40B4-BE49-F238E27FC236}">
                <a16:creationId xmlns:a16="http://schemas.microsoft.com/office/drawing/2014/main" id="{9BDEC87A-790C-3C10-C9B5-B38FAA8705AC}"/>
              </a:ext>
            </a:extLst>
          </p:cNvPr>
          <p:cNvGraphicFramePr>
            <a:graphicFrameLocks noGrp="1"/>
          </p:cNvGraphicFramePr>
          <p:nvPr>
            <p:ph idx="1"/>
            <p:extLst>
              <p:ext uri="{D42A27DB-BD31-4B8C-83A1-F6EECF244321}">
                <p14:modId xmlns:p14="http://schemas.microsoft.com/office/powerpoint/2010/main" val="36717828"/>
              </p:ext>
            </p:extLst>
          </p:nvPr>
        </p:nvGraphicFramePr>
        <p:xfrm>
          <a:off x="1627474" y="1209610"/>
          <a:ext cx="8912189" cy="2678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FDFC9B39-7FE5-6612-28EA-98B5098AF802}"/>
              </a:ext>
            </a:extLst>
          </p:cNvPr>
          <p:cNvSpPr>
            <a:spLocks noChangeArrowheads="1"/>
          </p:cNvSpPr>
          <p:nvPr/>
        </p:nvSpPr>
        <p:spPr bwMode="auto">
          <a:xfrm>
            <a:off x="877153" y="3821232"/>
            <a:ext cx="296332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Initial Session</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graphicFrame>
        <p:nvGraphicFramePr>
          <p:cNvPr id="8" name="Content Placeholder 2">
            <a:extLst>
              <a:ext uri="{FF2B5EF4-FFF2-40B4-BE49-F238E27FC236}">
                <a16:creationId xmlns:a16="http://schemas.microsoft.com/office/drawing/2014/main" id="{14CD6CF1-1032-318E-9B79-13C8351281DC}"/>
              </a:ext>
            </a:extLst>
          </p:cNvPr>
          <p:cNvGraphicFramePr>
            <a:graphicFrameLocks/>
          </p:cNvGraphicFramePr>
          <p:nvPr>
            <p:extLst>
              <p:ext uri="{D42A27DB-BD31-4B8C-83A1-F6EECF244321}">
                <p14:modId xmlns:p14="http://schemas.microsoft.com/office/powerpoint/2010/main" val="3108521960"/>
              </p:ext>
            </p:extLst>
          </p:nvPr>
        </p:nvGraphicFramePr>
        <p:xfrm>
          <a:off x="419100" y="4435517"/>
          <a:ext cx="11353800" cy="19934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Group 8">
            <a:extLst>
              <a:ext uri="{FF2B5EF4-FFF2-40B4-BE49-F238E27FC236}">
                <a16:creationId xmlns:a16="http://schemas.microsoft.com/office/drawing/2014/main" id="{36A3E5F1-E183-8AC3-CBA5-37EE0B7F7A5E}"/>
              </a:ext>
            </a:extLst>
          </p:cNvPr>
          <p:cNvGrpSpPr/>
          <p:nvPr/>
        </p:nvGrpSpPr>
        <p:grpSpPr>
          <a:xfrm>
            <a:off x="1125180" y="5483728"/>
            <a:ext cx="1521767" cy="945230"/>
            <a:chOff x="2509" y="2972137"/>
            <a:chExt cx="1991171" cy="1194702"/>
          </a:xfrm>
          <a:solidFill>
            <a:srgbClr val="FF9E1B"/>
          </a:solidFill>
        </p:grpSpPr>
        <p:sp>
          <p:nvSpPr>
            <p:cNvPr id="10" name="Rectangle 9">
              <a:extLst>
                <a:ext uri="{FF2B5EF4-FFF2-40B4-BE49-F238E27FC236}">
                  <a16:creationId xmlns:a16="http://schemas.microsoft.com/office/drawing/2014/main" id="{554206D4-AA05-0A81-3EA3-1A3328A458A6}"/>
                </a:ext>
              </a:extLst>
            </p:cNvPr>
            <p:cNvSpPr/>
            <p:nvPr/>
          </p:nvSpPr>
          <p:spPr>
            <a:xfrm>
              <a:off x="2509" y="2972137"/>
              <a:ext cx="1991171" cy="1194702"/>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3A4C4C0B-B8BF-9FF3-8BC2-78B75318C197}"/>
                </a:ext>
              </a:extLst>
            </p:cNvPr>
            <p:cNvSpPr txBox="1"/>
            <p:nvPr/>
          </p:nvSpPr>
          <p:spPr>
            <a:xfrm>
              <a:off x="2509" y="2972137"/>
              <a:ext cx="1991171" cy="11947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t>Planning</a:t>
              </a:r>
              <a:r>
                <a:rPr lang="en-US" sz="2400" kern="1200" dirty="0"/>
                <a:t> </a:t>
              </a:r>
            </a:p>
          </p:txBody>
        </p:sp>
      </p:grpSp>
      <p:grpSp>
        <p:nvGrpSpPr>
          <p:cNvPr id="12" name="Group 11">
            <a:extLst>
              <a:ext uri="{FF2B5EF4-FFF2-40B4-BE49-F238E27FC236}">
                <a16:creationId xmlns:a16="http://schemas.microsoft.com/office/drawing/2014/main" id="{C72FFAE6-2642-FD84-8CF4-0E9701906D39}"/>
              </a:ext>
            </a:extLst>
          </p:cNvPr>
          <p:cNvGrpSpPr/>
          <p:nvPr/>
        </p:nvGrpSpPr>
        <p:grpSpPr>
          <a:xfrm>
            <a:off x="2844895" y="5483728"/>
            <a:ext cx="1419098" cy="945230"/>
            <a:chOff x="2192798" y="2972137"/>
            <a:chExt cx="1991171" cy="1194702"/>
          </a:xfrm>
          <a:solidFill>
            <a:srgbClr val="FF9E1B"/>
          </a:solidFill>
        </p:grpSpPr>
        <p:sp>
          <p:nvSpPr>
            <p:cNvPr id="13" name="Rectangle 12">
              <a:extLst>
                <a:ext uri="{FF2B5EF4-FFF2-40B4-BE49-F238E27FC236}">
                  <a16:creationId xmlns:a16="http://schemas.microsoft.com/office/drawing/2014/main" id="{9A3BB517-596C-831F-7A74-375388C79E10}"/>
                </a:ext>
              </a:extLst>
            </p:cNvPr>
            <p:cNvSpPr/>
            <p:nvPr/>
          </p:nvSpPr>
          <p:spPr>
            <a:xfrm>
              <a:off x="2192798" y="2972137"/>
              <a:ext cx="1991171" cy="1194702"/>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74D6B8DE-1BF8-1E97-D14E-FC949862F8CF}"/>
                </a:ext>
              </a:extLst>
            </p:cNvPr>
            <p:cNvSpPr txBox="1"/>
            <p:nvPr/>
          </p:nvSpPr>
          <p:spPr>
            <a:xfrm>
              <a:off x="2192798" y="2972137"/>
              <a:ext cx="1991171" cy="11947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t>Call summary </a:t>
              </a:r>
            </a:p>
          </p:txBody>
        </p:sp>
      </p:grpSp>
      <p:grpSp>
        <p:nvGrpSpPr>
          <p:cNvPr id="18" name="Group 17">
            <a:extLst>
              <a:ext uri="{FF2B5EF4-FFF2-40B4-BE49-F238E27FC236}">
                <a16:creationId xmlns:a16="http://schemas.microsoft.com/office/drawing/2014/main" id="{4DB99A06-8E23-4CAA-852E-EB8459FD641C}"/>
              </a:ext>
            </a:extLst>
          </p:cNvPr>
          <p:cNvGrpSpPr/>
          <p:nvPr/>
        </p:nvGrpSpPr>
        <p:grpSpPr>
          <a:xfrm>
            <a:off x="7878487" y="5509234"/>
            <a:ext cx="1532873" cy="919724"/>
            <a:chOff x="7439704" y="352"/>
            <a:chExt cx="1532873" cy="919724"/>
          </a:xfrm>
          <a:solidFill>
            <a:srgbClr val="FF9E1B"/>
          </a:solidFill>
        </p:grpSpPr>
        <p:sp>
          <p:nvSpPr>
            <p:cNvPr id="19" name="Rectangle 18">
              <a:extLst>
                <a:ext uri="{FF2B5EF4-FFF2-40B4-BE49-F238E27FC236}">
                  <a16:creationId xmlns:a16="http://schemas.microsoft.com/office/drawing/2014/main" id="{07EFE121-57CD-5596-6AF1-FE524A7D8593}"/>
                </a:ext>
              </a:extLst>
            </p:cNvPr>
            <p:cNvSpPr/>
            <p:nvPr/>
          </p:nvSpPr>
          <p:spPr>
            <a:xfrm>
              <a:off x="7439704" y="352"/>
              <a:ext cx="1532873" cy="919724"/>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20" name="TextBox 19">
              <a:extLst>
                <a:ext uri="{FF2B5EF4-FFF2-40B4-BE49-F238E27FC236}">
                  <a16:creationId xmlns:a16="http://schemas.microsoft.com/office/drawing/2014/main" id="{FF8937CF-E69B-A72F-4969-98DEAA68D46B}"/>
                </a:ext>
              </a:extLst>
            </p:cNvPr>
            <p:cNvSpPr txBox="1"/>
            <p:nvPr/>
          </p:nvSpPr>
          <p:spPr>
            <a:xfrm>
              <a:off x="7439704" y="352"/>
              <a:ext cx="1532873" cy="919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Setting a quit day</a:t>
              </a:r>
            </a:p>
          </p:txBody>
        </p:sp>
      </p:grpSp>
      <p:grpSp>
        <p:nvGrpSpPr>
          <p:cNvPr id="21" name="Group 20">
            <a:extLst>
              <a:ext uri="{FF2B5EF4-FFF2-40B4-BE49-F238E27FC236}">
                <a16:creationId xmlns:a16="http://schemas.microsoft.com/office/drawing/2014/main" id="{1A36A73C-60DF-539E-42E6-0B92C548DAB9}"/>
              </a:ext>
            </a:extLst>
          </p:cNvPr>
          <p:cNvGrpSpPr/>
          <p:nvPr/>
        </p:nvGrpSpPr>
        <p:grpSpPr>
          <a:xfrm>
            <a:off x="9572565" y="5496481"/>
            <a:ext cx="1532873" cy="919724"/>
            <a:chOff x="7439704" y="352"/>
            <a:chExt cx="1532873" cy="919724"/>
          </a:xfrm>
          <a:solidFill>
            <a:srgbClr val="FF9E1B"/>
          </a:solidFill>
        </p:grpSpPr>
        <p:sp>
          <p:nvSpPr>
            <p:cNvPr id="22" name="Rectangle 21">
              <a:extLst>
                <a:ext uri="{FF2B5EF4-FFF2-40B4-BE49-F238E27FC236}">
                  <a16:creationId xmlns:a16="http://schemas.microsoft.com/office/drawing/2014/main" id="{664FFED2-8CD2-EF19-3309-78870ECA76EC}"/>
                </a:ext>
              </a:extLst>
            </p:cNvPr>
            <p:cNvSpPr/>
            <p:nvPr/>
          </p:nvSpPr>
          <p:spPr>
            <a:xfrm>
              <a:off x="7439704" y="352"/>
              <a:ext cx="1532873" cy="919724"/>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23" name="TextBox 22">
              <a:extLst>
                <a:ext uri="{FF2B5EF4-FFF2-40B4-BE49-F238E27FC236}">
                  <a16:creationId xmlns:a16="http://schemas.microsoft.com/office/drawing/2014/main" id="{793BF9A8-5D23-86CD-E431-3E8C8B202447}"/>
                </a:ext>
              </a:extLst>
            </p:cNvPr>
            <p:cNvSpPr txBox="1"/>
            <p:nvPr/>
          </p:nvSpPr>
          <p:spPr>
            <a:xfrm>
              <a:off x="7439704" y="352"/>
              <a:ext cx="1532873" cy="919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Addressing follow-up calls</a:t>
              </a:r>
            </a:p>
          </p:txBody>
        </p:sp>
      </p:grpSp>
    </p:spTree>
    <p:extLst>
      <p:ext uri="{BB962C8B-B14F-4D97-AF65-F5344CB8AC3E}">
        <p14:creationId xmlns:p14="http://schemas.microsoft.com/office/powerpoint/2010/main" val="1854989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C9B39-7FE5-6612-28EA-98B5098AF802}"/>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Proactive Follow-Up Sessions</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
        <p:nvSpPr>
          <p:cNvPr id="6" name="Content Placeholder 2">
            <a:extLst>
              <a:ext uri="{FF2B5EF4-FFF2-40B4-BE49-F238E27FC236}">
                <a16:creationId xmlns:a16="http://schemas.microsoft.com/office/drawing/2014/main" id="{A5E008C6-48FA-289F-F22F-DFC57B3DADC2}"/>
              </a:ext>
            </a:extLst>
          </p:cNvPr>
          <p:cNvSpPr>
            <a:spLocks noGrp="1"/>
          </p:cNvSpPr>
          <p:nvPr>
            <p:ph idx="1"/>
          </p:nvPr>
        </p:nvSpPr>
        <p:spPr>
          <a:xfrm>
            <a:off x="684648" y="1035871"/>
            <a:ext cx="4955756" cy="1649577"/>
          </a:xfrm>
        </p:spPr>
        <p:txBody>
          <a:bodyPr>
            <a:normAutofit/>
          </a:body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Motivation &amp; self-efficacy</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Quit status</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Withdrawal review</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Pharmacotherapy review</a:t>
            </a:r>
          </a:p>
        </p:txBody>
      </p:sp>
      <p:pic>
        <p:nvPicPr>
          <p:cNvPr id="89" name="Picture 88">
            <a:extLst>
              <a:ext uri="{FF2B5EF4-FFF2-40B4-BE49-F238E27FC236}">
                <a16:creationId xmlns:a16="http://schemas.microsoft.com/office/drawing/2014/main" id="{D86DB3DB-DC8D-67A5-EEB8-977491B4DB73}"/>
              </a:ext>
            </a:extLst>
          </p:cNvPr>
          <p:cNvPicPr>
            <a:picLocks noChangeAspect="1"/>
          </p:cNvPicPr>
          <p:nvPr/>
        </p:nvPicPr>
        <p:blipFill>
          <a:blip r:embed="rId3"/>
          <a:stretch>
            <a:fillRect/>
          </a:stretch>
        </p:blipFill>
        <p:spPr>
          <a:xfrm>
            <a:off x="684648" y="2685448"/>
            <a:ext cx="4407116" cy="3282094"/>
          </a:xfrm>
          <a:prstGeom prst="rect">
            <a:avLst/>
          </a:prstGeom>
        </p:spPr>
      </p:pic>
      <p:pic>
        <p:nvPicPr>
          <p:cNvPr id="91" name="Picture 90">
            <a:extLst>
              <a:ext uri="{FF2B5EF4-FFF2-40B4-BE49-F238E27FC236}">
                <a16:creationId xmlns:a16="http://schemas.microsoft.com/office/drawing/2014/main" id="{9E7C13D4-1A57-F5B4-1F2C-D6504097B769}"/>
              </a:ext>
            </a:extLst>
          </p:cNvPr>
          <p:cNvPicPr>
            <a:picLocks noChangeAspect="1"/>
          </p:cNvPicPr>
          <p:nvPr/>
        </p:nvPicPr>
        <p:blipFill>
          <a:blip r:embed="rId4"/>
          <a:stretch>
            <a:fillRect/>
          </a:stretch>
        </p:blipFill>
        <p:spPr>
          <a:xfrm>
            <a:off x="5930426" y="2616878"/>
            <a:ext cx="4407116" cy="3264035"/>
          </a:xfrm>
          <a:prstGeom prst="rect">
            <a:avLst/>
          </a:prstGeom>
        </p:spPr>
      </p:pic>
      <p:sp>
        <p:nvSpPr>
          <p:cNvPr id="92" name="Content Placeholder 2">
            <a:extLst>
              <a:ext uri="{FF2B5EF4-FFF2-40B4-BE49-F238E27FC236}">
                <a16:creationId xmlns:a16="http://schemas.microsoft.com/office/drawing/2014/main" id="{4694956A-165C-0B4A-9517-C542B9271383}"/>
              </a:ext>
            </a:extLst>
          </p:cNvPr>
          <p:cNvSpPr txBox="1">
            <a:spLocks/>
          </p:cNvSpPr>
          <p:nvPr/>
        </p:nvSpPr>
        <p:spPr>
          <a:xfrm>
            <a:off x="5834174" y="1035871"/>
            <a:ext cx="4955756" cy="1582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Challenges &amp; smoking events</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Support</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Planning for future</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Self-image</a:t>
            </a:r>
          </a:p>
        </p:txBody>
      </p:sp>
      <p:cxnSp>
        <p:nvCxnSpPr>
          <p:cNvPr id="2" name="Straight Connector 1">
            <a:extLst>
              <a:ext uri="{FF2B5EF4-FFF2-40B4-BE49-F238E27FC236}">
                <a16:creationId xmlns:a16="http://schemas.microsoft.com/office/drawing/2014/main" id="{56325D17-8DE9-C051-BCA7-909442E57593}"/>
              </a:ext>
            </a:extLst>
          </p:cNvPr>
          <p:cNvCxnSpPr>
            <a:cxnSpLocks/>
          </p:cNvCxnSpPr>
          <p:nvPr/>
        </p:nvCxnSpPr>
        <p:spPr>
          <a:xfrm>
            <a:off x="797333" y="944482"/>
            <a:ext cx="4843071"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503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1CB399-3D4B-889D-26D4-FBE5E17C2664}"/>
              </a:ext>
            </a:extLst>
          </p:cNvPr>
          <p:cNvPicPr>
            <a:picLocks noChangeAspect="1"/>
          </p:cNvPicPr>
          <p:nvPr/>
        </p:nvPicPr>
        <p:blipFill>
          <a:blip r:embed="rId3"/>
          <a:stretch>
            <a:fillRect/>
          </a:stretch>
        </p:blipFill>
        <p:spPr>
          <a:xfrm>
            <a:off x="559040" y="3257724"/>
            <a:ext cx="5241093" cy="2037841"/>
          </a:xfrm>
          <a:prstGeom prst="rect">
            <a:avLst/>
          </a:prstGeom>
        </p:spPr>
      </p:pic>
      <p:pic>
        <p:nvPicPr>
          <p:cNvPr id="8" name="Picture 7" descr="Screen Shot 2016-06-14 at 3.40.12 PM.png">
            <a:extLst>
              <a:ext uri="{FF2B5EF4-FFF2-40B4-BE49-F238E27FC236}">
                <a16:creationId xmlns:a16="http://schemas.microsoft.com/office/drawing/2014/main" id="{F6BD26B4-2C19-D938-E3D3-0759FB29BF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7" b="2080"/>
          <a:stretch/>
        </p:blipFill>
        <p:spPr>
          <a:xfrm>
            <a:off x="6096000" y="3143891"/>
            <a:ext cx="4461219" cy="2265505"/>
          </a:xfrm>
          <a:prstGeom prst="rect">
            <a:avLst/>
          </a:prstGeom>
        </p:spPr>
      </p:pic>
      <p:sp>
        <p:nvSpPr>
          <p:cNvPr id="2" name="Rectangle 1">
            <a:extLst>
              <a:ext uri="{FF2B5EF4-FFF2-40B4-BE49-F238E27FC236}">
                <a16:creationId xmlns:a16="http://schemas.microsoft.com/office/drawing/2014/main" id="{5FA6565D-A79A-A1D2-9136-186B1921246A}"/>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r>
              <a:rPr lang="en-US" altLang="en-US" sz="2800" dirty="0">
                <a:solidFill>
                  <a:srgbClr val="092B49"/>
                </a:solidFill>
                <a:latin typeface="F37 Jagger Bold" panose="00000800000000000000" pitchFamily="50" charset="0"/>
              </a:rPr>
              <a:t>Summary of California Evidence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9" name="Straight Connector 8">
            <a:extLst>
              <a:ext uri="{FF2B5EF4-FFF2-40B4-BE49-F238E27FC236}">
                <a16:creationId xmlns:a16="http://schemas.microsoft.com/office/drawing/2014/main" id="{51ADDD7C-2234-1C8A-84E8-2154D35AA37C}"/>
              </a:ext>
            </a:extLst>
          </p:cNvPr>
          <p:cNvCxnSpPr>
            <a:cxnSpLocks/>
          </p:cNvCxnSpPr>
          <p:nvPr/>
        </p:nvCxnSpPr>
        <p:spPr>
          <a:xfrm>
            <a:off x="797333" y="944482"/>
            <a:ext cx="5228082"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ABB5EB7-8257-728C-4827-551002548896}"/>
              </a:ext>
            </a:extLst>
          </p:cNvPr>
          <p:cNvSpPr>
            <a:spLocks noGrp="1"/>
          </p:cNvSpPr>
          <p:nvPr>
            <p:ph idx="1"/>
          </p:nvPr>
        </p:nvSpPr>
        <p:spPr>
          <a:xfrm>
            <a:off x="684647" y="1208177"/>
            <a:ext cx="10134149" cy="1958159"/>
          </a:xfrm>
        </p:spPr>
        <p:txBody>
          <a:bodyPr>
            <a:normAutofit/>
          </a:body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RCT showed:</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Telephone counseling can increase quit attempts and prevent relapse</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Single session can be efficacious; multiple sessions even more so</a:t>
            </a:r>
          </a:p>
        </p:txBody>
      </p:sp>
    </p:spTree>
    <p:extLst>
      <p:ext uri="{BB962C8B-B14F-4D97-AF65-F5344CB8AC3E}">
        <p14:creationId xmlns:p14="http://schemas.microsoft.com/office/powerpoint/2010/main" val="263010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21000" b="-2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ea typeface="Times New Roman" panose="02020603050405020304" pitchFamily="18" charset="0"/>
              </a:rPr>
              <a:t>The Importance of Proactive </a:t>
            </a:r>
            <a:br>
              <a:rPr lang="en-US" sz="4800" b="1" dirty="0">
                <a:solidFill>
                  <a:srgbClr val="092B49"/>
                </a:solidFill>
                <a:ea typeface="Times New Roman" panose="02020603050405020304" pitchFamily="18" charset="0"/>
              </a:rPr>
            </a:br>
            <a:r>
              <a:rPr lang="en-US" sz="4800" b="1" dirty="0">
                <a:solidFill>
                  <a:srgbClr val="092B49"/>
                </a:solidFill>
                <a:ea typeface="Times New Roman" panose="02020603050405020304" pitchFamily="18" charset="0"/>
              </a:rPr>
              <a:t>Referrals From Providers</a:t>
            </a:r>
            <a:endParaRPr lang="en-US" sz="4800" b="1" dirty="0">
              <a:solidFill>
                <a:srgbClr val="092B49"/>
              </a:solidFill>
            </a:endParaRPr>
          </a:p>
        </p:txBody>
      </p:sp>
    </p:spTree>
    <p:extLst>
      <p:ext uri="{BB962C8B-B14F-4D97-AF65-F5344CB8AC3E}">
        <p14:creationId xmlns:p14="http://schemas.microsoft.com/office/powerpoint/2010/main" val="417389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E21E-52C0-409A-812A-D66BA3C55D01}"/>
              </a:ext>
            </a:extLst>
          </p:cNvPr>
          <p:cNvSpPr>
            <a:spLocks noGrp="1"/>
          </p:cNvSpPr>
          <p:nvPr>
            <p:ph type="title"/>
          </p:nvPr>
        </p:nvSpPr>
        <p:spPr/>
        <p:txBody>
          <a:bodyPr>
            <a:normAutofit/>
          </a:bodyPr>
          <a:lstStyle/>
          <a:p>
            <a:r>
              <a:rPr lang="en-US" sz="4400" dirty="0">
                <a:solidFill>
                  <a:srgbClr val="FF9E1B"/>
                </a:solidFill>
                <a:latin typeface="a Big Deal" panose="02000503000000000000" pitchFamily="2" charset="0"/>
              </a:rPr>
              <a:t>Using Ask-Advise-Refer (AAR)</a:t>
            </a:r>
            <a:br>
              <a:rPr lang="en-US" sz="3200" dirty="0">
                <a:solidFill>
                  <a:srgbClr val="FF9E1B"/>
                </a:solidFill>
                <a:latin typeface="a Big Deal" panose="02000503000000000000" pitchFamily="2" charset="0"/>
              </a:rPr>
            </a:br>
            <a:endParaRPr lang="en-US" dirty="0">
              <a:solidFill>
                <a:srgbClr val="FF9E1B"/>
              </a:solidFill>
              <a:latin typeface="a Big Deal" panose="02000503000000000000" pitchFamily="2" charset="0"/>
            </a:endParaRPr>
          </a:p>
        </p:txBody>
      </p:sp>
      <p:sp>
        <p:nvSpPr>
          <p:cNvPr id="3" name="Content Placeholder 2">
            <a:extLst>
              <a:ext uri="{FF2B5EF4-FFF2-40B4-BE49-F238E27FC236}">
                <a16:creationId xmlns:a16="http://schemas.microsoft.com/office/drawing/2014/main" id="{6C27FF05-5A38-4CCF-B08E-DA249616C4AB}"/>
              </a:ext>
            </a:extLst>
          </p:cNvPr>
          <p:cNvSpPr>
            <a:spLocks noGrp="1"/>
          </p:cNvSpPr>
          <p:nvPr>
            <p:ph idx="1"/>
          </p:nvPr>
        </p:nvSpPr>
        <p:spPr>
          <a:xfrm>
            <a:off x="1904261" y="1522880"/>
            <a:ext cx="10515600" cy="4835388"/>
          </a:xfrm>
        </p:spPr>
        <p:txBody>
          <a:bodyPr>
            <a:normAutofit fontScale="92500" lnSpcReduction="10000"/>
          </a:bodyPr>
          <a:lstStyle/>
          <a:p>
            <a:pPr marL="0" indent="0">
              <a:spcBef>
                <a:spcPts val="400"/>
              </a:spcBef>
              <a:buNone/>
              <a:defRPr/>
            </a:pPr>
            <a:r>
              <a:rPr lang="en-US" sz="4400" b="1" dirty="0">
                <a:solidFill>
                  <a:srgbClr val="092B49"/>
                </a:solidFill>
                <a:cs typeface="Arial" charset="0"/>
              </a:rPr>
              <a:t>Ask</a:t>
            </a:r>
            <a:r>
              <a:rPr lang="en-US" sz="4400" b="1" dirty="0">
                <a:solidFill>
                  <a:srgbClr val="003399"/>
                </a:solidFill>
                <a:cs typeface="Arial" charset="0"/>
              </a:rPr>
              <a:t> </a:t>
            </a:r>
            <a:r>
              <a:rPr lang="en-US" sz="2400" dirty="0">
                <a:solidFill>
                  <a:srgbClr val="092B49"/>
                </a:solidFill>
                <a:ea typeface="Osaka" pitchFamily="-112" charset="-128"/>
                <a:cs typeface="Arial" charset="0"/>
              </a:rPr>
              <a:t>(At every visit, in a caring manner, ask each patient if they smoke/vape)</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Do you (or anyone you live with) smoke?</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How interested are you in quitting?</a:t>
            </a:r>
            <a:br>
              <a:rPr lang="en-US" i="1" dirty="0">
                <a:solidFill>
                  <a:srgbClr val="092B49"/>
                </a:solidFill>
                <a:ea typeface="Osaka" pitchFamily="-112" charset="-128"/>
                <a:cs typeface="Arial" charset="0"/>
              </a:rPr>
            </a:br>
            <a:endParaRPr lang="en-US" sz="800" dirty="0">
              <a:ea typeface="Osaka" pitchFamily="-112" charset="-128"/>
              <a:cs typeface="Arial" charset="0"/>
            </a:endParaRPr>
          </a:p>
          <a:p>
            <a:pPr marL="0" indent="0">
              <a:spcBef>
                <a:spcPts val="400"/>
              </a:spcBef>
              <a:buNone/>
              <a:defRPr/>
            </a:pPr>
            <a:r>
              <a:rPr lang="en-US" sz="4400" b="1" dirty="0">
                <a:solidFill>
                  <a:srgbClr val="092B49"/>
                </a:solidFill>
                <a:cs typeface="Arial" charset="0"/>
              </a:rPr>
              <a:t>Advise</a:t>
            </a:r>
            <a:r>
              <a:rPr lang="en-US" sz="3200" dirty="0">
                <a:ea typeface="Osaka" pitchFamily="-112" charset="-128"/>
                <a:cs typeface="Arial" charset="0"/>
              </a:rPr>
              <a:t> </a:t>
            </a:r>
            <a:r>
              <a:rPr lang="en-US" sz="2400" dirty="0">
                <a:solidFill>
                  <a:srgbClr val="092B49"/>
                </a:solidFill>
                <a:ea typeface="Osaka" pitchFamily="-112" charset="-128"/>
                <a:cs typeface="Arial" charset="0"/>
              </a:rPr>
              <a:t>(without lecturing)</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Quitting is one of the best things you can do for your yourself</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What do you know about how smoking affects health?</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I have some information, if you’d like to hear?</a:t>
            </a:r>
          </a:p>
          <a:p>
            <a:pPr marL="0" indent="0">
              <a:spcBef>
                <a:spcPts val="400"/>
              </a:spcBef>
              <a:buNone/>
              <a:defRPr/>
            </a:pPr>
            <a:r>
              <a:rPr lang="en-US" sz="4400" b="1" dirty="0">
                <a:solidFill>
                  <a:srgbClr val="092B49"/>
                </a:solidFill>
                <a:cs typeface="Arial" charset="0"/>
              </a:rPr>
              <a:t>Refer</a:t>
            </a:r>
            <a:r>
              <a:rPr lang="en-US" sz="4400" dirty="0">
                <a:solidFill>
                  <a:srgbClr val="092B49"/>
                </a:solidFill>
                <a:cs typeface="Arial" charset="0"/>
              </a:rPr>
              <a:t> </a:t>
            </a:r>
            <a:r>
              <a:rPr lang="en-US" sz="2400" dirty="0">
                <a:solidFill>
                  <a:srgbClr val="092B49"/>
                </a:solidFill>
                <a:ea typeface="Osaka" pitchFamily="-112" charset="-128"/>
                <a:cs typeface="Arial" charset="0"/>
              </a:rPr>
              <a:t>(connect/offer options)</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Refer tobacco users (or those who live with tobacco users) to KIC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to get a free, one-on-one coaching, and a personal quit plan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(or a plan to help someone quit) from our trained Quit Coaches</a:t>
            </a:r>
          </a:p>
          <a:p>
            <a:endParaRPr lang="en-US" dirty="0"/>
          </a:p>
        </p:txBody>
      </p:sp>
      <p:grpSp>
        <p:nvGrpSpPr>
          <p:cNvPr id="35" name="Group 34">
            <a:extLst>
              <a:ext uri="{FF2B5EF4-FFF2-40B4-BE49-F238E27FC236}">
                <a16:creationId xmlns:a16="http://schemas.microsoft.com/office/drawing/2014/main" id="{E7F8C080-8B12-4B73-8F78-A5409D2B1588}"/>
              </a:ext>
            </a:extLst>
          </p:cNvPr>
          <p:cNvGrpSpPr/>
          <p:nvPr/>
        </p:nvGrpSpPr>
        <p:grpSpPr>
          <a:xfrm>
            <a:off x="961879" y="1469715"/>
            <a:ext cx="767357" cy="767357"/>
            <a:chOff x="377089" y="1141914"/>
            <a:chExt cx="914400" cy="914400"/>
          </a:xfrm>
        </p:grpSpPr>
        <p:sp>
          <p:nvSpPr>
            <p:cNvPr id="25" name="Oval 24">
              <a:extLst>
                <a:ext uri="{FF2B5EF4-FFF2-40B4-BE49-F238E27FC236}">
                  <a16:creationId xmlns:a16="http://schemas.microsoft.com/office/drawing/2014/main" id="{08ACBF6E-E642-420B-8E93-7A6D2446DBE0}"/>
                </a:ext>
              </a:extLst>
            </p:cNvPr>
            <p:cNvSpPr/>
            <p:nvPr/>
          </p:nvSpPr>
          <p:spPr>
            <a:xfrm>
              <a:off x="377089" y="11419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Questions with solid fill">
              <a:extLst>
                <a:ext uri="{FF2B5EF4-FFF2-40B4-BE49-F238E27FC236}">
                  <a16:creationId xmlns:a16="http://schemas.microsoft.com/office/drawing/2014/main" id="{CE4821C3-7578-4923-830D-9BD841EDCD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299" y="1237184"/>
              <a:ext cx="723860" cy="723860"/>
            </a:xfrm>
            <a:prstGeom prst="rect">
              <a:avLst/>
            </a:prstGeom>
          </p:spPr>
        </p:pic>
      </p:grpSp>
      <p:grpSp>
        <p:nvGrpSpPr>
          <p:cNvPr id="36" name="Group 35">
            <a:extLst>
              <a:ext uri="{FF2B5EF4-FFF2-40B4-BE49-F238E27FC236}">
                <a16:creationId xmlns:a16="http://schemas.microsoft.com/office/drawing/2014/main" id="{E1BE85F1-0994-4AE7-B437-2CB6DA9349E4}"/>
              </a:ext>
            </a:extLst>
          </p:cNvPr>
          <p:cNvGrpSpPr/>
          <p:nvPr/>
        </p:nvGrpSpPr>
        <p:grpSpPr>
          <a:xfrm>
            <a:off x="954153" y="2899787"/>
            <a:ext cx="767357" cy="767357"/>
            <a:chOff x="369363" y="2742114"/>
            <a:chExt cx="914400" cy="914400"/>
          </a:xfrm>
        </p:grpSpPr>
        <p:sp>
          <p:nvSpPr>
            <p:cNvPr id="28" name="Oval 27">
              <a:extLst>
                <a:ext uri="{FF2B5EF4-FFF2-40B4-BE49-F238E27FC236}">
                  <a16:creationId xmlns:a16="http://schemas.microsoft.com/office/drawing/2014/main" id="{B7520890-3885-4BF7-A4EE-30577BF4F441}"/>
                </a:ext>
              </a:extLst>
            </p:cNvPr>
            <p:cNvSpPr/>
            <p:nvPr/>
          </p:nvSpPr>
          <p:spPr>
            <a:xfrm>
              <a:off x="369363" y="27421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Chat bubble with solid fill">
              <a:extLst>
                <a:ext uri="{FF2B5EF4-FFF2-40B4-BE49-F238E27FC236}">
                  <a16:creationId xmlns:a16="http://schemas.microsoft.com/office/drawing/2014/main" id="{E8163928-3774-4FB9-BA99-F7DC4C4306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3872" y="2879767"/>
              <a:ext cx="735254" cy="735254"/>
            </a:xfrm>
            <a:prstGeom prst="rect">
              <a:avLst/>
            </a:prstGeom>
          </p:spPr>
        </p:pic>
      </p:grpSp>
      <p:grpSp>
        <p:nvGrpSpPr>
          <p:cNvPr id="37" name="Group 36">
            <a:extLst>
              <a:ext uri="{FF2B5EF4-FFF2-40B4-BE49-F238E27FC236}">
                <a16:creationId xmlns:a16="http://schemas.microsoft.com/office/drawing/2014/main" id="{E4AC836C-6964-4739-B170-96D86723EB2B}"/>
              </a:ext>
            </a:extLst>
          </p:cNvPr>
          <p:cNvGrpSpPr/>
          <p:nvPr/>
        </p:nvGrpSpPr>
        <p:grpSpPr>
          <a:xfrm>
            <a:off x="957967" y="4590336"/>
            <a:ext cx="767357" cy="767357"/>
            <a:chOff x="373177" y="4517722"/>
            <a:chExt cx="914400" cy="914400"/>
          </a:xfrm>
        </p:grpSpPr>
        <p:sp>
          <p:nvSpPr>
            <p:cNvPr id="32" name="Oval 31">
              <a:extLst>
                <a:ext uri="{FF2B5EF4-FFF2-40B4-BE49-F238E27FC236}">
                  <a16:creationId xmlns:a16="http://schemas.microsoft.com/office/drawing/2014/main" id="{FE13157F-C088-430B-9308-80EE31F6648E}"/>
                </a:ext>
              </a:extLst>
            </p:cNvPr>
            <p:cNvSpPr/>
            <p:nvPr/>
          </p:nvSpPr>
          <p:spPr>
            <a:xfrm>
              <a:off x="373177" y="4517722"/>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Arrow: Rotate right with solid fill">
              <a:extLst>
                <a:ext uri="{FF2B5EF4-FFF2-40B4-BE49-F238E27FC236}">
                  <a16:creationId xmlns:a16="http://schemas.microsoft.com/office/drawing/2014/main" id="{27AC1035-592A-4923-84BF-BBB9E048E7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flipV="1">
              <a:off x="460988" y="4606310"/>
              <a:ext cx="705831" cy="759178"/>
            </a:xfrm>
            <a:prstGeom prst="rect">
              <a:avLst/>
            </a:prstGeom>
          </p:spPr>
        </p:pic>
      </p:grpSp>
    </p:spTree>
    <p:extLst>
      <p:ext uri="{BB962C8B-B14F-4D97-AF65-F5344CB8AC3E}">
        <p14:creationId xmlns:p14="http://schemas.microsoft.com/office/powerpoint/2010/main" val="3655856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889BAB-96F8-2752-0200-1085441A6FA4}"/>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Reasons for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017FC910-CC0E-7417-28E1-1E0EF67168C4}"/>
              </a:ext>
            </a:extLst>
          </p:cNvPr>
          <p:cNvCxnSpPr>
            <a:cxnSpLocks/>
          </p:cNvCxnSpPr>
          <p:nvPr/>
        </p:nvCxnSpPr>
        <p:spPr>
          <a:xfrm>
            <a:off x="677509" y="963733"/>
            <a:ext cx="3721236"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EACD233-9954-5062-E9D4-4BA022FD82BA}"/>
              </a:ext>
            </a:extLst>
          </p:cNvPr>
          <p:cNvGrpSpPr/>
          <p:nvPr/>
        </p:nvGrpSpPr>
        <p:grpSpPr>
          <a:xfrm>
            <a:off x="704734" y="1453011"/>
            <a:ext cx="767357" cy="767357"/>
            <a:chOff x="8613963" y="389127"/>
            <a:chExt cx="767357" cy="767357"/>
          </a:xfrm>
        </p:grpSpPr>
        <p:sp>
          <p:nvSpPr>
            <p:cNvPr id="12" name="Oval 11">
              <a:extLst>
                <a:ext uri="{FF2B5EF4-FFF2-40B4-BE49-F238E27FC236}">
                  <a16:creationId xmlns:a16="http://schemas.microsoft.com/office/drawing/2014/main" id="{F84E7C3E-0C0C-0E53-8AE6-B47E6727B4FF}"/>
                </a:ext>
              </a:extLst>
            </p:cNvPr>
            <p:cNvSpPr/>
            <p:nvPr/>
          </p:nvSpPr>
          <p:spPr>
            <a:xfrm>
              <a:off x="8613963" y="389127"/>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Group of people with solid fill">
              <a:extLst>
                <a:ext uri="{FF2B5EF4-FFF2-40B4-BE49-F238E27FC236}">
                  <a16:creationId xmlns:a16="http://schemas.microsoft.com/office/drawing/2014/main" id="{EE5A89F1-5C9F-4CCD-8937-3FBA0A6677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3836" y="469750"/>
              <a:ext cx="567610" cy="567610"/>
            </a:xfrm>
            <a:prstGeom prst="rect">
              <a:avLst/>
            </a:prstGeom>
          </p:spPr>
        </p:pic>
      </p:grpSp>
      <p:grpSp>
        <p:nvGrpSpPr>
          <p:cNvPr id="25" name="Group 24">
            <a:extLst>
              <a:ext uri="{FF2B5EF4-FFF2-40B4-BE49-F238E27FC236}">
                <a16:creationId xmlns:a16="http://schemas.microsoft.com/office/drawing/2014/main" id="{C26AD664-80A6-6873-BC15-C258C3028604}"/>
              </a:ext>
            </a:extLst>
          </p:cNvPr>
          <p:cNvGrpSpPr/>
          <p:nvPr/>
        </p:nvGrpSpPr>
        <p:grpSpPr>
          <a:xfrm>
            <a:off x="702766" y="4062712"/>
            <a:ext cx="767357" cy="767357"/>
            <a:chOff x="6127568" y="413820"/>
            <a:chExt cx="767357" cy="767357"/>
          </a:xfrm>
        </p:grpSpPr>
        <p:sp>
          <p:nvSpPr>
            <p:cNvPr id="15" name="Oval 14">
              <a:extLst>
                <a:ext uri="{FF2B5EF4-FFF2-40B4-BE49-F238E27FC236}">
                  <a16:creationId xmlns:a16="http://schemas.microsoft.com/office/drawing/2014/main" id="{3F4F1144-71BC-3F13-5D51-EFD46F62120A}"/>
                </a:ext>
              </a:extLst>
            </p:cNvPr>
            <p:cNvSpPr/>
            <p:nvPr/>
          </p:nvSpPr>
          <p:spPr>
            <a:xfrm>
              <a:off x="6127568" y="413820"/>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Coins outline">
              <a:extLst>
                <a:ext uri="{FF2B5EF4-FFF2-40B4-BE49-F238E27FC236}">
                  <a16:creationId xmlns:a16="http://schemas.microsoft.com/office/drawing/2014/main" id="{0C389160-AFDB-37D8-305F-E956E98531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540283" y="703320"/>
              <a:ext cx="343163" cy="394400"/>
            </a:xfrm>
            <a:prstGeom prst="rect">
              <a:avLst/>
            </a:prstGeom>
          </p:spPr>
        </p:pic>
        <p:pic>
          <p:nvPicPr>
            <p:cNvPr id="20" name="Graphic 19" descr="Downward trend graph with solid fill">
              <a:extLst>
                <a:ext uri="{FF2B5EF4-FFF2-40B4-BE49-F238E27FC236}">
                  <a16:creationId xmlns:a16="http://schemas.microsoft.com/office/drawing/2014/main" id="{164E6068-28CF-5A2D-FCCC-E32F4DE4A3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3718" y="471437"/>
              <a:ext cx="471188" cy="471188"/>
            </a:xfrm>
            <a:prstGeom prst="rect">
              <a:avLst/>
            </a:prstGeom>
          </p:spPr>
        </p:pic>
      </p:grpSp>
      <p:grpSp>
        <p:nvGrpSpPr>
          <p:cNvPr id="26" name="Group 25">
            <a:extLst>
              <a:ext uri="{FF2B5EF4-FFF2-40B4-BE49-F238E27FC236}">
                <a16:creationId xmlns:a16="http://schemas.microsoft.com/office/drawing/2014/main" id="{359DD8F6-8EB3-DF68-B1A1-EA5F200715F0}"/>
              </a:ext>
            </a:extLst>
          </p:cNvPr>
          <p:cNvGrpSpPr/>
          <p:nvPr/>
        </p:nvGrpSpPr>
        <p:grpSpPr>
          <a:xfrm>
            <a:off x="719605" y="2766927"/>
            <a:ext cx="791752" cy="767357"/>
            <a:chOff x="7257330" y="369876"/>
            <a:chExt cx="791752" cy="767357"/>
          </a:xfrm>
        </p:grpSpPr>
        <p:sp>
          <p:nvSpPr>
            <p:cNvPr id="18" name="Oval 17">
              <a:extLst>
                <a:ext uri="{FF2B5EF4-FFF2-40B4-BE49-F238E27FC236}">
                  <a16:creationId xmlns:a16="http://schemas.microsoft.com/office/drawing/2014/main" id="{190A0F4A-6218-4EA9-2079-35D5B55BCB2C}"/>
                </a:ext>
              </a:extLst>
            </p:cNvPr>
            <p:cNvSpPr/>
            <p:nvPr/>
          </p:nvSpPr>
          <p:spPr>
            <a:xfrm>
              <a:off x="7257330" y="369876"/>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Folder Search with solid fill">
              <a:extLst>
                <a:ext uri="{FF2B5EF4-FFF2-40B4-BE49-F238E27FC236}">
                  <a16:creationId xmlns:a16="http://schemas.microsoft.com/office/drawing/2014/main" id="{7F51EEF1-544F-0051-11A1-89852DC2F3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81725" y="369876"/>
              <a:ext cx="767357" cy="767357"/>
            </a:xfrm>
            <a:prstGeom prst="rect">
              <a:avLst/>
            </a:prstGeom>
          </p:spPr>
        </p:pic>
        <p:pic>
          <p:nvPicPr>
            <p:cNvPr id="24" name="Graphic 23" descr="Heart with pulse with solid fill">
              <a:extLst>
                <a:ext uri="{FF2B5EF4-FFF2-40B4-BE49-F238E27FC236}">
                  <a16:creationId xmlns:a16="http://schemas.microsoft.com/office/drawing/2014/main" id="{EF5CE2BA-990D-55BF-6AD4-DFEFD0B835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02667" y="669114"/>
              <a:ext cx="221970" cy="221970"/>
            </a:xfrm>
            <a:prstGeom prst="rect">
              <a:avLst/>
            </a:prstGeom>
          </p:spPr>
        </p:pic>
      </p:grpSp>
      <p:sp>
        <p:nvSpPr>
          <p:cNvPr id="28" name="Content Placeholder 2">
            <a:extLst>
              <a:ext uri="{FF2B5EF4-FFF2-40B4-BE49-F238E27FC236}">
                <a16:creationId xmlns:a16="http://schemas.microsoft.com/office/drawing/2014/main" id="{F00DE475-0679-F404-36C7-9F881759DC63}"/>
              </a:ext>
            </a:extLst>
          </p:cNvPr>
          <p:cNvSpPr txBox="1">
            <a:spLocks/>
          </p:cNvSpPr>
          <p:nvPr/>
        </p:nvSpPr>
        <p:spPr>
          <a:xfrm>
            <a:off x="1592107" y="1475965"/>
            <a:ext cx="8631756" cy="4835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Associated with a significantly higher participation rate than simple advice to quit (2-3% vs 40%)</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Promotes the use of electronic health records (EHR) to improve healthcare delivery; can help organizations meet various metrics (MU, PRIME, etc.) </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Clinical teams can make a big impact on the lives of their patients and reduce health care costs by referring them evidence-based tobacco treatment (i.e. KIC)</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p:txBody>
      </p:sp>
    </p:spTree>
    <p:extLst>
      <p:ext uri="{BB962C8B-B14F-4D97-AF65-F5344CB8AC3E}">
        <p14:creationId xmlns:p14="http://schemas.microsoft.com/office/powerpoint/2010/main" val="3899467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CBE822-75F1-B8BB-69FA-C2AD3124F87B}"/>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9E1B"/>
                </a:solidFill>
                <a:latin typeface="a Big Deal" panose="02000503000000000000" pitchFamily="2" charset="0"/>
              </a:rPr>
              <a:t>Referring to KIC</a:t>
            </a:r>
          </a:p>
        </p:txBody>
      </p:sp>
      <p:sp>
        <p:nvSpPr>
          <p:cNvPr id="8" name="Rectangle 7">
            <a:extLst>
              <a:ext uri="{FF2B5EF4-FFF2-40B4-BE49-F238E27FC236}">
                <a16:creationId xmlns:a16="http://schemas.microsoft.com/office/drawing/2014/main" id="{9C64BA3E-6090-231A-B550-0BA13532830D}"/>
              </a:ext>
            </a:extLst>
          </p:cNvPr>
          <p:cNvSpPr>
            <a:spLocks noChangeArrowheads="1"/>
          </p:cNvSpPr>
          <p:nvPr/>
        </p:nvSpPr>
        <p:spPr bwMode="auto">
          <a:xfrm>
            <a:off x="838200" y="1098144"/>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Proactive Referrals</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9" name="Straight Connector 8">
            <a:extLst>
              <a:ext uri="{FF2B5EF4-FFF2-40B4-BE49-F238E27FC236}">
                <a16:creationId xmlns:a16="http://schemas.microsoft.com/office/drawing/2014/main" id="{4CF94D5C-515F-4B82-F147-C9B5389A34F3}"/>
              </a:ext>
            </a:extLst>
          </p:cNvPr>
          <p:cNvCxnSpPr>
            <a:cxnSpLocks/>
          </p:cNvCxnSpPr>
          <p:nvPr/>
        </p:nvCxnSpPr>
        <p:spPr>
          <a:xfrm>
            <a:off x="950885" y="1570125"/>
            <a:ext cx="3120601"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2FCA5B9-9097-F701-FF0E-7342C97B98A6}"/>
              </a:ext>
            </a:extLst>
          </p:cNvPr>
          <p:cNvSpPr txBox="1">
            <a:spLocks/>
          </p:cNvSpPr>
          <p:nvPr/>
        </p:nvSpPr>
        <p:spPr>
          <a:xfrm>
            <a:off x="612954" y="1839084"/>
            <a:ext cx="8867930" cy="4080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Electronic referrals (through health record) or web-based referral</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Means Helpline calls the patient – patient doesn’t initiate the call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Workflow for Proactive Referrals:</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Clinic/Hospital:</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Screens patient for tobacco use </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Sends referral to Helpline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KIC:</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Receives patient information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Attempts patient to try and enroll in services</a:t>
            </a:r>
          </a:p>
          <a:p>
            <a:endParaRPr lang="en-US" dirty="0"/>
          </a:p>
        </p:txBody>
      </p:sp>
    </p:spTree>
    <p:extLst>
      <p:ext uri="{BB962C8B-B14F-4D97-AF65-F5344CB8AC3E}">
        <p14:creationId xmlns:p14="http://schemas.microsoft.com/office/powerpoint/2010/main" val="3210025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CBE822-75F1-B8BB-69FA-C2AD3124F87B}"/>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9E1B"/>
              </a:solidFill>
              <a:latin typeface="a Big Deal" panose="02000503000000000000" pitchFamily="2" charset="0"/>
            </a:endParaRPr>
          </a:p>
        </p:txBody>
      </p:sp>
      <p:sp>
        <p:nvSpPr>
          <p:cNvPr id="11" name="Content Placeholder 2">
            <a:extLst>
              <a:ext uri="{FF2B5EF4-FFF2-40B4-BE49-F238E27FC236}">
                <a16:creationId xmlns:a16="http://schemas.microsoft.com/office/drawing/2014/main" id="{82FCA5B9-9097-F701-FF0E-7342C97B98A6}"/>
              </a:ext>
            </a:extLst>
          </p:cNvPr>
          <p:cNvSpPr txBox="1">
            <a:spLocks/>
          </p:cNvSpPr>
          <p:nvPr/>
        </p:nvSpPr>
        <p:spPr>
          <a:xfrm>
            <a:off x="612954" y="1839084"/>
            <a:ext cx="8867930" cy="4080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7" name="Object 6">
            <a:extLst>
              <a:ext uri="{FF2B5EF4-FFF2-40B4-BE49-F238E27FC236}">
                <a16:creationId xmlns:a16="http://schemas.microsoft.com/office/drawing/2014/main" id="{5029892D-1B4D-A6FF-68B8-803963F34DC3}"/>
              </a:ext>
            </a:extLst>
          </p:cNvPr>
          <p:cNvGraphicFramePr>
            <a:graphicFrameLocks noChangeAspect="1"/>
          </p:cNvGraphicFramePr>
          <p:nvPr>
            <p:extLst>
              <p:ext uri="{D42A27DB-BD31-4B8C-83A1-F6EECF244321}">
                <p14:modId xmlns:p14="http://schemas.microsoft.com/office/powerpoint/2010/main" val="1460102731"/>
              </p:ext>
            </p:extLst>
          </p:nvPr>
        </p:nvGraphicFramePr>
        <p:xfrm>
          <a:off x="3311236" y="138546"/>
          <a:ext cx="5347855" cy="6553200"/>
        </p:xfrm>
        <a:graphic>
          <a:graphicData uri="http://schemas.openxmlformats.org/presentationml/2006/ole">
            <mc:AlternateContent xmlns:mc="http://schemas.openxmlformats.org/markup-compatibility/2006">
              <mc:Choice xmlns:v="urn:schemas-microsoft-com:vml" Requires="v">
                <p:oleObj name="Acrobat Document" r:id="rId3" imgW="5829120" imgH="7543800" progId="AcroExch.Document.DC">
                  <p:embed/>
                </p:oleObj>
              </mc:Choice>
              <mc:Fallback>
                <p:oleObj name="Acrobat Document" r:id="rId3" imgW="5829120" imgH="7543800" progId="AcroExch.Document.DC">
                  <p:embed/>
                  <p:pic>
                    <p:nvPicPr>
                      <p:cNvPr id="0" name=""/>
                      <p:cNvPicPr/>
                      <p:nvPr/>
                    </p:nvPicPr>
                    <p:blipFill>
                      <a:blip r:embed="rId4"/>
                      <a:stretch>
                        <a:fillRect/>
                      </a:stretch>
                    </p:blipFill>
                    <p:spPr>
                      <a:xfrm>
                        <a:off x="3311236" y="138546"/>
                        <a:ext cx="5347855" cy="6553200"/>
                      </a:xfrm>
                      <a:prstGeom prst="rect">
                        <a:avLst/>
                      </a:prstGeom>
                    </p:spPr>
                  </p:pic>
                </p:oleObj>
              </mc:Fallback>
            </mc:AlternateContent>
          </a:graphicData>
        </a:graphic>
      </p:graphicFrame>
    </p:spTree>
    <p:extLst>
      <p:ext uri="{BB962C8B-B14F-4D97-AF65-F5344CB8AC3E}">
        <p14:creationId xmlns:p14="http://schemas.microsoft.com/office/powerpoint/2010/main" val="2781009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D7733A6-7E85-C891-B0EF-C834B5952857}"/>
              </a:ext>
            </a:extLst>
          </p:cNvPr>
          <p:cNvGraphicFramePr>
            <a:graphicFrameLocks noGrp="1"/>
          </p:cNvGraphicFramePr>
          <p:nvPr>
            <p:ph idx="1"/>
            <p:extLst>
              <p:ext uri="{D42A27DB-BD31-4B8C-83A1-F6EECF244321}">
                <p14:modId xmlns:p14="http://schemas.microsoft.com/office/powerpoint/2010/main" val="3319642809"/>
              </p:ext>
            </p:extLst>
          </p:nvPr>
        </p:nvGraphicFramePr>
        <p:xfrm>
          <a:off x="564824" y="1523967"/>
          <a:ext cx="854146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B2316960-AE91-C495-E433-0EEFF08E22C6}"/>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Benefits of KIC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4" name="Straight Connector 3">
            <a:extLst>
              <a:ext uri="{FF2B5EF4-FFF2-40B4-BE49-F238E27FC236}">
                <a16:creationId xmlns:a16="http://schemas.microsoft.com/office/drawing/2014/main" id="{AD66CD06-57DF-BB3E-5C21-855B090B4398}"/>
              </a:ext>
            </a:extLst>
          </p:cNvPr>
          <p:cNvCxnSpPr>
            <a:cxnSpLocks/>
          </p:cNvCxnSpPr>
          <p:nvPr/>
        </p:nvCxnSpPr>
        <p:spPr>
          <a:xfrm>
            <a:off x="677509" y="963733"/>
            <a:ext cx="4192874"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24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1C8BDB1-7070-4A84-4C36-08C142626021}"/>
              </a:ext>
            </a:extLst>
          </p:cNvPr>
          <p:cNvGraphicFramePr>
            <a:graphicFrameLocks noGrp="1"/>
          </p:cNvGraphicFramePr>
          <p:nvPr>
            <p:ph idx="1"/>
            <p:extLst>
              <p:ext uri="{D42A27DB-BD31-4B8C-83A1-F6EECF244321}">
                <p14:modId xmlns:p14="http://schemas.microsoft.com/office/powerpoint/2010/main" val="1709409822"/>
              </p:ext>
            </p:extLst>
          </p:nvPr>
        </p:nvGraphicFramePr>
        <p:xfrm>
          <a:off x="442415" y="1129589"/>
          <a:ext cx="953409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BA695E87-B685-EFBE-634A-3F2CA27B0EA2}"/>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Background of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937C182F-24A1-928C-6390-A26AA19858B1}"/>
              </a:ext>
            </a:extLst>
          </p:cNvPr>
          <p:cNvCxnSpPr>
            <a:cxnSpLocks/>
          </p:cNvCxnSpPr>
          <p:nvPr/>
        </p:nvCxnSpPr>
        <p:spPr>
          <a:xfrm>
            <a:off x="677509" y="992608"/>
            <a:ext cx="4192874"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317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21000" b="-2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rPr>
              <a:t>About Kick It California</a:t>
            </a:r>
          </a:p>
        </p:txBody>
      </p:sp>
    </p:spTree>
    <p:extLst>
      <p:ext uri="{BB962C8B-B14F-4D97-AF65-F5344CB8AC3E}">
        <p14:creationId xmlns:p14="http://schemas.microsoft.com/office/powerpoint/2010/main" val="47072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B90F7D2-1460-9402-F881-E93588D26A5D}"/>
              </a:ext>
            </a:extLst>
          </p:cNvPr>
          <p:cNvGraphicFramePr>
            <a:graphicFrameLocks noGrp="1"/>
          </p:cNvGraphicFramePr>
          <p:nvPr>
            <p:ph idx="1"/>
            <p:extLst>
              <p:ext uri="{D42A27DB-BD31-4B8C-83A1-F6EECF244321}">
                <p14:modId xmlns:p14="http://schemas.microsoft.com/office/powerpoint/2010/main" val="3799535441"/>
              </p:ext>
            </p:extLst>
          </p:nvPr>
        </p:nvGraphicFramePr>
        <p:xfrm>
          <a:off x="491690" y="1411739"/>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DAC93E5-1B78-C995-F68B-26477362B5B6}"/>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Referrals Over Time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1801FDBF-3C57-7287-F554-FFC7A4BF2F38}"/>
              </a:ext>
            </a:extLst>
          </p:cNvPr>
          <p:cNvCxnSpPr>
            <a:cxnSpLocks/>
          </p:cNvCxnSpPr>
          <p:nvPr/>
        </p:nvCxnSpPr>
        <p:spPr>
          <a:xfrm>
            <a:off x="677509" y="992608"/>
            <a:ext cx="3278474"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689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e-Referral Methods</a:t>
            </a:r>
          </a:p>
        </p:txBody>
      </p:sp>
      <p:sp>
        <p:nvSpPr>
          <p:cNvPr id="3" name="Content Placeholder 2"/>
          <p:cNvSpPr>
            <a:spLocks noGrp="1"/>
          </p:cNvSpPr>
          <p:nvPr>
            <p:ph idx="1"/>
          </p:nvPr>
        </p:nvSpPr>
        <p:spPr/>
        <p:txBody>
          <a:bodyPr/>
          <a:lstStyle/>
          <a:p>
            <a:r>
              <a:rPr lang="en-US" dirty="0"/>
              <a:t>There are three methods for transferring the data to the Helpline:</a:t>
            </a:r>
          </a:p>
          <a:p>
            <a:pPr lvl="1"/>
            <a:r>
              <a:rPr lang="en-US" dirty="0"/>
              <a:t>DIRECT messaging </a:t>
            </a:r>
          </a:p>
          <a:p>
            <a:pPr lvl="1"/>
            <a:r>
              <a:rPr lang="en-US" dirty="0"/>
              <a:t>Traditional (Peer-to-Peer)</a:t>
            </a:r>
          </a:p>
          <a:p>
            <a:pPr lvl="1"/>
            <a:r>
              <a:rPr lang="en-US" dirty="0"/>
              <a:t>Custom </a:t>
            </a:r>
          </a:p>
        </p:txBody>
      </p:sp>
    </p:spTree>
    <p:extLst>
      <p:ext uri="{BB962C8B-B14F-4D97-AF65-F5344CB8AC3E}">
        <p14:creationId xmlns:p14="http://schemas.microsoft.com/office/powerpoint/2010/main" val="1416202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567" y="243074"/>
            <a:ext cx="8229600" cy="1203767"/>
          </a:xfrm>
        </p:spPr>
        <p:txBody>
          <a:bodyPr/>
          <a:lstStyle/>
          <a:p>
            <a:r>
              <a:rPr lang="en-US" dirty="0"/>
              <a:t>DIRECT Project</a:t>
            </a:r>
          </a:p>
        </p:txBody>
      </p:sp>
      <p:sp>
        <p:nvSpPr>
          <p:cNvPr id="3" name="Content Placeholder 2"/>
          <p:cNvSpPr>
            <a:spLocks noGrp="1"/>
          </p:cNvSpPr>
          <p:nvPr>
            <p:ph idx="1"/>
          </p:nvPr>
        </p:nvSpPr>
        <p:spPr>
          <a:xfrm>
            <a:off x="1990826" y="1613520"/>
            <a:ext cx="8229600" cy="4863162"/>
          </a:xfrm>
        </p:spPr>
        <p:txBody>
          <a:bodyPr>
            <a:normAutofit fontScale="77500" lnSpcReduction="20000"/>
          </a:bodyPr>
          <a:lstStyle/>
          <a:p>
            <a:pPr>
              <a:lnSpc>
                <a:spcPct val="120000"/>
              </a:lnSpc>
              <a:spcBef>
                <a:spcPts val="0"/>
              </a:spcBef>
              <a:buFont typeface="Wingdings" panose="05000000000000000000" pitchFamily="2" charset="2"/>
              <a:buChar char="§"/>
            </a:pPr>
            <a:r>
              <a:rPr lang="en-US" sz="3600" dirty="0"/>
              <a:t>Developed by Office of National Coordinator (ONC)</a:t>
            </a:r>
          </a:p>
          <a:p>
            <a:pPr>
              <a:lnSpc>
                <a:spcPct val="120000"/>
              </a:lnSpc>
              <a:spcBef>
                <a:spcPts val="0"/>
              </a:spcBef>
              <a:buFont typeface="Wingdings" panose="05000000000000000000" pitchFamily="2" charset="2"/>
              <a:buChar char="§"/>
            </a:pPr>
            <a:r>
              <a:rPr lang="en-US" sz="3600" dirty="0"/>
              <a:t>Meets MU requirements</a:t>
            </a:r>
          </a:p>
          <a:p>
            <a:pPr>
              <a:lnSpc>
                <a:spcPct val="120000"/>
              </a:lnSpc>
              <a:spcBef>
                <a:spcPts val="0"/>
              </a:spcBef>
              <a:buFont typeface="Wingdings" panose="05000000000000000000" pitchFamily="2" charset="2"/>
              <a:buChar char="§"/>
            </a:pPr>
            <a:r>
              <a:rPr lang="en-US" sz="3600" dirty="0"/>
              <a:t>Small start up costs </a:t>
            </a:r>
          </a:p>
          <a:p>
            <a:pPr lvl="1">
              <a:lnSpc>
                <a:spcPct val="120000"/>
              </a:lnSpc>
              <a:spcBef>
                <a:spcPts val="0"/>
              </a:spcBef>
              <a:buFont typeface="Wingdings" panose="05000000000000000000" pitchFamily="2" charset="2"/>
              <a:buChar char="§"/>
            </a:pPr>
            <a:r>
              <a:rPr lang="en-US" sz="3400" dirty="0"/>
              <a:t>Additional  fee to build results messages </a:t>
            </a:r>
          </a:p>
          <a:p>
            <a:pPr>
              <a:lnSpc>
                <a:spcPct val="120000"/>
              </a:lnSpc>
              <a:spcBef>
                <a:spcPts val="0"/>
              </a:spcBef>
              <a:buFont typeface="Wingdings" panose="05000000000000000000" pitchFamily="2" charset="2"/>
              <a:buChar char="§"/>
            </a:pPr>
            <a:r>
              <a:rPr lang="en-US" sz="3600" dirty="0"/>
              <a:t>Easy implementation </a:t>
            </a:r>
          </a:p>
          <a:p>
            <a:pPr lvl="1">
              <a:lnSpc>
                <a:spcPct val="120000"/>
              </a:lnSpc>
              <a:spcBef>
                <a:spcPts val="0"/>
              </a:spcBef>
              <a:buFont typeface="Wingdings" panose="05000000000000000000" pitchFamily="2" charset="2"/>
              <a:buChar char="§"/>
            </a:pPr>
            <a:r>
              <a:rPr lang="en-US" sz="3400" dirty="0"/>
              <a:t>Sign up for a Direct Account (CA Direct, or EMR Direct) through a HISP</a:t>
            </a:r>
          </a:p>
          <a:p>
            <a:pPr lvl="1">
              <a:lnSpc>
                <a:spcPct val="120000"/>
              </a:lnSpc>
              <a:spcBef>
                <a:spcPts val="0"/>
              </a:spcBef>
              <a:buFont typeface="Wingdings" panose="05000000000000000000" pitchFamily="2" charset="2"/>
              <a:buChar char="§"/>
            </a:pPr>
            <a:r>
              <a:rPr lang="en-US" sz="3400" dirty="0"/>
              <a:t>Once approved, provider can start referring either through the EHR or by simply opening up a browser</a:t>
            </a:r>
          </a:p>
          <a:p>
            <a:pPr lvl="2">
              <a:lnSpc>
                <a:spcPct val="120000"/>
              </a:lnSpc>
              <a:spcBef>
                <a:spcPts val="0"/>
              </a:spcBef>
              <a:buFont typeface="Wingdings" panose="05000000000000000000" pitchFamily="2" charset="2"/>
              <a:buChar char="§"/>
            </a:pPr>
            <a:r>
              <a:rPr lang="en-US" sz="3400" dirty="0"/>
              <a:t>If referral coming through EHR – integrate into workflow </a:t>
            </a:r>
          </a:p>
          <a:p>
            <a:pPr lvl="1">
              <a:lnSpc>
                <a:spcPct val="130000"/>
              </a:lnSpc>
              <a:spcBef>
                <a:spcPts val="0"/>
              </a:spcBef>
              <a:buFont typeface="Wingdings" panose="05000000000000000000" pitchFamily="2" charset="2"/>
              <a:buChar char="§"/>
            </a:pPr>
            <a:endParaRPr lang="en-US" dirty="0"/>
          </a:p>
          <a:p>
            <a:endParaRPr lang="en-US" dirty="0"/>
          </a:p>
        </p:txBody>
      </p:sp>
      <p:pic>
        <p:nvPicPr>
          <p:cNvPr id="1026" name="Picture 2" descr="Image result for direct projec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746" y="358577"/>
            <a:ext cx="5086350" cy="137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604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1"/>
            <a:ext cx="8229600" cy="572194"/>
          </a:xfrm>
        </p:spPr>
        <p:txBody>
          <a:bodyPr>
            <a:noAutofit/>
          </a:bodyPr>
          <a:lstStyle/>
          <a:p>
            <a:r>
              <a:rPr lang="en-US" dirty="0"/>
              <a:t>Traditional</a:t>
            </a:r>
          </a:p>
        </p:txBody>
      </p:sp>
      <p:sp>
        <p:nvSpPr>
          <p:cNvPr id="3" name="Content Placeholder 2"/>
          <p:cNvSpPr>
            <a:spLocks noGrp="1"/>
          </p:cNvSpPr>
          <p:nvPr>
            <p:ph idx="1"/>
          </p:nvPr>
        </p:nvSpPr>
        <p:spPr>
          <a:xfrm>
            <a:off x="1981200" y="946982"/>
            <a:ext cx="8229600" cy="5911018"/>
          </a:xfrm>
        </p:spPr>
        <p:txBody>
          <a:bodyPr>
            <a:noAutofit/>
          </a:bodyPr>
          <a:lstStyle/>
          <a:p>
            <a:pPr>
              <a:spcBef>
                <a:spcPts val="0"/>
              </a:spcBef>
              <a:buFont typeface="Wingdings" panose="05000000000000000000" pitchFamily="2" charset="2"/>
              <a:buChar char="§"/>
            </a:pPr>
            <a:r>
              <a:rPr lang="en-US" dirty="0"/>
              <a:t>Order built within EHR </a:t>
            </a:r>
          </a:p>
          <a:p>
            <a:pPr lvl="1">
              <a:spcBef>
                <a:spcPts val="0"/>
              </a:spcBef>
              <a:buFont typeface="Wingdings" panose="05000000000000000000" pitchFamily="2" charset="2"/>
              <a:buChar char="§"/>
            </a:pPr>
            <a:r>
              <a:rPr lang="en-US" dirty="0"/>
              <a:t>Similar to any other referral that a provider would do in their day-to-day workflow, like ordering an X-ray</a:t>
            </a:r>
          </a:p>
          <a:p>
            <a:pPr lvl="1">
              <a:spcBef>
                <a:spcPts val="0"/>
              </a:spcBef>
              <a:buFont typeface="Wingdings" panose="05000000000000000000" pitchFamily="2" charset="2"/>
              <a:buChar char="§"/>
            </a:pPr>
            <a:r>
              <a:rPr lang="en-US" dirty="0"/>
              <a:t>Receive results messages from Helpline (result of an Order)</a:t>
            </a:r>
          </a:p>
          <a:p>
            <a:pPr lvl="1">
              <a:spcBef>
                <a:spcPts val="0"/>
              </a:spcBef>
              <a:buFont typeface="Wingdings" panose="05000000000000000000" pitchFamily="2" charset="2"/>
              <a:buChar char="§"/>
            </a:pPr>
            <a:r>
              <a:rPr lang="en-US" dirty="0"/>
              <a:t>Can limit the amount of data sent and received</a:t>
            </a:r>
          </a:p>
          <a:p>
            <a:pPr>
              <a:spcBef>
                <a:spcPts val="0"/>
              </a:spcBef>
              <a:buFont typeface="Wingdings" panose="05000000000000000000" pitchFamily="2" charset="2"/>
              <a:buChar char="§"/>
            </a:pPr>
            <a:r>
              <a:rPr lang="en-US" dirty="0"/>
              <a:t>Meets MU </a:t>
            </a:r>
          </a:p>
          <a:p>
            <a:pPr>
              <a:spcBef>
                <a:spcPts val="0"/>
              </a:spcBef>
              <a:buFont typeface="Wingdings" panose="05000000000000000000" pitchFamily="2" charset="2"/>
              <a:buChar char="§"/>
            </a:pPr>
            <a:r>
              <a:rPr lang="en-US" dirty="0"/>
              <a:t>Requires IT resources </a:t>
            </a:r>
          </a:p>
          <a:p>
            <a:pPr>
              <a:spcBef>
                <a:spcPts val="0"/>
              </a:spcBef>
              <a:buFont typeface="Wingdings" panose="05000000000000000000" pitchFamily="2" charset="2"/>
              <a:buChar char="§"/>
            </a:pPr>
            <a:r>
              <a:rPr lang="en-US" dirty="0"/>
              <a:t>Large start up costs ($7,000+) + monthly maintenance</a:t>
            </a:r>
          </a:p>
          <a:p>
            <a:pPr lvl="1">
              <a:spcBef>
                <a:spcPts val="0"/>
              </a:spcBef>
              <a:buFont typeface="Wingdings" panose="05000000000000000000" pitchFamily="2" charset="2"/>
              <a:buChar char="§"/>
            </a:pPr>
            <a:r>
              <a:rPr lang="en-US" dirty="0"/>
              <a:t> System admin time, engineering time, etc. </a:t>
            </a:r>
          </a:p>
          <a:p>
            <a:pPr marL="0" indent="0">
              <a:spcBef>
                <a:spcPts val="0"/>
              </a:spcBef>
              <a:buNone/>
            </a:pPr>
            <a:endParaRPr lang="en-US" dirty="0"/>
          </a:p>
          <a:p>
            <a:pPr marL="457200" lvl="1" indent="0">
              <a:buNone/>
            </a:pPr>
            <a:endParaRPr lang="en-US" dirty="0"/>
          </a:p>
        </p:txBody>
      </p:sp>
    </p:spTree>
    <p:extLst>
      <p:ext uri="{BB962C8B-B14F-4D97-AF65-F5344CB8AC3E}">
        <p14:creationId xmlns:p14="http://schemas.microsoft.com/office/powerpoint/2010/main" val="2576852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a:t>
            </a:r>
          </a:p>
        </p:txBody>
      </p:sp>
      <p:sp>
        <p:nvSpPr>
          <p:cNvPr id="3" name="Content Placeholder 2"/>
          <p:cNvSpPr>
            <a:spLocks noGrp="1"/>
          </p:cNvSpPr>
          <p:nvPr>
            <p:ph idx="1"/>
          </p:nvPr>
        </p:nvSpPr>
        <p:spPr/>
        <p:txBody>
          <a:bodyPr/>
          <a:lstStyle/>
          <a:p>
            <a:r>
              <a:rPr lang="en-US" dirty="0"/>
              <a:t>Standard formats (e.g. CSV, pipe delimited, fixed length, etc.) </a:t>
            </a:r>
          </a:p>
          <a:p>
            <a:r>
              <a:rPr lang="en-US" dirty="0"/>
              <a:t>Standard transports (e.g. web-services, SOAP, etc.)</a:t>
            </a:r>
          </a:p>
        </p:txBody>
      </p:sp>
    </p:spTree>
    <p:extLst>
      <p:ext uri="{BB962C8B-B14F-4D97-AF65-F5344CB8AC3E}">
        <p14:creationId xmlns:p14="http://schemas.microsoft.com/office/powerpoint/2010/main" val="4025183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Summary Referral Report</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5257" y="1718913"/>
            <a:ext cx="8712594" cy="3604201"/>
          </a:xfrm>
        </p:spPr>
      </p:pic>
    </p:spTree>
    <p:extLst>
      <p:ext uri="{BB962C8B-B14F-4D97-AF65-F5344CB8AC3E}">
        <p14:creationId xmlns:p14="http://schemas.microsoft.com/office/powerpoint/2010/main" val="3259348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403C-2A5F-47C2-913C-BEB94B2A9F11}"/>
              </a:ext>
            </a:extLst>
          </p:cNvPr>
          <p:cNvSpPr>
            <a:spLocks noGrp="1"/>
          </p:cNvSpPr>
          <p:nvPr>
            <p:ph type="title"/>
          </p:nvPr>
        </p:nvSpPr>
        <p:spPr>
          <a:xfrm>
            <a:off x="838200" y="365125"/>
            <a:ext cx="10687050" cy="1325563"/>
          </a:xfrm>
        </p:spPr>
        <p:txBody>
          <a:bodyPr/>
          <a:lstStyle/>
          <a:p>
            <a:r>
              <a:rPr lang="en-US" dirty="0">
                <a:solidFill>
                  <a:srgbClr val="FF9E1B"/>
                </a:solidFill>
                <a:latin typeface="a Big Deal" panose="02000503000000000000" pitchFamily="2" charset="0"/>
              </a:rPr>
              <a:t>Promoting Kick It California</a:t>
            </a:r>
          </a:p>
        </p:txBody>
      </p:sp>
      <p:sp>
        <p:nvSpPr>
          <p:cNvPr id="3" name="Content Placeholder 2">
            <a:extLst>
              <a:ext uri="{FF2B5EF4-FFF2-40B4-BE49-F238E27FC236}">
                <a16:creationId xmlns:a16="http://schemas.microsoft.com/office/drawing/2014/main" id="{4011E271-318D-49F2-BFD6-280AC253206B}"/>
              </a:ext>
            </a:extLst>
          </p:cNvPr>
          <p:cNvSpPr>
            <a:spLocks noGrp="1"/>
          </p:cNvSpPr>
          <p:nvPr>
            <p:ph idx="1"/>
          </p:nvPr>
        </p:nvSpPr>
        <p:spPr>
          <a:xfrm>
            <a:off x="2242686" y="1529544"/>
            <a:ext cx="8961119" cy="1325564"/>
          </a:xfrm>
        </p:spPr>
        <p:txBody>
          <a:bodyPr>
            <a:noAutofit/>
          </a:bodyPr>
          <a:lstStyle/>
          <a:p>
            <a:pPr marL="0" indent="0">
              <a:buClr>
                <a:srgbClr val="FF9E1B"/>
              </a:buClr>
              <a:buNone/>
            </a:pPr>
            <a:r>
              <a:rPr lang="en-US" sz="2200" b="0" i="0" u="none" strike="noStrike" baseline="0" dirty="0">
                <a:solidFill>
                  <a:srgbClr val="092B49"/>
                </a:solidFill>
              </a:rPr>
              <a:t>In orde</a:t>
            </a:r>
            <a:r>
              <a:rPr lang="en-US" sz="2200" dirty="0">
                <a:solidFill>
                  <a:srgbClr val="092B49"/>
                </a:solidFill>
              </a:rPr>
              <a:t>r to raise awareness about our free, nonjudgmental, confidential services and our partnership with clinics, we recommend you promote or mention the partnership with KIC on your website, social media, and other outreach channels, if possible. </a:t>
            </a:r>
            <a:endParaRPr lang="en-US" sz="2200" b="0" i="0" u="none" strike="noStrike" baseline="0" dirty="0">
              <a:solidFill>
                <a:srgbClr val="092B49"/>
              </a:solidFill>
            </a:endParaRPr>
          </a:p>
        </p:txBody>
      </p:sp>
      <p:sp>
        <p:nvSpPr>
          <p:cNvPr id="5" name="Oval 4">
            <a:extLst>
              <a:ext uri="{FF2B5EF4-FFF2-40B4-BE49-F238E27FC236}">
                <a16:creationId xmlns:a16="http://schemas.microsoft.com/office/drawing/2014/main" id="{0427AF45-5581-6F33-639B-1E6B2D93C8ED}"/>
              </a:ext>
            </a:extLst>
          </p:cNvPr>
          <p:cNvSpPr/>
          <p:nvPr/>
        </p:nvSpPr>
        <p:spPr>
          <a:xfrm>
            <a:off x="1098812" y="1572893"/>
            <a:ext cx="1018016" cy="1018016"/>
          </a:xfrm>
          <a:prstGeom prst="ellips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Marketing with solid fill">
            <a:extLst>
              <a:ext uri="{FF2B5EF4-FFF2-40B4-BE49-F238E27FC236}">
                <a16:creationId xmlns:a16="http://schemas.microsoft.com/office/drawing/2014/main" id="{E354E2C5-3859-49EC-9692-8896B2DC33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6608" y="1690688"/>
            <a:ext cx="782425" cy="782425"/>
          </a:xfrm>
          <a:prstGeom prst="rect">
            <a:avLst/>
          </a:prstGeom>
        </p:spPr>
      </p:pic>
      <p:sp>
        <p:nvSpPr>
          <p:cNvPr id="8" name="TextBox 7">
            <a:extLst>
              <a:ext uri="{FF2B5EF4-FFF2-40B4-BE49-F238E27FC236}">
                <a16:creationId xmlns:a16="http://schemas.microsoft.com/office/drawing/2014/main" id="{9D0155F3-E919-C77D-6D97-19F6DC462BFF}"/>
              </a:ext>
            </a:extLst>
          </p:cNvPr>
          <p:cNvSpPr txBox="1"/>
          <p:nvPr/>
        </p:nvSpPr>
        <p:spPr>
          <a:xfrm>
            <a:off x="659595" y="2759931"/>
            <a:ext cx="9987197" cy="3062377"/>
          </a:xfrm>
          <a:prstGeom prst="rect">
            <a:avLst/>
          </a:prstGeom>
          <a:noFill/>
        </p:spPr>
        <p:txBody>
          <a:bodyPr wrap="square">
            <a:spAutoFit/>
          </a:bodyPr>
          <a:lstStyle/>
          <a:p>
            <a:pPr marL="742950" lvl="1" indent="-285750">
              <a:spcAft>
                <a:spcPts val="600"/>
              </a:spcAft>
              <a:buClr>
                <a:srgbClr val="FF9E1B"/>
              </a:buClr>
              <a:buFont typeface="Wingdings" panose="05000000000000000000" pitchFamily="2" charset="2"/>
              <a:buChar char="§"/>
            </a:pPr>
            <a:r>
              <a:rPr lang="en-US" sz="2400" b="0" i="0" u="none" strike="noStrike" baseline="0" dirty="0">
                <a:solidFill>
                  <a:srgbClr val="092B49"/>
                </a:solidFill>
              </a:rPr>
              <a:t>Follow us and reshare our social media posts</a:t>
            </a:r>
            <a:br>
              <a:rPr lang="en-US" sz="2400" b="0" i="0" u="none" strike="noStrike" baseline="0" dirty="0">
                <a:solidFill>
                  <a:srgbClr val="092B49"/>
                </a:solidFill>
              </a:rPr>
            </a:br>
            <a:r>
              <a:rPr lang="en-US" sz="2400" b="0" i="0" u="none" strike="noStrike" baseline="0" dirty="0">
                <a:solidFill>
                  <a:srgbClr val="092B49"/>
                </a:solidFill>
              </a:rPr>
              <a:t>@kickitca on </a:t>
            </a:r>
            <a:r>
              <a:rPr lang="en-US" sz="2400" b="1" i="0" u="none" strike="noStrike" baseline="0" dirty="0">
                <a:solidFill>
                  <a:srgbClr val="FF9E1B"/>
                </a:solidFill>
                <a:hlinkClick r:id="rId5">
                  <a:extLst>
                    <a:ext uri="{A12FA001-AC4F-418D-AE19-62706E023703}">
                      <ahyp:hlinkClr xmlns:ahyp="http://schemas.microsoft.com/office/drawing/2018/hyperlinkcolor" val="tx"/>
                    </a:ext>
                  </a:extLst>
                </a:hlinkClick>
              </a:rPr>
              <a:t>Facebook</a:t>
            </a:r>
            <a:r>
              <a:rPr lang="en-US" sz="2400" b="0" i="0" u="none" strike="noStrike" baseline="0" dirty="0">
                <a:solidFill>
                  <a:srgbClr val="092B49"/>
                </a:solidFill>
              </a:rPr>
              <a:t>, </a:t>
            </a:r>
            <a:r>
              <a:rPr lang="en-US" sz="2400" b="1" i="0" u="none" strike="noStrike" baseline="0" dirty="0">
                <a:solidFill>
                  <a:srgbClr val="FF9E1B"/>
                </a:solidFill>
                <a:hlinkClick r:id="rId6">
                  <a:extLst>
                    <a:ext uri="{A12FA001-AC4F-418D-AE19-62706E023703}">
                      <ahyp:hlinkClr xmlns:ahyp="http://schemas.microsoft.com/office/drawing/2018/hyperlinkcolor" val="tx"/>
                    </a:ext>
                  </a:extLst>
                </a:hlinkClick>
              </a:rPr>
              <a:t>IG</a:t>
            </a:r>
            <a:r>
              <a:rPr lang="en-US" sz="2400" b="0" i="0" u="none" strike="noStrike" baseline="0" dirty="0">
                <a:solidFill>
                  <a:srgbClr val="092B49"/>
                </a:solidFill>
              </a:rPr>
              <a:t>, </a:t>
            </a:r>
            <a:r>
              <a:rPr lang="en-US" sz="2400" b="1" i="0" u="none" strike="noStrike" baseline="0" dirty="0">
                <a:solidFill>
                  <a:srgbClr val="FF9E1B"/>
                </a:solidFill>
                <a:hlinkClick r:id="rId7">
                  <a:extLst>
                    <a:ext uri="{A12FA001-AC4F-418D-AE19-62706E023703}">
                      <ahyp:hlinkClr xmlns:ahyp="http://schemas.microsoft.com/office/drawing/2018/hyperlinkcolor" val="tx"/>
                    </a:ext>
                  </a:extLst>
                </a:hlinkClick>
              </a:rPr>
              <a:t>Twitter</a:t>
            </a:r>
            <a:r>
              <a:rPr lang="en-US" sz="2400" b="0" i="0" u="none" strike="noStrike" baseline="0" dirty="0">
                <a:solidFill>
                  <a:srgbClr val="092B49"/>
                </a:solidFill>
              </a:rPr>
              <a:t>, and </a:t>
            </a:r>
            <a:r>
              <a:rPr lang="en-US" sz="2400" b="1" i="0" u="none" strike="noStrike" baseline="0" dirty="0">
                <a:solidFill>
                  <a:srgbClr val="FF9E1B"/>
                </a:solidFill>
                <a:hlinkClick r:id="rId8">
                  <a:extLst>
                    <a:ext uri="{A12FA001-AC4F-418D-AE19-62706E023703}">
                      <ahyp:hlinkClr xmlns:ahyp="http://schemas.microsoft.com/office/drawing/2018/hyperlinkcolor" val="tx"/>
                    </a:ext>
                  </a:extLst>
                </a:hlinkClick>
              </a:rPr>
              <a:t>YouTube</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i="0" u="none" strike="noStrike" baseline="0" dirty="0">
                <a:solidFill>
                  <a:srgbClr val="FF9E1B"/>
                </a:solidFill>
                <a:hlinkClick r:id="rId9">
                  <a:extLst>
                    <a:ext uri="{A12FA001-AC4F-418D-AE19-62706E023703}">
                      <ahyp:hlinkClr xmlns:ahyp="http://schemas.microsoft.com/office/drawing/2018/hyperlinkcolor" val="tx"/>
                    </a:ext>
                  </a:extLst>
                </a:hlinkClick>
              </a:rPr>
              <a:t>Educational Materials</a:t>
            </a:r>
            <a:endParaRPr lang="en-US" sz="2400" b="0" i="0" u="none" strike="noStrike" baseline="0" dirty="0">
              <a:solidFill>
                <a:srgbClr val="092B49"/>
              </a:solidFill>
            </a:endParaRPr>
          </a:p>
          <a:p>
            <a:pPr marL="742950" lvl="1" indent="-285750">
              <a:spcAft>
                <a:spcPts val="600"/>
              </a:spcAft>
              <a:buClr>
                <a:srgbClr val="FF9E1B"/>
              </a:buClr>
              <a:buFont typeface="Wingdings" panose="05000000000000000000" pitchFamily="2" charset="2"/>
              <a:buChar char="§"/>
            </a:pPr>
            <a:r>
              <a:rPr lang="en-US" sz="2400" b="1" dirty="0">
                <a:solidFill>
                  <a:srgbClr val="FF9E1B"/>
                </a:solidFill>
                <a:hlinkClick r:id="rId10" action="ppaction://hlinkfile">
                  <a:extLst>
                    <a:ext uri="{A12FA001-AC4F-418D-AE19-62706E023703}">
                      <ahyp:hlinkClr xmlns:ahyp="http://schemas.microsoft.com/office/drawing/2018/hyperlinkcolor" val="tx"/>
                    </a:ext>
                  </a:extLst>
                </a:hlinkClick>
              </a:rPr>
              <a:t>Promotional Materials</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i="0" u="none" strike="noStrike" baseline="0" dirty="0">
                <a:solidFill>
                  <a:srgbClr val="FF9E1B"/>
                </a:solidFill>
                <a:hlinkClick r:id="rId11">
                  <a:extLst>
                    <a:ext uri="{A12FA001-AC4F-418D-AE19-62706E023703}">
                      <ahyp:hlinkClr xmlns:ahyp="http://schemas.microsoft.com/office/drawing/2018/hyperlinkcolor" val="tx"/>
                    </a:ext>
                  </a:extLst>
                </a:hlinkClick>
              </a:rPr>
              <a:t>Trainings</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0" i="0" u="none" strike="noStrike" baseline="0" dirty="0">
                <a:solidFill>
                  <a:srgbClr val="092B49"/>
                </a:solidFill>
              </a:rPr>
              <a:t>Join our </a:t>
            </a:r>
            <a:r>
              <a:rPr lang="en-US" sz="2400" b="1" dirty="0">
                <a:solidFill>
                  <a:srgbClr val="FF9E1B"/>
                </a:solidFill>
                <a:hlinkClick r:id="rId12">
                  <a:extLst>
                    <a:ext uri="{A12FA001-AC4F-418D-AE19-62706E023703}">
                      <ahyp:hlinkClr xmlns:ahyp="http://schemas.microsoft.com/office/drawing/2018/hyperlinkcolor" val="tx"/>
                    </a:ext>
                  </a:extLst>
                </a:hlinkClick>
              </a:rPr>
              <a:t>Email List</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dirty="0">
                <a:solidFill>
                  <a:srgbClr val="092B49"/>
                </a:solidFill>
              </a:rPr>
              <a:t>For TA or custom training opportunities, email </a:t>
            </a:r>
            <a:r>
              <a:rPr lang="en-US" sz="2400" b="1" dirty="0">
                <a:solidFill>
                  <a:srgbClr val="FF9E1B"/>
                </a:solidFill>
                <a:hlinkClick r:id="rId13">
                  <a:extLst>
                    <a:ext uri="{A12FA001-AC4F-418D-AE19-62706E023703}">
                      <ahyp:hlinkClr xmlns:ahyp="http://schemas.microsoft.com/office/drawing/2018/hyperlinkcolor" val="tx"/>
                    </a:ext>
                  </a:extLst>
                </a:hlinkClick>
              </a:rPr>
              <a:t>cshoutreach@ucsd.edu</a:t>
            </a:r>
            <a:r>
              <a:rPr lang="en-US" sz="2400" b="1" dirty="0">
                <a:solidFill>
                  <a:srgbClr val="FF9E1B"/>
                </a:solidFill>
              </a:rPr>
              <a:t> </a:t>
            </a:r>
            <a:endParaRPr lang="en-US" sz="2400" b="1" i="0" u="none" strike="noStrike" baseline="0" dirty="0">
              <a:solidFill>
                <a:srgbClr val="FF9E1B"/>
              </a:solidFill>
            </a:endParaRPr>
          </a:p>
        </p:txBody>
      </p:sp>
      <p:sp>
        <p:nvSpPr>
          <p:cNvPr id="9" name="Rectangle: Rounded Corners 8">
            <a:extLst>
              <a:ext uri="{FF2B5EF4-FFF2-40B4-BE49-F238E27FC236}">
                <a16:creationId xmlns:a16="http://schemas.microsoft.com/office/drawing/2014/main" id="{ACDF95D0-37A8-4BB3-345A-F80CC3266E5C}"/>
              </a:ext>
            </a:extLst>
          </p:cNvPr>
          <p:cNvSpPr/>
          <p:nvPr/>
        </p:nvSpPr>
        <p:spPr>
          <a:xfrm>
            <a:off x="1098813" y="5991330"/>
            <a:ext cx="7891183" cy="519017"/>
          </a:xfrm>
          <a:prstGeom prst="roundRect">
            <a:avLst/>
          </a:prstGeom>
          <a:solidFill>
            <a:srgbClr val="EEE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22D25C6-7031-5CEA-5407-0ECD2142AA64}"/>
              </a:ext>
            </a:extLst>
          </p:cNvPr>
          <p:cNvSpPr txBox="1"/>
          <p:nvPr/>
        </p:nvSpPr>
        <p:spPr>
          <a:xfrm>
            <a:off x="1607820" y="6066172"/>
            <a:ext cx="7382176" cy="369332"/>
          </a:xfrm>
          <a:prstGeom prst="rect">
            <a:avLst/>
          </a:prstGeom>
          <a:noFill/>
        </p:spPr>
        <p:txBody>
          <a:bodyPr wrap="square" rtlCol="0">
            <a:spAutoFit/>
          </a:bodyPr>
          <a:lstStyle/>
          <a:p>
            <a:r>
              <a:rPr lang="en-US" dirty="0">
                <a:solidFill>
                  <a:srgbClr val="092B49"/>
                </a:solidFill>
              </a:rPr>
              <a:t>Join our </a:t>
            </a:r>
            <a:r>
              <a:rPr lang="en-US" b="1" dirty="0">
                <a:solidFill>
                  <a:srgbClr val="FF9E1B"/>
                </a:solidFill>
                <a:hlinkClick r:id="rId12">
                  <a:extLst>
                    <a:ext uri="{A12FA001-AC4F-418D-AE19-62706E023703}">
                      <ahyp:hlinkClr xmlns:ahyp="http://schemas.microsoft.com/office/drawing/2018/hyperlinkcolor" val="tx"/>
                    </a:ext>
                  </a:extLst>
                </a:hlinkClick>
              </a:rPr>
              <a:t>email list</a:t>
            </a:r>
            <a:r>
              <a:rPr lang="en-US" b="1" dirty="0">
                <a:solidFill>
                  <a:srgbClr val="FF9E1B"/>
                </a:solidFill>
              </a:rPr>
              <a:t> </a:t>
            </a:r>
            <a:r>
              <a:rPr lang="en-US" dirty="0">
                <a:solidFill>
                  <a:srgbClr val="092B49"/>
                </a:solidFill>
              </a:rPr>
              <a:t>to not miss out on our newest cessation news &amp; initiatives! </a:t>
            </a:r>
            <a:endParaRPr lang="en-US" b="1" u="sng" dirty="0">
              <a:solidFill>
                <a:srgbClr val="FF9E1B"/>
              </a:solidFill>
            </a:endParaRPr>
          </a:p>
        </p:txBody>
      </p:sp>
      <p:pic>
        <p:nvPicPr>
          <p:cNvPr id="11" name="Graphic 10" descr="Email with solid fill">
            <a:extLst>
              <a:ext uri="{FF2B5EF4-FFF2-40B4-BE49-F238E27FC236}">
                <a16:creationId xmlns:a16="http://schemas.microsoft.com/office/drawing/2014/main" id="{9C2837A6-59D9-996D-A91A-E30419DD0F4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38488" y="6046450"/>
            <a:ext cx="369332" cy="369332"/>
          </a:xfrm>
          <a:prstGeom prst="rect">
            <a:avLst/>
          </a:prstGeom>
        </p:spPr>
      </p:pic>
    </p:spTree>
    <p:extLst>
      <p:ext uri="{BB962C8B-B14F-4D97-AF65-F5344CB8AC3E}">
        <p14:creationId xmlns:p14="http://schemas.microsoft.com/office/powerpoint/2010/main" val="1731272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92B49">
            <a:alpha val="83000"/>
          </a:srgbClr>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6CC5C4F-3B79-171B-64EE-08267162200C}"/>
              </a:ext>
            </a:extLst>
          </p:cNvPr>
          <p:cNvSpPr/>
          <p:nvPr/>
        </p:nvSpPr>
        <p:spPr>
          <a:xfrm>
            <a:off x="487432" y="823788"/>
            <a:ext cx="5037068" cy="52104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6714FF7-E33B-5A91-93AC-39634F9781F0}"/>
              </a:ext>
            </a:extLst>
          </p:cNvPr>
          <p:cNvSpPr>
            <a:spLocks noGrp="1"/>
          </p:cNvSpPr>
          <p:nvPr>
            <p:ph type="title"/>
          </p:nvPr>
        </p:nvSpPr>
        <p:spPr>
          <a:xfrm>
            <a:off x="5846693" y="2766218"/>
            <a:ext cx="10515600" cy="1325563"/>
          </a:xfrm>
        </p:spPr>
        <p:txBody>
          <a:bodyPr/>
          <a:lstStyle/>
          <a:p>
            <a:r>
              <a:rPr lang="en-US" dirty="0">
                <a:solidFill>
                  <a:srgbClr val="FF9E1B"/>
                </a:solidFill>
                <a:latin typeface="a Big Deal" panose="02000503000000000000" pitchFamily="2" charset="0"/>
              </a:rPr>
              <a:t>Questions?</a:t>
            </a:r>
          </a:p>
        </p:txBody>
      </p:sp>
      <p:pic>
        <p:nvPicPr>
          <p:cNvPr id="6" name="Picture 5" descr="Background pattern&#10;&#10;Description automatically generated with low confidence">
            <a:extLst>
              <a:ext uri="{FF2B5EF4-FFF2-40B4-BE49-F238E27FC236}">
                <a16:creationId xmlns:a16="http://schemas.microsoft.com/office/drawing/2014/main" id="{A432EF15-8280-025F-E4DF-B490F0D9E91F}"/>
              </a:ext>
            </a:extLst>
          </p:cNvPr>
          <p:cNvPicPr>
            <a:picLocks noChangeAspect="1"/>
          </p:cNvPicPr>
          <p:nvPr/>
        </p:nvPicPr>
        <p:blipFill rotWithShape="1">
          <a:blip r:embed="rId3">
            <a:extLst>
              <a:ext uri="{28A0092B-C50C-407E-A947-70E740481C1C}">
                <a14:useLocalDpi xmlns:a14="http://schemas.microsoft.com/office/drawing/2010/main" val="0"/>
              </a:ext>
            </a:extLst>
          </a:blip>
          <a:srcRect l="1574" r="2362"/>
          <a:stretch/>
        </p:blipFill>
        <p:spPr>
          <a:xfrm>
            <a:off x="685800" y="2816895"/>
            <a:ext cx="4648200" cy="1209674"/>
          </a:xfrm>
          <a:prstGeom prst="rect">
            <a:avLst/>
          </a:prstGeom>
        </p:spPr>
      </p:pic>
    </p:spTree>
    <p:extLst>
      <p:ext uri="{BB962C8B-B14F-4D97-AF65-F5344CB8AC3E}">
        <p14:creationId xmlns:p14="http://schemas.microsoft.com/office/powerpoint/2010/main" val="2091076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0AD9C2E-FDFB-4D1C-8640-8D178B0A0359}"/>
              </a:ext>
            </a:extLst>
          </p:cNvPr>
          <p:cNvSpPr>
            <a:spLocks noGrp="1"/>
          </p:cNvSpPr>
          <p:nvPr>
            <p:ph idx="1"/>
          </p:nvPr>
        </p:nvSpPr>
        <p:spPr>
          <a:xfrm>
            <a:off x="859466" y="4221126"/>
            <a:ext cx="6976729" cy="1932024"/>
          </a:xfrm>
        </p:spPr>
        <p:txBody>
          <a:bodyPr>
            <a:normAutofit/>
          </a:bodyPr>
          <a:lstStyle/>
          <a:p>
            <a:pPr marL="0" indent="0">
              <a:buNone/>
            </a:pPr>
            <a:r>
              <a:rPr lang="en-US" dirty="0"/>
              <a:t>Questions? Please email </a:t>
            </a:r>
          </a:p>
          <a:p>
            <a:pPr marL="0" indent="0">
              <a:buNone/>
            </a:pPr>
            <a:r>
              <a:rPr lang="en-US" b="1" dirty="0">
                <a:solidFill>
                  <a:srgbClr val="FF9E1B"/>
                </a:solidFill>
                <a:hlinkClick r:id="rId4">
                  <a:extLst>
                    <a:ext uri="{A12FA001-AC4F-418D-AE19-62706E023703}">
                      <ahyp:hlinkClr xmlns:ahyp="http://schemas.microsoft.com/office/drawing/2018/hyperlinkcolor" val="tx"/>
                    </a:ext>
                  </a:extLst>
                </a:hlinkClick>
              </a:rPr>
              <a:t>ckirby@health.ucsd.edu</a:t>
            </a:r>
          </a:p>
        </p:txBody>
      </p:sp>
      <p:sp>
        <p:nvSpPr>
          <p:cNvPr id="4" name="Content Placeholder 2">
            <a:extLst>
              <a:ext uri="{FF2B5EF4-FFF2-40B4-BE49-F238E27FC236}">
                <a16:creationId xmlns:a16="http://schemas.microsoft.com/office/drawing/2014/main" id="{6E111C2D-BEFD-61DD-13BF-2DEC574D29E6}"/>
              </a:ext>
            </a:extLst>
          </p:cNvPr>
          <p:cNvSpPr txBox="1">
            <a:spLocks/>
          </p:cNvSpPr>
          <p:nvPr/>
        </p:nvSpPr>
        <p:spPr>
          <a:xfrm>
            <a:off x="546130" y="535816"/>
            <a:ext cx="5438552" cy="1569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0" dirty="0">
                <a:solidFill>
                  <a:srgbClr val="092B49"/>
                </a:solidFill>
                <a:latin typeface="F37 Judge Bold Condensed" panose="00000806000000000000" pitchFamily="50" charset="0"/>
              </a:rPr>
              <a:t>Thank you!</a:t>
            </a:r>
            <a:endParaRPr lang="en-US" sz="12000" b="1" dirty="0">
              <a:solidFill>
                <a:srgbClr val="092B49"/>
              </a:solidFill>
              <a:latin typeface="F37 Judge Bold Condensed" panose="00000806000000000000" pitchFamily="50" charset="0"/>
            </a:endParaRPr>
          </a:p>
        </p:txBody>
      </p:sp>
    </p:spTree>
    <p:extLst>
      <p:ext uri="{BB962C8B-B14F-4D97-AF65-F5344CB8AC3E}">
        <p14:creationId xmlns:p14="http://schemas.microsoft.com/office/powerpoint/2010/main" val="1426419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957641"/>
            <a:ext cx="10515600" cy="4351338"/>
          </a:xfrm>
        </p:spPr>
        <p:txBody>
          <a:bodyPr>
            <a:normAutofit fontScale="92500" lnSpcReduction="20000"/>
          </a:bodyPr>
          <a:lstStyle/>
          <a:p>
            <a:pPr marL="571500" indent="-457200">
              <a:spcAft>
                <a:spcPts val="600"/>
              </a:spcAft>
              <a:buClr>
                <a:srgbClr val="FF9E1B"/>
              </a:buClr>
              <a:buFont typeface="Wingdings" panose="05000000000000000000" pitchFamily="2" charset="2"/>
              <a:buChar char="§"/>
              <a:defRPr/>
            </a:pPr>
            <a:r>
              <a:rPr lang="en-US" b="1" i="1" kern="0" dirty="0">
                <a:solidFill>
                  <a:srgbClr val="092B49"/>
                </a:solidFill>
                <a:cs typeface="Gotham Book" pitchFamily="50" charset="0"/>
              </a:rPr>
              <a:t>FREE</a:t>
            </a:r>
            <a:r>
              <a:rPr lang="en-US" kern="0" dirty="0">
                <a:solidFill>
                  <a:srgbClr val="092B49"/>
                </a:solidFill>
                <a:cs typeface="Gotham Book" pitchFamily="50" charset="0"/>
              </a:rPr>
              <a:t> statewide cessation program</a:t>
            </a:r>
          </a:p>
          <a:p>
            <a:pPr marL="571500" indent="-457200">
              <a:lnSpc>
                <a:spcPct val="120000"/>
              </a:lnSpc>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Started in 1992 by UCSD researchers. Since then, </a:t>
            </a:r>
            <a:br>
              <a:rPr lang="en-US" kern="0" dirty="0">
                <a:solidFill>
                  <a:srgbClr val="092B49"/>
                </a:solidFill>
                <a:cs typeface="Gotham Book" pitchFamily="50" charset="0"/>
              </a:rPr>
            </a:br>
            <a:r>
              <a:rPr lang="en-US" kern="0" dirty="0">
                <a:solidFill>
                  <a:srgbClr val="092B49"/>
                </a:solidFill>
                <a:cs typeface="Gotham Book" pitchFamily="50" charset="0"/>
              </a:rPr>
              <a:t>we have helped nearly a million Californians </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Funded by tobacco taxes Props 99, 10 &amp; 56</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Validated in randomized controlled trials</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Available to ALL California residents</a:t>
            </a:r>
          </a:p>
          <a:p>
            <a:pPr marL="571500" indent="-457200">
              <a:spcAft>
                <a:spcPts val="600"/>
              </a:spcAft>
              <a:buClr>
                <a:srgbClr val="FF9E1B"/>
              </a:buClr>
              <a:buFont typeface="Wingdings" panose="05000000000000000000" pitchFamily="2" charset="2"/>
              <a:buChar char="§"/>
              <a:defRPr/>
            </a:pPr>
            <a:r>
              <a:rPr lang="nn-NO" dirty="0">
                <a:solidFill>
                  <a:srgbClr val="092B49"/>
                </a:solidFill>
              </a:rPr>
              <a:t>Open Mon-Fri (7am-9pm); Sat (9am-5pm)</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Multiple languages: English, Spanish, Mandarin, </a:t>
            </a:r>
            <a:br>
              <a:rPr lang="en-US" kern="0" dirty="0">
                <a:solidFill>
                  <a:srgbClr val="092B49"/>
                </a:solidFill>
                <a:cs typeface="Gotham Book" pitchFamily="50" charset="0"/>
              </a:rPr>
            </a:br>
            <a:r>
              <a:rPr lang="en-US" kern="0" dirty="0">
                <a:solidFill>
                  <a:srgbClr val="092B49"/>
                </a:solidFill>
                <a:cs typeface="Gotham Book" pitchFamily="50" charset="0"/>
              </a:rPr>
              <a:t>Cantonese, Korean, Vietnamese</a:t>
            </a:r>
            <a:endParaRPr lang="nn-NO" dirty="0">
              <a:solidFill>
                <a:srgbClr val="092B49"/>
              </a:solidFill>
            </a:endParaRPr>
          </a:p>
        </p:txBody>
      </p:sp>
      <p:pic>
        <p:nvPicPr>
          <p:cNvPr id="6" name="Picture 5">
            <a:extLst>
              <a:ext uri="{FF2B5EF4-FFF2-40B4-BE49-F238E27FC236}">
                <a16:creationId xmlns:a16="http://schemas.microsoft.com/office/drawing/2014/main" id="{B7AFA95D-9B45-4468-8DC6-0E5581AE3472}"/>
              </a:ext>
            </a:extLst>
          </p:cNvPr>
          <p:cNvPicPr>
            <a:picLocks noChangeAspect="1"/>
          </p:cNvPicPr>
          <p:nvPr/>
        </p:nvPicPr>
        <p:blipFill>
          <a:blip r:embed="rId3"/>
          <a:stretch>
            <a:fillRect/>
          </a:stretch>
        </p:blipFill>
        <p:spPr>
          <a:xfrm>
            <a:off x="838200" y="1191423"/>
            <a:ext cx="7256646" cy="446428"/>
          </a:xfrm>
          <a:prstGeom prst="rect">
            <a:avLst/>
          </a:prstGeom>
        </p:spPr>
      </p:pic>
      <p:pic>
        <p:nvPicPr>
          <p:cNvPr id="1028" name="Picture 4">
            <a:extLst>
              <a:ext uri="{FF2B5EF4-FFF2-40B4-BE49-F238E27FC236}">
                <a16:creationId xmlns:a16="http://schemas.microsoft.com/office/drawing/2014/main" id="{7EA21842-66B3-48B9-87B9-FF623809E7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03"/>
          <a:stretch/>
        </p:blipFill>
        <p:spPr bwMode="auto">
          <a:xfrm>
            <a:off x="8212977" y="1976665"/>
            <a:ext cx="3663370" cy="2451671"/>
          </a:xfrm>
          <a:prstGeom prst="rect">
            <a:avLst/>
          </a:prstGeom>
          <a:ln w="38100" cap="sq">
            <a:solidFill>
              <a:srgbClr val="092B49"/>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54B36080-EF04-D034-BCE7-A94370834A3C}"/>
              </a:ext>
            </a:extLst>
          </p:cNvPr>
          <p:cNvSpPr>
            <a:spLocks noChangeArrowheads="1"/>
          </p:cNvSpPr>
          <p:nvPr/>
        </p:nvSpPr>
        <p:spPr bwMode="auto">
          <a:xfrm>
            <a:off x="838200" y="491144"/>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What is KIC?</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2324486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ird&#10;&#10;Description automatically generated">
            <a:extLst>
              <a:ext uri="{FF2B5EF4-FFF2-40B4-BE49-F238E27FC236}">
                <a16:creationId xmlns:a16="http://schemas.microsoft.com/office/drawing/2014/main" id="{A66BE4DE-1AAD-31E7-8765-91C4D62A5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90"/>
            <a:ext cx="12192000" cy="6867539"/>
          </a:xfrm>
          <a:prstGeom prst="rect">
            <a:avLst/>
          </a:prstGeom>
        </p:spPr>
      </p:pic>
      <p:sp>
        <p:nvSpPr>
          <p:cNvPr id="8" name="Rectangle 7">
            <a:extLst>
              <a:ext uri="{FF2B5EF4-FFF2-40B4-BE49-F238E27FC236}">
                <a16:creationId xmlns:a16="http://schemas.microsoft.com/office/drawing/2014/main" id="{6972DA77-65D0-AF78-C0F7-AE363936F889}"/>
              </a:ext>
            </a:extLst>
          </p:cNvPr>
          <p:cNvSpPr>
            <a:spLocks noChangeArrowheads="1"/>
          </p:cNvSpPr>
          <p:nvPr/>
        </p:nvSpPr>
        <p:spPr bwMode="auto">
          <a:xfrm>
            <a:off x="646147" y="116367"/>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FF9E1B"/>
                </a:solidFill>
                <a:latin typeface="F37 Jagger Bold" panose="00000800000000000000" pitchFamily="50" charset="0"/>
              </a:rPr>
              <a:t>History</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884859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4A9829-B305-875A-5933-F3217D2A6146}"/>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Brand Evolution</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12" name="Straight Connector 11">
            <a:extLst>
              <a:ext uri="{FF2B5EF4-FFF2-40B4-BE49-F238E27FC236}">
                <a16:creationId xmlns:a16="http://schemas.microsoft.com/office/drawing/2014/main" id="{3F5A6F4B-4410-2BA4-A4A5-24A50D8D9DD8}"/>
              </a:ext>
            </a:extLst>
          </p:cNvPr>
          <p:cNvCxnSpPr>
            <a:cxnSpLocks/>
          </p:cNvCxnSpPr>
          <p:nvPr/>
        </p:nvCxnSpPr>
        <p:spPr>
          <a:xfrm>
            <a:off x="797333" y="886732"/>
            <a:ext cx="2590760"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866A9842-5A04-450D-5429-566534172A23}"/>
              </a:ext>
            </a:extLst>
          </p:cNvPr>
          <p:cNvSpPr txBox="1">
            <a:spLocks noChangeArrowheads="1"/>
          </p:cNvSpPr>
          <p:nvPr/>
        </p:nvSpPr>
        <p:spPr>
          <a:xfrm>
            <a:off x="976686" y="1180237"/>
            <a:ext cx="10729761" cy="1937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9E1B"/>
              </a:buClr>
              <a:buFont typeface="Wingdings" panose="05000000000000000000" pitchFamily="2" charset="2"/>
              <a:buChar char="§"/>
            </a:pPr>
            <a:r>
              <a:rPr lang="en-US" sz="2400">
                <a:solidFill>
                  <a:srgbClr val="092B49"/>
                </a:solidFill>
              </a:rPr>
              <a:t>In 2020, the California Smokers’ Helpline, in consultation with our funder, CTCP, completed a 3-month discovery period led by a creative agency. </a:t>
            </a:r>
          </a:p>
          <a:p>
            <a:pPr>
              <a:buClr>
                <a:srgbClr val="FF9E1B"/>
              </a:buClr>
              <a:buFont typeface="Wingdings" panose="05000000000000000000" pitchFamily="2" charset="2"/>
              <a:buChar char="§"/>
            </a:pPr>
            <a:r>
              <a:rPr lang="en-US" sz="2400">
                <a:solidFill>
                  <a:srgbClr val="092B49"/>
                </a:solidFill>
              </a:rPr>
              <a:t>We conducted focus groups and surveys of people who smoke and vape, as well as our quit coaches; and we met with our funders and advocates across the tobacco control community to inform this evolution. </a:t>
            </a:r>
          </a:p>
          <a:p>
            <a:pPr marL="457200" lvl="1" indent="0">
              <a:buFont typeface="Arial" panose="020B0604020202020204" pitchFamily="34" charset="0"/>
              <a:buNone/>
            </a:pPr>
            <a:endParaRPr lang="en-US" altLang="zh-CN" sz="3500">
              <a:cs typeface="Arial" panose="020B0604020202020204" pitchFamily="34" charset="0"/>
            </a:endParaRPr>
          </a:p>
          <a:p>
            <a:pPr marL="457200" lvl="1" indent="0">
              <a:buFont typeface="Arial" panose="020B0604020202020204" pitchFamily="34" charset="0"/>
              <a:buNone/>
            </a:pPr>
            <a:endParaRPr lang="en-US" altLang="zh-CN" dirty="0">
              <a:cs typeface="Arial" panose="020B0604020202020204" pitchFamily="34" charset="0"/>
            </a:endParaRPr>
          </a:p>
        </p:txBody>
      </p:sp>
      <p:pic>
        <p:nvPicPr>
          <p:cNvPr id="6" name="Picture 5">
            <a:extLst>
              <a:ext uri="{FF2B5EF4-FFF2-40B4-BE49-F238E27FC236}">
                <a16:creationId xmlns:a16="http://schemas.microsoft.com/office/drawing/2014/main" id="{7114E0A1-C9D1-119C-367C-BE504D5F77D5}"/>
              </a:ext>
            </a:extLst>
          </p:cNvPr>
          <p:cNvPicPr>
            <a:picLocks noChangeAspect="1"/>
          </p:cNvPicPr>
          <p:nvPr/>
        </p:nvPicPr>
        <p:blipFill rotWithShape="1">
          <a:blip r:embed="rId3"/>
          <a:srcRect t="9274" b="5527"/>
          <a:stretch/>
        </p:blipFill>
        <p:spPr>
          <a:xfrm>
            <a:off x="2796663" y="3272009"/>
            <a:ext cx="6796978" cy="3272453"/>
          </a:xfrm>
          <a:prstGeom prst="rect">
            <a:avLst/>
          </a:prstGeom>
        </p:spPr>
      </p:pic>
      <p:pic>
        <p:nvPicPr>
          <p:cNvPr id="7" name="Picture 2">
            <a:extLst>
              <a:ext uri="{FF2B5EF4-FFF2-40B4-BE49-F238E27FC236}">
                <a16:creationId xmlns:a16="http://schemas.microsoft.com/office/drawing/2014/main" id="{D10977A9-AE85-7691-C74E-0EE6FFB7F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86" y="3740228"/>
            <a:ext cx="1952625" cy="7239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sign&#10;&#10;Description automatically generated">
            <a:extLst>
              <a:ext uri="{FF2B5EF4-FFF2-40B4-BE49-F238E27FC236}">
                <a16:creationId xmlns:a16="http://schemas.microsoft.com/office/drawing/2014/main" id="{DFC87DD0-8B85-AC21-5CAB-D298D536F1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8522" y="3740228"/>
            <a:ext cx="1568592" cy="765473"/>
          </a:xfrm>
          <a:prstGeom prst="rect">
            <a:avLst/>
          </a:prstGeom>
        </p:spPr>
      </p:pic>
    </p:spTree>
    <p:extLst>
      <p:ext uri="{BB962C8B-B14F-4D97-AF65-F5344CB8AC3E}">
        <p14:creationId xmlns:p14="http://schemas.microsoft.com/office/powerpoint/2010/main" val="366960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6259-B897-B1FA-8FB2-330DC8DAB0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CEF9AA-30C7-3990-2ECB-D260AD8D4DFE}"/>
              </a:ext>
            </a:extLst>
          </p:cNvPr>
          <p:cNvSpPr>
            <a:spLocks noGrp="1"/>
          </p:cNvSpPr>
          <p:nvPr>
            <p:ph idx="1"/>
          </p:nvPr>
        </p:nvSpPr>
        <p:spPr/>
        <p:txBody>
          <a:bodyPr/>
          <a:lstStyle/>
          <a:p>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6617577C-6B2D-96F2-588C-5DC3A4127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65" b="27154"/>
          <a:stretch/>
        </p:blipFill>
        <p:spPr>
          <a:xfrm>
            <a:off x="0" y="0"/>
            <a:ext cx="12192000" cy="7033291"/>
          </a:xfrm>
          <a:prstGeom prst="rect">
            <a:avLst/>
          </a:prstGeom>
          <a:ln w="50800">
            <a:noFill/>
          </a:ln>
        </p:spPr>
      </p:pic>
    </p:spTree>
    <p:extLst>
      <p:ext uri="{BB962C8B-B14F-4D97-AF65-F5344CB8AC3E}">
        <p14:creationId xmlns:p14="http://schemas.microsoft.com/office/powerpoint/2010/main" val="3446902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4A9829-B305-875A-5933-F3217D2A6146}"/>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Rebrand</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pic>
        <p:nvPicPr>
          <p:cNvPr id="9" name="Picture 8">
            <a:extLst>
              <a:ext uri="{FF2B5EF4-FFF2-40B4-BE49-F238E27FC236}">
                <a16:creationId xmlns:a16="http://schemas.microsoft.com/office/drawing/2014/main" id="{38329BB9-56A1-9DE2-66FD-91D680A6BCAB}"/>
              </a:ext>
            </a:extLst>
          </p:cNvPr>
          <p:cNvPicPr>
            <a:picLocks noChangeAspect="1"/>
          </p:cNvPicPr>
          <p:nvPr/>
        </p:nvPicPr>
        <p:blipFill>
          <a:blip r:embed="rId3"/>
          <a:stretch>
            <a:fillRect/>
          </a:stretch>
        </p:blipFill>
        <p:spPr>
          <a:xfrm>
            <a:off x="797333" y="3005510"/>
            <a:ext cx="3499513" cy="3172539"/>
          </a:xfrm>
          <a:prstGeom prst="rect">
            <a:avLst/>
          </a:prstGeom>
        </p:spPr>
      </p:pic>
      <p:pic>
        <p:nvPicPr>
          <p:cNvPr id="10" name="Picture 9">
            <a:extLst>
              <a:ext uri="{FF2B5EF4-FFF2-40B4-BE49-F238E27FC236}">
                <a16:creationId xmlns:a16="http://schemas.microsoft.com/office/drawing/2014/main" id="{3E8B8992-D2CD-2D74-3561-01F1FBAEDCF7}"/>
              </a:ext>
            </a:extLst>
          </p:cNvPr>
          <p:cNvPicPr>
            <a:picLocks noChangeAspect="1"/>
          </p:cNvPicPr>
          <p:nvPr/>
        </p:nvPicPr>
        <p:blipFill>
          <a:blip r:embed="rId4"/>
          <a:stretch>
            <a:fillRect/>
          </a:stretch>
        </p:blipFill>
        <p:spPr>
          <a:xfrm>
            <a:off x="7783209" y="3001108"/>
            <a:ext cx="3552534" cy="3199048"/>
          </a:xfrm>
          <a:prstGeom prst="rect">
            <a:avLst/>
          </a:prstGeom>
        </p:spPr>
      </p:pic>
      <p:pic>
        <p:nvPicPr>
          <p:cNvPr id="11" name="Picture 10">
            <a:extLst>
              <a:ext uri="{FF2B5EF4-FFF2-40B4-BE49-F238E27FC236}">
                <a16:creationId xmlns:a16="http://schemas.microsoft.com/office/drawing/2014/main" id="{FB0F0C00-80C9-ACFE-D57D-79937A097262}"/>
              </a:ext>
            </a:extLst>
          </p:cNvPr>
          <p:cNvPicPr>
            <a:picLocks noChangeAspect="1"/>
          </p:cNvPicPr>
          <p:nvPr/>
        </p:nvPicPr>
        <p:blipFill>
          <a:blip r:embed="rId5"/>
          <a:stretch>
            <a:fillRect/>
          </a:stretch>
        </p:blipFill>
        <p:spPr>
          <a:xfrm>
            <a:off x="4316783" y="3009944"/>
            <a:ext cx="3446489" cy="3190212"/>
          </a:xfrm>
          <a:prstGeom prst="rect">
            <a:avLst/>
          </a:prstGeom>
        </p:spPr>
      </p:pic>
      <p:cxnSp>
        <p:nvCxnSpPr>
          <p:cNvPr id="12" name="Straight Connector 11">
            <a:extLst>
              <a:ext uri="{FF2B5EF4-FFF2-40B4-BE49-F238E27FC236}">
                <a16:creationId xmlns:a16="http://schemas.microsoft.com/office/drawing/2014/main" id="{3F5A6F4B-4410-2BA4-A4A5-24A50D8D9DD8}"/>
              </a:ext>
            </a:extLst>
          </p:cNvPr>
          <p:cNvCxnSpPr>
            <a:cxnSpLocks/>
          </p:cNvCxnSpPr>
          <p:nvPr/>
        </p:nvCxnSpPr>
        <p:spPr>
          <a:xfrm>
            <a:off x="797333" y="886732"/>
            <a:ext cx="1397227"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5B297F8-F38A-5055-C888-3CCD2CD9019A}"/>
              </a:ext>
            </a:extLst>
          </p:cNvPr>
          <p:cNvSpPr txBox="1">
            <a:spLocks noChangeArrowheads="1"/>
          </p:cNvSpPr>
          <p:nvPr/>
        </p:nvSpPr>
        <p:spPr>
          <a:xfrm>
            <a:off x="684647" y="1349089"/>
            <a:ext cx="10634661" cy="1540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9E1B"/>
              </a:buClr>
              <a:buFont typeface="Arial" panose="020B0604020202020204" pitchFamily="34" charset="0"/>
              <a:buNone/>
            </a:pPr>
            <a:r>
              <a:rPr lang="en-US" sz="2400" dirty="0">
                <a:solidFill>
                  <a:srgbClr val="092B49"/>
                </a:solidFill>
              </a:rPr>
              <a:t>To build a strong brand, we needed to be consistent in the way we talk about our service. In general, we refer to Kick It California as a </a:t>
            </a:r>
            <a:r>
              <a:rPr lang="en-US" sz="2400" b="1" dirty="0">
                <a:solidFill>
                  <a:srgbClr val="092B49"/>
                </a:solidFill>
              </a:rPr>
              <a:t>"text and talk-based support program" that uses "one-on-one coaching" and "proven, science-based methods" to "help people who smoke, vape, and use smokeless tobacco quit.”</a:t>
            </a:r>
          </a:p>
          <a:p>
            <a:pPr marL="457200" lvl="1" indent="0">
              <a:buFont typeface="Arial" panose="020B0604020202020204" pitchFamily="34" charset="0"/>
              <a:buNone/>
            </a:pPr>
            <a:endParaRPr lang="en-US" altLang="zh-CN" sz="3500" dirty="0">
              <a:cs typeface="Arial" panose="020B0604020202020204" pitchFamily="34" charset="0"/>
            </a:endParaRPr>
          </a:p>
          <a:p>
            <a:pPr marL="457200" lvl="1" indent="0">
              <a:buFont typeface="Arial" panose="020B0604020202020204" pitchFamily="34" charset="0"/>
              <a:buNone/>
            </a:pPr>
            <a:endParaRPr lang="en-US" altLang="zh-CN" dirty="0">
              <a:cs typeface="Arial" panose="020B0604020202020204" pitchFamily="34" charset="0"/>
            </a:endParaRPr>
          </a:p>
        </p:txBody>
      </p:sp>
    </p:spTree>
    <p:extLst>
      <p:ext uri="{BB962C8B-B14F-4D97-AF65-F5344CB8AC3E}">
        <p14:creationId xmlns:p14="http://schemas.microsoft.com/office/powerpoint/2010/main" val="853419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809410-697C-DAFC-65E4-652F255B8DDE}"/>
              </a:ext>
            </a:extLst>
          </p:cNvPr>
          <p:cNvSpPr>
            <a:spLocks noChangeArrowheads="1"/>
          </p:cNvSpPr>
          <p:nvPr/>
        </p:nvSpPr>
        <p:spPr bwMode="auto">
          <a:xfrm>
            <a:off x="877153" y="391522"/>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Services &amp; resources overview</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pic>
        <p:nvPicPr>
          <p:cNvPr id="3" name="Picture 2">
            <a:extLst>
              <a:ext uri="{FF2B5EF4-FFF2-40B4-BE49-F238E27FC236}">
                <a16:creationId xmlns:a16="http://schemas.microsoft.com/office/drawing/2014/main" id="{2C1E210C-8FA1-38DD-19FD-738D7A80E7F1}"/>
              </a:ext>
            </a:extLst>
          </p:cNvPr>
          <p:cNvPicPr>
            <a:picLocks noChangeAspect="1"/>
          </p:cNvPicPr>
          <p:nvPr/>
        </p:nvPicPr>
        <p:blipFill rotWithShape="1">
          <a:blip r:embed="rId3"/>
          <a:srcRect t="2194"/>
          <a:stretch/>
        </p:blipFill>
        <p:spPr>
          <a:xfrm>
            <a:off x="1800197" y="1135780"/>
            <a:ext cx="8591603" cy="3932388"/>
          </a:xfrm>
          <a:prstGeom prst="rect">
            <a:avLst/>
          </a:prstGeom>
        </p:spPr>
      </p:pic>
      <p:sp>
        <p:nvSpPr>
          <p:cNvPr id="10" name="Content Placeholder 2">
            <a:extLst>
              <a:ext uri="{FF2B5EF4-FFF2-40B4-BE49-F238E27FC236}">
                <a16:creationId xmlns:a16="http://schemas.microsoft.com/office/drawing/2014/main" id="{48FFB1F7-A51A-642A-99CA-0DDF65C120CF}"/>
              </a:ext>
            </a:extLst>
          </p:cNvPr>
          <p:cNvSpPr txBox="1">
            <a:spLocks/>
          </p:cNvSpPr>
          <p:nvPr/>
        </p:nvSpPr>
        <p:spPr>
          <a:xfrm>
            <a:off x="698247" y="5039293"/>
            <a:ext cx="5397752" cy="1517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Aft>
                <a:spcPts val="1200"/>
              </a:spcAft>
              <a:buSzPct val="100000"/>
              <a:buFont typeface="Arial" panose="020B0604020202020204" pitchFamily="34" charset="0"/>
              <a:buNone/>
              <a:defRPr/>
            </a:pPr>
            <a:r>
              <a:rPr lang="en-US" altLang="zh-CN" b="1" u="sng" dirty="0">
                <a:solidFill>
                  <a:schemeClr val="accent1"/>
                </a:solidFill>
                <a:latin typeface="+mj-lt"/>
                <a:ea typeface="SimSun" pitchFamily="2" charset="-122"/>
                <a:cs typeface="Arial" pitchFamily="34" charset="0"/>
              </a:rPr>
              <a:t>Nicotine Patches Availability</a:t>
            </a:r>
          </a:p>
          <a:p>
            <a:pPr marL="342900" lvl="1" indent="-342900">
              <a:lnSpc>
                <a:spcPct val="80000"/>
              </a:lnSpc>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First 5 CA funds </a:t>
            </a:r>
            <a:r>
              <a:rPr lang="en-US" altLang="zh-CN" sz="2000" dirty="0">
                <a:solidFill>
                  <a:srgbClr val="092B49"/>
                </a:solidFill>
                <a:ea typeface="SimSun" pitchFamily="2" charset="-122"/>
                <a:cs typeface="Arial" pitchFamily="34" charset="0"/>
              </a:rPr>
              <a:t>– 2-week starter kit of patches</a:t>
            </a:r>
          </a:p>
          <a:p>
            <a:pPr marL="800100"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Persons living with children 0-5, Pregnant smokers (with MD approval) </a:t>
            </a:r>
          </a:p>
          <a:p>
            <a:pPr marL="257175" lvl="1" indent="-257175">
              <a:lnSpc>
                <a:spcPct val="80000"/>
              </a:lnSpc>
              <a:buSzPct val="100000"/>
              <a:defRPr/>
            </a:pPr>
            <a:endParaRPr lang="en-US" altLang="zh-CN" sz="2000" dirty="0">
              <a:solidFill>
                <a:srgbClr val="092B49"/>
              </a:solidFill>
              <a:ea typeface="SimSun" pitchFamily="2" charset="-122"/>
              <a:cs typeface="Arial" pitchFamily="34" charset="0"/>
            </a:endParaRPr>
          </a:p>
          <a:p>
            <a:pPr marL="0" indent="0">
              <a:buFont typeface="Arial" panose="020B0604020202020204" pitchFamily="34" charset="0"/>
              <a:buNone/>
            </a:pPr>
            <a:endParaRPr lang="en-US" dirty="0"/>
          </a:p>
        </p:txBody>
      </p:sp>
      <p:sp>
        <p:nvSpPr>
          <p:cNvPr id="14" name="TextBox 13">
            <a:extLst>
              <a:ext uri="{FF2B5EF4-FFF2-40B4-BE49-F238E27FC236}">
                <a16:creationId xmlns:a16="http://schemas.microsoft.com/office/drawing/2014/main" id="{94B22BA2-93E1-897C-EBA7-B39FD6F7AD83}"/>
              </a:ext>
            </a:extLst>
          </p:cNvPr>
          <p:cNvSpPr txBox="1"/>
          <p:nvPr/>
        </p:nvSpPr>
        <p:spPr>
          <a:xfrm>
            <a:off x="6095999" y="5513415"/>
            <a:ext cx="5917096" cy="864211"/>
          </a:xfrm>
          <a:prstGeom prst="rect">
            <a:avLst/>
          </a:prstGeom>
          <a:noFill/>
        </p:spPr>
        <p:txBody>
          <a:bodyPr wrap="square">
            <a:spAutoFit/>
          </a:bodyPr>
          <a:lstStyle/>
          <a:p>
            <a:pPr marL="342900" lvl="1" indent="-342900">
              <a:lnSpc>
                <a:spcPct val="80000"/>
              </a:lnSpc>
              <a:spcAft>
                <a:spcPts val="600"/>
              </a:spcAft>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Medi-Cal</a:t>
            </a:r>
          </a:p>
          <a:p>
            <a:pPr marL="642938"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Most beneficiaries can get pharmacotherapy covered</a:t>
            </a:r>
          </a:p>
          <a:p>
            <a:pPr marL="642938"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MD prescription needed  </a:t>
            </a:r>
          </a:p>
        </p:txBody>
      </p:sp>
    </p:spTree>
    <p:extLst>
      <p:ext uri="{BB962C8B-B14F-4D97-AF65-F5344CB8AC3E}">
        <p14:creationId xmlns:p14="http://schemas.microsoft.com/office/powerpoint/2010/main" val="1114298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626668"/>
            <a:ext cx="7420276" cy="3448791"/>
          </a:xfrm>
        </p:spPr>
        <p:txBody>
          <a:bodyPr>
            <a:normAutofit/>
          </a:body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Adults (multiple languages, Medi-Cal, range of income, rural &amp; urban, behavioral health, etc.)</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Chew/spit tobacco users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Pregnant/nursing women</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Teens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Non-tobacco using callers (proxy)</a:t>
            </a:r>
          </a:p>
          <a:p>
            <a:endParaRPr lang="en-US" dirty="0"/>
          </a:p>
        </p:txBody>
      </p:sp>
      <p:pic>
        <p:nvPicPr>
          <p:cNvPr id="1026" name="Picture 2">
            <a:extLst>
              <a:ext uri="{FF2B5EF4-FFF2-40B4-BE49-F238E27FC236}">
                <a16:creationId xmlns:a16="http://schemas.microsoft.com/office/drawing/2014/main" id="{05680E38-112E-866A-CA15-0DF8FE045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933" y="865122"/>
            <a:ext cx="3637375" cy="3637375"/>
          </a:xfrm>
          <a:prstGeom prst="rect">
            <a:avLst/>
          </a:prstGeom>
          <a:ln w="19050" cap="sq">
            <a:solidFill>
              <a:srgbClr val="B9DAE5"/>
            </a:solidFill>
            <a:miter lim="800000"/>
          </a:ln>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8193CB3-1310-4042-4AEE-29C1B6A80FB0}"/>
              </a:ext>
            </a:extLst>
          </p:cNvPr>
          <p:cNvSpPr>
            <a:spLocks noChangeArrowheads="1"/>
          </p:cNvSpPr>
          <p:nvPr/>
        </p:nvSpPr>
        <p:spPr bwMode="auto">
          <a:xfrm>
            <a:off x="723149" y="86512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Who Do We Serve?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4" name="Straight Connector 3">
            <a:extLst>
              <a:ext uri="{FF2B5EF4-FFF2-40B4-BE49-F238E27FC236}">
                <a16:creationId xmlns:a16="http://schemas.microsoft.com/office/drawing/2014/main" id="{BC12E68F-826B-C518-477B-D8C0B6017D6F}"/>
              </a:ext>
            </a:extLst>
          </p:cNvPr>
          <p:cNvCxnSpPr>
            <a:cxnSpLocks/>
          </p:cNvCxnSpPr>
          <p:nvPr/>
        </p:nvCxnSpPr>
        <p:spPr>
          <a:xfrm>
            <a:off x="838200" y="1329494"/>
            <a:ext cx="3117783"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5336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srcRect/>
          <a:stretch>
            <a:fillRect/>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AB0EE1C-BD5E-48E4-AC47-D4917DD7C2B0}" vid="{B7889D6F-621F-4F46-975B-E8C26E75BCF3}"/>
    </a:ext>
  </a:extLst>
</a:theme>
</file>

<file path=ppt/theme/theme2.xml><?xml version="1.0" encoding="utf-8"?>
<a:theme xmlns:a="http://schemas.openxmlformats.org/drawingml/2006/main" name="Custom Desig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GARY_NOBUTTS_PPT</Template>
  <TotalTime>11615</TotalTime>
  <Words>2955</Words>
  <Application>Microsoft Office PowerPoint</Application>
  <PresentationFormat>Widescreen</PresentationFormat>
  <Paragraphs>259</Paragraphs>
  <Slides>28</Slides>
  <Notes>28</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48" baseType="lpstr">
      <vt:lpstr>a Big Deal</vt:lpstr>
      <vt:lpstr>Arial</vt:lpstr>
      <vt:lpstr>Calibri</vt:lpstr>
      <vt:lpstr>Calibri Light</vt:lpstr>
      <vt:lpstr>Courier New</vt:lpstr>
      <vt:lpstr>Din</vt:lpstr>
      <vt:lpstr>F37 Jagger</vt:lpstr>
      <vt:lpstr>F37 Jagger Bold</vt:lpstr>
      <vt:lpstr>F37 Judge Bold Condensed</vt:lpstr>
      <vt:lpstr>F37 Judge Medium Condensed</vt:lpstr>
      <vt:lpstr>Gilroy</vt:lpstr>
      <vt:lpstr>Gilroy Bold</vt:lpstr>
      <vt:lpstr>Gilroy ExtraBold</vt:lpstr>
      <vt:lpstr>Gilroy Italic</vt:lpstr>
      <vt:lpstr>Jagger</vt:lpstr>
      <vt:lpstr>Times New Roman</vt:lpstr>
      <vt:lpstr>Wingdings</vt:lpstr>
      <vt:lpstr>Office Theme</vt:lpstr>
      <vt:lpstr>Custom Design</vt:lpstr>
      <vt:lpstr>Acrobat Document</vt:lpstr>
      <vt:lpstr>PowerPoint Presentation</vt:lpstr>
      <vt:lpstr>About Kick It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Importance of Proactive  Referrals From Providers</vt:lpstr>
      <vt:lpstr>Using Ask-Advise-Refer (AAR) </vt:lpstr>
      <vt:lpstr>PowerPoint Presentation</vt:lpstr>
      <vt:lpstr>PowerPoint Presentation</vt:lpstr>
      <vt:lpstr>PowerPoint Presentation</vt:lpstr>
      <vt:lpstr>PowerPoint Presentation</vt:lpstr>
      <vt:lpstr>PowerPoint Presentation</vt:lpstr>
      <vt:lpstr>PowerPoint Presentation</vt:lpstr>
      <vt:lpstr>e-Referral Methods</vt:lpstr>
      <vt:lpstr>DIRECT Project</vt:lpstr>
      <vt:lpstr>Traditional</vt:lpstr>
      <vt:lpstr>Custom</vt:lpstr>
      <vt:lpstr>Sample Summary Referral Report</vt:lpstr>
      <vt:lpstr>Promoting Kick It California</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Edgar Melendrez</dc:creator>
  <cp:lastModifiedBy>Kirby, Carrie</cp:lastModifiedBy>
  <cp:revision>872</cp:revision>
  <dcterms:created xsi:type="dcterms:W3CDTF">2018-09-13T22:26:31Z</dcterms:created>
  <dcterms:modified xsi:type="dcterms:W3CDTF">2023-07-21T21:56:27Z</dcterms:modified>
</cp:coreProperties>
</file>