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3"/>
  </p:notesMasterIdLst>
  <p:handoutMasterIdLst>
    <p:handoutMasterId r:id="rId74"/>
  </p:handoutMasterIdLst>
  <p:sldIdLst>
    <p:sldId id="256" r:id="rId3"/>
    <p:sldId id="559" r:id="rId4"/>
    <p:sldId id="507" r:id="rId5"/>
    <p:sldId id="280" r:id="rId6"/>
    <p:sldId id="551" r:id="rId7"/>
    <p:sldId id="556" r:id="rId8"/>
    <p:sldId id="557" r:id="rId9"/>
    <p:sldId id="552" r:id="rId10"/>
    <p:sldId id="539" r:id="rId11"/>
    <p:sldId id="528" r:id="rId12"/>
    <p:sldId id="540" r:id="rId13"/>
    <p:sldId id="541" r:id="rId14"/>
    <p:sldId id="542" r:id="rId15"/>
    <p:sldId id="515" r:id="rId16"/>
    <p:sldId id="278" r:id="rId17"/>
    <p:sldId id="545" r:id="rId18"/>
    <p:sldId id="536" r:id="rId19"/>
    <p:sldId id="558" r:id="rId20"/>
    <p:sldId id="537" r:id="rId21"/>
    <p:sldId id="546" r:id="rId22"/>
    <p:sldId id="547" r:id="rId23"/>
    <p:sldId id="516" r:id="rId24"/>
    <p:sldId id="534" r:id="rId25"/>
    <p:sldId id="492" r:id="rId26"/>
    <p:sldId id="560" r:id="rId27"/>
    <p:sldId id="519" r:id="rId28"/>
    <p:sldId id="561" r:id="rId29"/>
    <p:sldId id="562" r:id="rId30"/>
    <p:sldId id="563" r:id="rId31"/>
    <p:sldId id="564" r:id="rId32"/>
    <p:sldId id="565" r:id="rId33"/>
    <p:sldId id="566" r:id="rId34"/>
    <p:sldId id="567" r:id="rId35"/>
    <p:sldId id="568" r:id="rId36"/>
    <p:sldId id="569" r:id="rId37"/>
    <p:sldId id="570" r:id="rId38"/>
    <p:sldId id="571" r:id="rId39"/>
    <p:sldId id="572" r:id="rId40"/>
    <p:sldId id="573" r:id="rId41"/>
    <p:sldId id="574" r:id="rId42"/>
    <p:sldId id="575" r:id="rId43"/>
    <p:sldId id="576" r:id="rId44"/>
    <p:sldId id="538" r:id="rId45"/>
    <p:sldId id="530" r:id="rId46"/>
    <p:sldId id="512" r:id="rId47"/>
    <p:sldId id="577" r:id="rId48"/>
    <p:sldId id="578" r:id="rId49"/>
    <p:sldId id="579" r:id="rId50"/>
    <p:sldId id="580" r:id="rId51"/>
    <p:sldId id="581" r:id="rId52"/>
    <p:sldId id="582" r:id="rId53"/>
    <p:sldId id="583" r:id="rId54"/>
    <p:sldId id="584" r:id="rId55"/>
    <p:sldId id="585" r:id="rId56"/>
    <p:sldId id="586" r:id="rId57"/>
    <p:sldId id="587" r:id="rId58"/>
    <p:sldId id="588" r:id="rId59"/>
    <p:sldId id="589" r:id="rId60"/>
    <p:sldId id="590" r:id="rId61"/>
    <p:sldId id="591" r:id="rId62"/>
    <p:sldId id="592" r:id="rId63"/>
    <p:sldId id="593" r:id="rId64"/>
    <p:sldId id="594" r:id="rId65"/>
    <p:sldId id="595" r:id="rId66"/>
    <p:sldId id="596" r:id="rId67"/>
    <p:sldId id="597" r:id="rId68"/>
    <p:sldId id="598" r:id="rId69"/>
    <p:sldId id="599" r:id="rId70"/>
    <p:sldId id="600" r:id="rId71"/>
    <p:sldId id="60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450DF3-7327-D262-BB98-A58F7EF7B0C3}" name="Carbo-Mihalic, Anna-Montserrat" initials="CMAM" userId="S::acarbomihalic@health.ucsd.edu::99a080b7-edbf-493c-ae87-2f493780f8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B"/>
    <a:srgbClr val="092B49"/>
    <a:srgbClr val="EEEC75"/>
    <a:srgbClr val="B9DAE5"/>
    <a:srgbClr val="BDE0E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5" d="100"/>
          <a:sy n="25" d="100"/>
        </p:scale>
        <p:origin x="3012" y="3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79" Type="http://schemas.microsoft.com/office/2018/10/relationships/authors" Targe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Referrals</c:v>
                </c:pt>
              </c:strCache>
            </c:strRef>
          </c:tx>
          <c:spPr>
            <a:ln w="28575" cap="rnd">
              <a:solidFill>
                <a:srgbClr val="FF9E1B"/>
              </a:solidFill>
              <a:round/>
            </a:ln>
            <a:effectLst/>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General</c:formatCode>
                <c:ptCount val="10"/>
                <c:pt idx="0">
                  <c:v>316</c:v>
                </c:pt>
                <c:pt idx="1">
                  <c:v>424</c:v>
                </c:pt>
                <c:pt idx="2">
                  <c:v>2131</c:v>
                </c:pt>
                <c:pt idx="3">
                  <c:v>3199</c:v>
                </c:pt>
                <c:pt idx="4">
                  <c:v>7567</c:v>
                </c:pt>
                <c:pt idx="5">
                  <c:v>9121</c:v>
                </c:pt>
                <c:pt idx="6">
                  <c:v>10070</c:v>
                </c:pt>
                <c:pt idx="7">
                  <c:v>7693</c:v>
                </c:pt>
                <c:pt idx="8">
                  <c:v>10367</c:v>
                </c:pt>
                <c:pt idx="9">
                  <c:v>9075</c:v>
                </c:pt>
              </c:numCache>
            </c:numRef>
          </c:val>
          <c:smooth val="0"/>
          <c:extLst>
            <c:ext xmlns:c16="http://schemas.microsoft.com/office/drawing/2014/chart" uri="{C3380CC4-5D6E-409C-BE32-E72D297353CC}">
              <c16:uniqueId val="{00000000-C432-4557-B697-7C5554F5A1A8}"/>
            </c:ext>
          </c:extLst>
        </c:ser>
        <c:dLbls>
          <c:showLegendKey val="0"/>
          <c:showVal val="0"/>
          <c:showCatName val="0"/>
          <c:showSerName val="0"/>
          <c:showPercent val="0"/>
          <c:showBubbleSize val="0"/>
        </c:dLbls>
        <c:smooth val="0"/>
        <c:axId val="426089136"/>
        <c:axId val="426091632"/>
      </c:lineChart>
      <c:catAx>
        <c:axId val="42608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091632"/>
        <c:crosses val="autoZero"/>
        <c:auto val="1"/>
        <c:lblAlgn val="ctr"/>
        <c:lblOffset val="100"/>
        <c:noMultiLvlLbl val="0"/>
      </c:catAx>
      <c:valAx>
        <c:axId val="426091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089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EDB3D1-5A47-4E07-A7FF-7E847F7F005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FC6F7C5-7AC9-4695-AA14-08BE65AD4A4A}">
      <dgm:prSet/>
      <dgm:spPr/>
      <dgm:t>
        <a:bodyPr/>
        <a:lstStyle/>
        <a:p>
          <a:r>
            <a:rPr lang="en-US" dirty="0">
              <a:solidFill>
                <a:srgbClr val="092B49"/>
              </a:solidFill>
            </a:rPr>
            <a:t>Intake call</a:t>
          </a:r>
        </a:p>
      </dgm:t>
    </dgm:pt>
    <dgm:pt modelId="{3AFECB63-4D6B-4CC7-B77A-1D0E46F214A8}" type="parTrans" cxnId="{80BF49B1-8682-4B16-B68D-2C357F0FABA1}">
      <dgm:prSet/>
      <dgm:spPr/>
      <dgm:t>
        <a:bodyPr/>
        <a:lstStyle/>
        <a:p>
          <a:endParaRPr lang="en-US"/>
        </a:p>
      </dgm:t>
    </dgm:pt>
    <dgm:pt modelId="{6316F8A2-A77D-4960-8AC3-F2B0C734C68D}" type="sibTrans" cxnId="{80BF49B1-8682-4B16-B68D-2C357F0FABA1}">
      <dgm:prSet/>
      <dgm:spPr/>
      <dgm:t>
        <a:bodyPr/>
        <a:lstStyle/>
        <a:p>
          <a:endParaRPr lang="en-US"/>
        </a:p>
      </dgm:t>
    </dgm:pt>
    <dgm:pt modelId="{E2BE58EB-9116-47D3-964E-F9D5D860F63C}">
      <dgm:prSet custT="1"/>
      <dgm:spPr/>
      <dgm:t>
        <a:bodyPr/>
        <a:lstStyle/>
        <a:p>
          <a:r>
            <a:rPr lang="en-US" sz="1200" dirty="0">
              <a:solidFill>
                <a:srgbClr val="092B49"/>
              </a:solidFill>
            </a:rPr>
            <a:t>Determine needs, ~6 min. call</a:t>
          </a:r>
        </a:p>
      </dgm:t>
    </dgm:pt>
    <dgm:pt modelId="{B57F4E02-6E75-4F5D-BE1C-02F54EB48697}" type="parTrans" cxnId="{FE740A87-46B4-4E93-B401-15555F338AF4}">
      <dgm:prSet/>
      <dgm:spPr/>
      <dgm:t>
        <a:bodyPr/>
        <a:lstStyle/>
        <a:p>
          <a:endParaRPr lang="en-US"/>
        </a:p>
      </dgm:t>
    </dgm:pt>
    <dgm:pt modelId="{A7F7E7FA-1D4E-4DC2-9E5C-40B1EF69DD53}" type="sibTrans" cxnId="{FE740A87-46B4-4E93-B401-15555F338AF4}">
      <dgm:prSet/>
      <dgm:spPr/>
      <dgm:t>
        <a:bodyPr/>
        <a:lstStyle/>
        <a:p>
          <a:endParaRPr lang="en-US"/>
        </a:p>
      </dgm:t>
    </dgm:pt>
    <dgm:pt modelId="{61D83E96-8A2E-43B3-962C-90E8A459C47A}">
      <dgm:prSet/>
      <dgm:spPr/>
      <dgm:t>
        <a:bodyPr/>
        <a:lstStyle/>
        <a:p>
          <a:r>
            <a:rPr lang="en-US" dirty="0">
              <a:solidFill>
                <a:srgbClr val="092B49"/>
              </a:solidFill>
            </a:rPr>
            <a:t>First counseling session</a:t>
          </a:r>
        </a:p>
      </dgm:t>
    </dgm:pt>
    <dgm:pt modelId="{74211D20-618C-426F-BF2D-A5B7B907DD85}" type="parTrans" cxnId="{3CEED256-B1C0-4EDD-8BBA-BF2A9EFF7237}">
      <dgm:prSet/>
      <dgm:spPr/>
      <dgm:t>
        <a:bodyPr/>
        <a:lstStyle/>
        <a:p>
          <a:endParaRPr lang="en-US"/>
        </a:p>
      </dgm:t>
    </dgm:pt>
    <dgm:pt modelId="{69D58578-226E-4640-A1B6-BBC279ABCE91}" type="sibTrans" cxnId="{3CEED256-B1C0-4EDD-8BBA-BF2A9EFF7237}">
      <dgm:prSet/>
      <dgm:spPr/>
      <dgm:t>
        <a:bodyPr/>
        <a:lstStyle/>
        <a:p>
          <a:endParaRPr lang="en-US"/>
        </a:p>
      </dgm:t>
    </dgm:pt>
    <dgm:pt modelId="{0A9EF134-75A8-4D26-BBEA-74C0E7D5767A}">
      <dgm:prSet custT="1"/>
      <dgm:spPr/>
      <dgm:t>
        <a:bodyPr/>
        <a:lstStyle/>
        <a:p>
          <a:r>
            <a:rPr lang="en-US" sz="1200" dirty="0"/>
            <a:t>Comprehensive, ~30 min. call</a:t>
          </a:r>
        </a:p>
      </dgm:t>
    </dgm:pt>
    <dgm:pt modelId="{CF276236-329C-45E0-97F3-46399328D4A3}" type="parTrans" cxnId="{53241273-A874-47BB-90B9-2D0F67221B24}">
      <dgm:prSet/>
      <dgm:spPr/>
      <dgm:t>
        <a:bodyPr/>
        <a:lstStyle/>
        <a:p>
          <a:endParaRPr lang="en-US"/>
        </a:p>
      </dgm:t>
    </dgm:pt>
    <dgm:pt modelId="{9922FB49-3898-4720-A586-E8D732909BDB}" type="sibTrans" cxnId="{53241273-A874-47BB-90B9-2D0F67221B24}">
      <dgm:prSet/>
      <dgm:spPr/>
      <dgm:t>
        <a:bodyPr/>
        <a:lstStyle/>
        <a:p>
          <a:endParaRPr lang="en-US"/>
        </a:p>
      </dgm:t>
    </dgm:pt>
    <dgm:pt modelId="{1885053E-318F-492A-B22E-3D228742E4D8}">
      <dgm:prSet custT="1"/>
      <dgm:spPr/>
      <dgm:t>
        <a:bodyPr/>
        <a:lstStyle/>
        <a:p>
          <a:r>
            <a:rPr lang="en-US" sz="1200" dirty="0"/>
            <a:t>Prepare to quit</a:t>
          </a:r>
        </a:p>
      </dgm:t>
    </dgm:pt>
    <dgm:pt modelId="{28EC480C-24E8-4AE3-9CFC-E0B842E7FB74}" type="parTrans" cxnId="{544ED5FF-D9A6-4802-8390-4C7AA5F4B523}">
      <dgm:prSet/>
      <dgm:spPr/>
      <dgm:t>
        <a:bodyPr/>
        <a:lstStyle/>
        <a:p>
          <a:endParaRPr lang="en-US"/>
        </a:p>
      </dgm:t>
    </dgm:pt>
    <dgm:pt modelId="{0C591A9C-D7AF-4189-9F90-E8B170155748}" type="sibTrans" cxnId="{544ED5FF-D9A6-4802-8390-4C7AA5F4B523}">
      <dgm:prSet/>
      <dgm:spPr/>
      <dgm:t>
        <a:bodyPr/>
        <a:lstStyle/>
        <a:p>
          <a:endParaRPr lang="en-US"/>
        </a:p>
      </dgm:t>
    </dgm:pt>
    <dgm:pt modelId="{50B16949-6787-4107-84E3-B02856FEAFC4}">
      <dgm:prSet custT="1"/>
      <dgm:spPr/>
      <dgm:t>
        <a:bodyPr/>
        <a:lstStyle/>
        <a:p>
          <a:r>
            <a:rPr lang="en-US" sz="1200" dirty="0"/>
            <a:t>Set a quit date</a:t>
          </a:r>
        </a:p>
      </dgm:t>
    </dgm:pt>
    <dgm:pt modelId="{6A83F1D5-30AD-40B2-9D5C-F047F1B9A025}" type="parTrans" cxnId="{AE1A172A-7E58-4455-AC19-FEACACB2B615}">
      <dgm:prSet/>
      <dgm:spPr/>
      <dgm:t>
        <a:bodyPr/>
        <a:lstStyle/>
        <a:p>
          <a:endParaRPr lang="en-US"/>
        </a:p>
      </dgm:t>
    </dgm:pt>
    <dgm:pt modelId="{405BBC69-3349-4F6E-AFB8-6D34302D1DD8}" type="sibTrans" cxnId="{AE1A172A-7E58-4455-AC19-FEACACB2B615}">
      <dgm:prSet/>
      <dgm:spPr/>
      <dgm:t>
        <a:bodyPr/>
        <a:lstStyle/>
        <a:p>
          <a:endParaRPr lang="en-US"/>
        </a:p>
      </dgm:t>
    </dgm:pt>
    <dgm:pt modelId="{13EE6A70-46BF-4F14-AB25-687B4B449C9E}">
      <dgm:prSet/>
      <dgm:spPr/>
      <dgm:t>
        <a:bodyPr/>
        <a:lstStyle/>
        <a:p>
          <a:r>
            <a:rPr lang="en-US" dirty="0">
              <a:solidFill>
                <a:srgbClr val="092B49"/>
              </a:solidFill>
            </a:rPr>
            <a:t>Follow-up sessions</a:t>
          </a:r>
        </a:p>
      </dgm:t>
    </dgm:pt>
    <dgm:pt modelId="{987608BE-4A3F-48D0-907E-BD60812AA2AE}" type="parTrans" cxnId="{7EA5A917-D48D-44E5-ABAD-C8ADAAAA54B8}">
      <dgm:prSet/>
      <dgm:spPr/>
      <dgm:t>
        <a:bodyPr/>
        <a:lstStyle/>
        <a:p>
          <a:endParaRPr lang="en-US"/>
        </a:p>
      </dgm:t>
    </dgm:pt>
    <dgm:pt modelId="{D2426406-045F-4B0A-B19B-BD8E04180498}" type="sibTrans" cxnId="{7EA5A917-D48D-44E5-ABAD-C8ADAAAA54B8}">
      <dgm:prSet/>
      <dgm:spPr/>
      <dgm:t>
        <a:bodyPr/>
        <a:lstStyle/>
        <a:p>
          <a:endParaRPr lang="en-US"/>
        </a:p>
      </dgm:t>
    </dgm:pt>
    <dgm:pt modelId="{CBDC7BBB-A4E1-43CE-AB90-F3CDE3D04941}">
      <dgm:prSet custT="1"/>
      <dgm:spPr/>
      <dgm:t>
        <a:bodyPr/>
        <a:lstStyle/>
        <a:p>
          <a:r>
            <a:rPr lang="en-US" sz="1200" dirty="0">
              <a:solidFill>
                <a:srgbClr val="092B49"/>
              </a:solidFill>
            </a:rPr>
            <a:t>Up to four ~10 minute calls</a:t>
          </a:r>
        </a:p>
      </dgm:t>
    </dgm:pt>
    <dgm:pt modelId="{A131B253-3CB5-4035-9782-241881949E22}" type="parTrans" cxnId="{27630749-6BFE-4AF1-AFCF-9BC91D2F40C2}">
      <dgm:prSet/>
      <dgm:spPr/>
      <dgm:t>
        <a:bodyPr/>
        <a:lstStyle/>
        <a:p>
          <a:endParaRPr lang="en-US"/>
        </a:p>
      </dgm:t>
    </dgm:pt>
    <dgm:pt modelId="{410E1E39-EE20-4DE0-80CA-BD714A060CD2}" type="sibTrans" cxnId="{27630749-6BFE-4AF1-AFCF-9BC91D2F40C2}">
      <dgm:prSet/>
      <dgm:spPr/>
      <dgm:t>
        <a:bodyPr/>
        <a:lstStyle/>
        <a:p>
          <a:endParaRPr lang="en-US"/>
        </a:p>
      </dgm:t>
    </dgm:pt>
    <dgm:pt modelId="{7903477F-7B6B-4BDD-B0C2-542F56C26375}">
      <dgm:prSet custT="1"/>
      <dgm:spPr/>
      <dgm:t>
        <a:bodyPr/>
        <a:lstStyle/>
        <a:p>
          <a:r>
            <a:rPr lang="en-US" sz="1200">
              <a:solidFill>
                <a:srgbClr val="092B49"/>
              </a:solidFill>
            </a:rPr>
            <a:t>Support and accountability</a:t>
          </a:r>
        </a:p>
      </dgm:t>
    </dgm:pt>
    <dgm:pt modelId="{6D533AFF-85CC-47DE-9105-DF128D24727E}" type="parTrans" cxnId="{B10FD696-E0DC-4814-85BB-271160F21CE6}">
      <dgm:prSet/>
      <dgm:spPr/>
      <dgm:t>
        <a:bodyPr/>
        <a:lstStyle/>
        <a:p>
          <a:endParaRPr lang="en-US"/>
        </a:p>
      </dgm:t>
    </dgm:pt>
    <dgm:pt modelId="{485EF399-4EE6-4EF7-B45B-210F1E5778EC}" type="sibTrans" cxnId="{B10FD696-E0DC-4814-85BB-271160F21CE6}">
      <dgm:prSet/>
      <dgm:spPr/>
      <dgm:t>
        <a:bodyPr/>
        <a:lstStyle/>
        <a:p>
          <a:endParaRPr lang="en-US"/>
        </a:p>
      </dgm:t>
    </dgm:pt>
    <dgm:pt modelId="{0DA60D2E-E413-4BD6-99D1-83CEF8469BAE}">
      <dgm:prSet custT="1"/>
      <dgm:spPr/>
      <dgm:t>
        <a:bodyPr/>
        <a:lstStyle/>
        <a:p>
          <a:r>
            <a:rPr lang="en-US" sz="1200" dirty="0">
              <a:solidFill>
                <a:srgbClr val="092B49"/>
              </a:solidFill>
            </a:rPr>
            <a:t>Relapse prevention</a:t>
          </a:r>
        </a:p>
      </dgm:t>
    </dgm:pt>
    <dgm:pt modelId="{E0C8A5CA-A591-44BF-ABAD-DA6662CEE1C4}" type="parTrans" cxnId="{15001D51-BEC4-4F64-88BA-4E1BB1B1C33D}">
      <dgm:prSet/>
      <dgm:spPr/>
      <dgm:t>
        <a:bodyPr/>
        <a:lstStyle/>
        <a:p>
          <a:endParaRPr lang="en-US"/>
        </a:p>
      </dgm:t>
    </dgm:pt>
    <dgm:pt modelId="{13FF3C71-AD4D-4CB9-925C-B730FACF20C1}" type="sibTrans" cxnId="{15001D51-BEC4-4F64-88BA-4E1BB1B1C33D}">
      <dgm:prSet/>
      <dgm:spPr/>
      <dgm:t>
        <a:bodyPr/>
        <a:lstStyle/>
        <a:p>
          <a:endParaRPr lang="en-US"/>
        </a:p>
      </dgm:t>
    </dgm:pt>
    <dgm:pt modelId="{1BCF3158-965F-433B-BA2C-B3EF858D0037}" type="pres">
      <dgm:prSet presAssocID="{07EDB3D1-5A47-4E07-A7FF-7E847F7F005F}" presName="root" presStyleCnt="0">
        <dgm:presLayoutVars>
          <dgm:dir/>
          <dgm:resizeHandles val="exact"/>
        </dgm:presLayoutVars>
      </dgm:prSet>
      <dgm:spPr/>
    </dgm:pt>
    <dgm:pt modelId="{015ABCCC-7181-41F5-83C4-028F51E070E7}" type="pres">
      <dgm:prSet presAssocID="{1FC6F7C5-7AC9-4695-AA14-08BE65AD4A4A}" presName="compNode" presStyleCnt="0"/>
      <dgm:spPr/>
    </dgm:pt>
    <dgm:pt modelId="{C894AC84-D28D-479F-A3B3-73A5567FDACD}" type="pres">
      <dgm:prSet presAssocID="{1FC6F7C5-7AC9-4695-AA14-08BE65AD4A4A}" presName="bgRect" presStyleLbl="bgShp" presStyleIdx="0" presStyleCnt="3" custLinFactNeighborY="-1301"/>
      <dgm:spPr>
        <a:solidFill>
          <a:srgbClr val="B9DAE5"/>
        </a:solidFill>
      </dgm:spPr>
    </dgm:pt>
    <dgm:pt modelId="{9353EB7A-E788-4622-B305-11BD12098F06}" type="pres">
      <dgm:prSet presAssocID="{1FC6F7C5-7AC9-4695-AA14-08BE65AD4A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eiver"/>
        </a:ext>
      </dgm:extLst>
    </dgm:pt>
    <dgm:pt modelId="{B71B0FB7-61D9-4ACC-8966-ED0C24BF5AE7}" type="pres">
      <dgm:prSet presAssocID="{1FC6F7C5-7AC9-4695-AA14-08BE65AD4A4A}" presName="spaceRect" presStyleCnt="0"/>
      <dgm:spPr/>
    </dgm:pt>
    <dgm:pt modelId="{FCD4C7AF-5E88-4367-ADC4-BA5FBA153C6B}" type="pres">
      <dgm:prSet presAssocID="{1FC6F7C5-7AC9-4695-AA14-08BE65AD4A4A}" presName="parTx" presStyleLbl="revTx" presStyleIdx="0" presStyleCnt="6">
        <dgm:presLayoutVars>
          <dgm:chMax val="0"/>
          <dgm:chPref val="0"/>
        </dgm:presLayoutVars>
      </dgm:prSet>
      <dgm:spPr/>
    </dgm:pt>
    <dgm:pt modelId="{DC4BC9FD-7102-48A9-98E0-A7501BBE005D}" type="pres">
      <dgm:prSet presAssocID="{1FC6F7C5-7AC9-4695-AA14-08BE65AD4A4A}" presName="desTx" presStyleLbl="revTx" presStyleIdx="1" presStyleCnt="6">
        <dgm:presLayoutVars/>
      </dgm:prSet>
      <dgm:spPr/>
    </dgm:pt>
    <dgm:pt modelId="{CCE8FD5D-CE23-4BC0-B8EB-4EF5BD7BD73E}" type="pres">
      <dgm:prSet presAssocID="{6316F8A2-A77D-4960-8AC3-F2B0C734C68D}" presName="sibTrans" presStyleCnt="0"/>
      <dgm:spPr/>
    </dgm:pt>
    <dgm:pt modelId="{E210D70F-72E8-4005-A63C-EF5F55B738BE}" type="pres">
      <dgm:prSet presAssocID="{61D83E96-8A2E-43B3-962C-90E8A459C47A}" presName="compNode" presStyleCnt="0"/>
      <dgm:spPr/>
    </dgm:pt>
    <dgm:pt modelId="{FDC7352A-9505-4E97-86BA-E9DC8427BCC4}" type="pres">
      <dgm:prSet presAssocID="{61D83E96-8A2E-43B3-962C-90E8A459C47A}" presName="bgRect" presStyleLbl="bgShp" presStyleIdx="1" presStyleCnt="3" custLinFactNeighborY="-11319"/>
      <dgm:spPr>
        <a:solidFill>
          <a:srgbClr val="B9DAE5"/>
        </a:solidFill>
      </dgm:spPr>
    </dgm:pt>
    <dgm:pt modelId="{9D632964-7300-4D22-8409-D478CD27ED13}" type="pres">
      <dgm:prSet presAssocID="{61D83E96-8A2E-43B3-962C-90E8A459C47A}" presName="iconRect" presStyleLbl="node1" presStyleIdx="1" presStyleCnt="3" custLinFactNeighborY="-2058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7A2CF53D-D8C6-4BC9-9F5B-C67C3BDD885C}" type="pres">
      <dgm:prSet presAssocID="{61D83E96-8A2E-43B3-962C-90E8A459C47A}" presName="spaceRect" presStyleCnt="0"/>
      <dgm:spPr/>
    </dgm:pt>
    <dgm:pt modelId="{F7E4B5D2-3311-40CB-A28C-39162B213EDB}" type="pres">
      <dgm:prSet presAssocID="{61D83E96-8A2E-43B3-962C-90E8A459C47A}" presName="parTx" presStyleLbl="revTx" presStyleIdx="2" presStyleCnt="6" custLinFactNeighborY="-11322">
        <dgm:presLayoutVars>
          <dgm:chMax val="0"/>
          <dgm:chPref val="0"/>
        </dgm:presLayoutVars>
      </dgm:prSet>
      <dgm:spPr/>
    </dgm:pt>
    <dgm:pt modelId="{D4FEB57F-5863-4B53-90AE-BA8C7BE49F3F}" type="pres">
      <dgm:prSet presAssocID="{61D83E96-8A2E-43B3-962C-90E8A459C47A}" presName="desTx" presStyleLbl="revTx" presStyleIdx="3" presStyleCnt="6" custLinFactNeighborY="-11322">
        <dgm:presLayoutVars/>
      </dgm:prSet>
      <dgm:spPr/>
    </dgm:pt>
    <dgm:pt modelId="{DD72C028-7D1B-4021-8B78-7E42CADF5338}" type="pres">
      <dgm:prSet presAssocID="{69D58578-226E-4640-A1B6-BBC279ABCE91}" presName="sibTrans" presStyleCnt="0"/>
      <dgm:spPr/>
    </dgm:pt>
    <dgm:pt modelId="{1923ACE6-4C09-4A9E-844D-54866C2C427A}" type="pres">
      <dgm:prSet presAssocID="{13EE6A70-46BF-4F14-AB25-687B4B449C9E}" presName="compNode" presStyleCnt="0"/>
      <dgm:spPr/>
    </dgm:pt>
    <dgm:pt modelId="{6F02F92E-7BBA-4983-BFD7-857CFABF19DF}" type="pres">
      <dgm:prSet presAssocID="{13EE6A70-46BF-4F14-AB25-687B4B449C9E}" presName="bgRect" presStyleLbl="bgShp" presStyleIdx="2" presStyleCnt="3" custLinFactNeighborY="-20126"/>
      <dgm:spPr>
        <a:solidFill>
          <a:srgbClr val="B9DAE5"/>
        </a:solidFill>
      </dgm:spPr>
    </dgm:pt>
    <dgm:pt modelId="{5DA89865-3DFD-4F9F-A0E6-7B1E9D775AA4}" type="pres">
      <dgm:prSet presAssocID="{13EE6A70-46BF-4F14-AB25-687B4B449C9E}" presName="iconRect" presStyleLbl="node1" presStyleIdx="2" presStyleCnt="3" custLinFactNeighborY="-3430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19559BC-3ECA-4E7F-9789-E13E0E9E149C}" type="pres">
      <dgm:prSet presAssocID="{13EE6A70-46BF-4F14-AB25-687B4B449C9E}" presName="spaceRect" presStyleCnt="0"/>
      <dgm:spPr/>
    </dgm:pt>
    <dgm:pt modelId="{8D07E02C-8213-42AD-B717-DE4489D69B6F}" type="pres">
      <dgm:prSet presAssocID="{13EE6A70-46BF-4F14-AB25-687B4B449C9E}" presName="parTx" presStyleLbl="revTx" presStyleIdx="4" presStyleCnt="6" custLinFactNeighborY="-18870">
        <dgm:presLayoutVars>
          <dgm:chMax val="0"/>
          <dgm:chPref val="0"/>
        </dgm:presLayoutVars>
      </dgm:prSet>
      <dgm:spPr/>
    </dgm:pt>
    <dgm:pt modelId="{8BD75C95-BC7B-4A9E-A7B3-87AF0A3001FD}" type="pres">
      <dgm:prSet presAssocID="{13EE6A70-46BF-4F14-AB25-687B4B449C9E}" presName="desTx" presStyleLbl="revTx" presStyleIdx="5" presStyleCnt="6" custLinFactNeighborY="-18870">
        <dgm:presLayoutVars/>
      </dgm:prSet>
      <dgm:spPr/>
    </dgm:pt>
  </dgm:ptLst>
  <dgm:cxnLst>
    <dgm:cxn modelId="{7EA5A917-D48D-44E5-ABAD-C8ADAAAA54B8}" srcId="{07EDB3D1-5A47-4E07-A7FF-7E847F7F005F}" destId="{13EE6A70-46BF-4F14-AB25-687B4B449C9E}" srcOrd="2" destOrd="0" parTransId="{987608BE-4A3F-48D0-907E-BD60812AA2AE}" sibTransId="{D2426406-045F-4B0A-B19B-BD8E04180498}"/>
    <dgm:cxn modelId="{AE1A172A-7E58-4455-AC19-FEACACB2B615}" srcId="{61D83E96-8A2E-43B3-962C-90E8A459C47A}" destId="{50B16949-6787-4107-84E3-B02856FEAFC4}" srcOrd="2" destOrd="0" parTransId="{6A83F1D5-30AD-40B2-9D5C-F047F1B9A025}" sibTransId="{405BBC69-3349-4F6E-AFB8-6D34302D1DD8}"/>
    <dgm:cxn modelId="{112EAE30-76B6-4380-9AF5-05BD58D5595A}" type="presOf" srcId="{50B16949-6787-4107-84E3-B02856FEAFC4}" destId="{D4FEB57F-5863-4B53-90AE-BA8C7BE49F3F}" srcOrd="0" destOrd="2" presId="urn:microsoft.com/office/officeart/2018/2/layout/IconVerticalSolidList"/>
    <dgm:cxn modelId="{27630749-6BFE-4AF1-AFCF-9BC91D2F40C2}" srcId="{13EE6A70-46BF-4F14-AB25-687B4B449C9E}" destId="{CBDC7BBB-A4E1-43CE-AB90-F3CDE3D04941}" srcOrd="0" destOrd="0" parTransId="{A131B253-3CB5-4035-9782-241881949E22}" sibTransId="{410E1E39-EE20-4DE0-80CA-BD714A060CD2}"/>
    <dgm:cxn modelId="{FDB1F950-FE4F-4F55-8C09-C8162ED8A2C5}" type="presOf" srcId="{E2BE58EB-9116-47D3-964E-F9D5D860F63C}" destId="{DC4BC9FD-7102-48A9-98E0-A7501BBE005D}" srcOrd="0" destOrd="0" presId="urn:microsoft.com/office/officeart/2018/2/layout/IconVerticalSolidList"/>
    <dgm:cxn modelId="{15001D51-BEC4-4F64-88BA-4E1BB1B1C33D}" srcId="{13EE6A70-46BF-4F14-AB25-687B4B449C9E}" destId="{0DA60D2E-E413-4BD6-99D1-83CEF8469BAE}" srcOrd="2" destOrd="0" parTransId="{E0C8A5CA-A591-44BF-ABAD-DA6662CEE1C4}" sibTransId="{13FF3C71-AD4D-4CB9-925C-B730FACF20C1}"/>
    <dgm:cxn modelId="{1E7B5651-62F3-4335-9E30-5B187F73B857}" type="presOf" srcId="{1885053E-318F-492A-B22E-3D228742E4D8}" destId="{D4FEB57F-5863-4B53-90AE-BA8C7BE49F3F}" srcOrd="0" destOrd="1" presId="urn:microsoft.com/office/officeart/2018/2/layout/IconVerticalSolidList"/>
    <dgm:cxn modelId="{53241273-A874-47BB-90B9-2D0F67221B24}" srcId="{61D83E96-8A2E-43B3-962C-90E8A459C47A}" destId="{0A9EF134-75A8-4D26-BBEA-74C0E7D5767A}" srcOrd="0" destOrd="0" parTransId="{CF276236-329C-45E0-97F3-46399328D4A3}" sibTransId="{9922FB49-3898-4720-A586-E8D732909BDB}"/>
    <dgm:cxn modelId="{3CEED256-B1C0-4EDD-8BBA-BF2A9EFF7237}" srcId="{07EDB3D1-5A47-4E07-A7FF-7E847F7F005F}" destId="{61D83E96-8A2E-43B3-962C-90E8A459C47A}" srcOrd="1" destOrd="0" parTransId="{74211D20-618C-426F-BF2D-A5B7B907DD85}" sibTransId="{69D58578-226E-4640-A1B6-BBC279ABCE91}"/>
    <dgm:cxn modelId="{C14DD081-86B3-415C-ACC3-F23CCB9CC73F}" type="presOf" srcId="{61D83E96-8A2E-43B3-962C-90E8A459C47A}" destId="{F7E4B5D2-3311-40CB-A28C-39162B213EDB}" srcOrd="0" destOrd="0" presId="urn:microsoft.com/office/officeart/2018/2/layout/IconVerticalSolidList"/>
    <dgm:cxn modelId="{C7291382-74BA-4F08-83A4-0109EAA44820}" type="presOf" srcId="{13EE6A70-46BF-4F14-AB25-687B4B449C9E}" destId="{8D07E02C-8213-42AD-B717-DE4489D69B6F}" srcOrd="0" destOrd="0" presId="urn:microsoft.com/office/officeart/2018/2/layout/IconVerticalSolidList"/>
    <dgm:cxn modelId="{FE740A87-46B4-4E93-B401-15555F338AF4}" srcId="{1FC6F7C5-7AC9-4695-AA14-08BE65AD4A4A}" destId="{E2BE58EB-9116-47D3-964E-F9D5D860F63C}" srcOrd="0" destOrd="0" parTransId="{B57F4E02-6E75-4F5D-BE1C-02F54EB48697}" sibTransId="{A7F7E7FA-1D4E-4DC2-9E5C-40B1EF69DD53}"/>
    <dgm:cxn modelId="{B10FD696-E0DC-4814-85BB-271160F21CE6}" srcId="{13EE6A70-46BF-4F14-AB25-687B4B449C9E}" destId="{7903477F-7B6B-4BDD-B0C2-542F56C26375}" srcOrd="1" destOrd="0" parTransId="{6D533AFF-85CC-47DE-9105-DF128D24727E}" sibTransId="{485EF399-4EE6-4EF7-B45B-210F1E5778EC}"/>
    <dgm:cxn modelId="{80BF49B1-8682-4B16-B68D-2C357F0FABA1}" srcId="{07EDB3D1-5A47-4E07-A7FF-7E847F7F005F}" destId="{1FC6F7C5-7AC9-4695-AA14-08BE65AD4A4A}" srcOrd="0" destOrd="0" parTransId="{3AFECB63-4D6B-4CC7-B77A-1D0E46F214A8}" sibTransId="{6316F8A2-A77D-4960-8AC3-F2B0C734C68D}"/>
    <dgm:cxn modelId="{201684BC-778E-449B-9E3A-DF3D67443FBA}" type="presOf" srcId="{1FC6F7C5-7AC9-4695-AA14-08BE65AD4A4A}" destId="{FCD4C7AF-5E88-4367-ADC4-BA5FBA153C6B}" srcOrd="0" destOrd="0" presId="urn:microsoft.com/office/officeart/2018/2/layout/IconVerticalSolidList"/>
    <dgm:cxn modelId="{77EFE0C5-303D-4F47-8432-3995627B87E5}" type="presOf" srcId="{07EDB3D1-5A47-4E07-A7FF-7E847F7F005F}" destId="{1BCF3158-965F-433B-BA2C-B3EF858D0037}" srcOrd="0" destOrd="0" presId="urn:microsoft.com/office/officeart/2018/2/layout/IconVerticalSolidList"/>
    <dgm:cxn modelId="{0B7FEEC8-68F1-46B7-8B85-FC67BB0A396D}" type="presOf" srcId="{0A9EF134-75A8-4D26-BBEA-74C0E7D5767A}" destId="{D4FEB57F-5863-4B53-90AE-BA8C7BE49F3F}" srcOrd="0" destOrd="0" presId="urn:microsoft.com/office/officeart/2018/2/layout/IconVerticalSolidList"/>
    <dgm:cxn modelId="{DA5490CE-79A6-4511-86CF-AD1A49756D99}" type="presOf" srcId="{7903477F-7B6B-4BDD-B0C2-542F56C26375}" destId="{8BD75C95-BC7B-4A9E-A7B3-87AF0A3001FD}" srcOrd="0" destOrd="1" presId="urn:microsoft.com/office/officeart/2018/2/layout/IconVerticalSolidList"/>
    <dgm:cxn modelId="{A3F00AF3-4EF2-4473-91C5-8909873DDBF1}" type="presOf" srcId="{0DA60D2E-E413-4BD6-99D1-83CEF8469BAE}" destId="{8BD75C95-BC7B-4A9E-A7B3-87AF0A3001FD}" srcOrd="0" destOrd="2" presId="urn:microsoft.com/office/officeart/2018/2/layout/IconVerticalSolidList"/>
    <dgm:cxn modelId="{9A3E7DF7-9080-44DB-A989-FA9C11102AA1}" type="presOf" srcId="{CBDC7BBB-A4E1-43CE-AB90-F3CDE3D04941}" destId="{8BD75C95-BC7B-4A9E-A7B3-87AF0A3001FD}" srcOrd="0" destOrd="0" presId="urn:microsoft.com/office/officeart/2018/2/layout/IconVerticalSolidList"/>
    <dgm:cxn modelId="{544ED5FF-D9A6-4802-8390-4C7AA5F4B523}" srcId="{61D83E96-8A2E-43B3-962C-90E8A459C47A}" destId="{1885053E-318F-492A-B22E-3D228742E4D8}" srcOrd="1" destOrd="0" parTransId="{28EC480C-24E8-4AE3-9CFC-E0B842E7FB74}" sibTransId="{0C591A9C-D7AF-4189-9F90-E8B170155748}"/>
    <dgm:cxn modelId="{9DD851BA-E2BA-44DF-893F-3391B10E908F}" type="presParOf" srcId="{1BCF3158-965F-433B-BA2C-B3EF858D0037}" destId="{015ABCCC-7181-41F5-83C4-028F51E070E7}" srcOrd="0" destOrd="0" presId="urn:microsoft.com/office/officeart/2018/2/layout/IconVerticalSolidList"/>
    <dgm:cxn modelId="{07957A51-E39B-4212-8642-6DE36D7DAE3A}" type="presParOf" srcId="{015ABCCC-7181-41F5-83C4-028F51E070E7}" destId="{C894AC84-D28D-479F-A3B3-73A5567FDACD}" srcOrd="0" destOrd="0" presId="urn:microsoft.com/office/officeart/2018/2/layout/IconVerticalSolidList"/>
    <dgm:cxn modelId="{3A042747-4A8E-41AC-B685-CB052A46FB2F}" type="presParOf" srcId="{015ABCCC-7181-41F5-83C4-028F51E070E7}" destId="{9353EB7A-E788-4622-B305-11BD12098F06}" srcOrd="1" destOrd="0" presId="urn:microsoft.com/office/officeart/2018/2/layout/IconVerticalSolidList"/>
    <dgm:cxn modelId="{1C4F8761-83D0-493A-A4B1-864FF96DC759}" type="presParOf" srcId="{015ABCCC-7181-41F5-83C4-028F51E070E7}" destId="{B71B0FB7-61D9-4ACC-8966-ED0C24BF5AE7}" srcOrd="2" destOrd="0" presId="urn:microsoft.com/office/officeart/2018/2/layout/IconVerticalSolidList"/>
    <dgm:cxn modelId="{25F25BB3-B1ED-4B4D-8A7A-723A795E69E3}" type="presParOf" srcId="{015ABCCC-7181-41F5-83C4-028F51E070E7}" destId="{FCD4C7AF-5E88-4367-ADC4-BA5FBA153C6B}" srcOrd="3" destOrd="0" presId="urn:microsoft.com/office/officeart/2018/2/layout/IconVerticalSolidList"/>
    <dgm:cxn modelId="{245BFA98-23E5-454E-B528-543AD8146B72}" type="presParOf" srcId="{015ABCCC-7181-41F5-83C4-028F51E070E7}" destId="{DC4BC9FD-7102-48A9-98E0-A7501BBE005D}" srcOrd="4" destOrd="0" presId="urn:microsoft.com/office/officeart/2018/2/layout/IconVerticalSolidList"/>
    <dgm:cxn modelId="{A5265FB9-AB11-49F1-9E06-29CE2E06BB34}" type="presParOf" srcId="{1BCF3158-965F-433B-BA2C-B3EF858D0037}" destId="{CCE8FD5D-CE23-4BC0-B8EB-4EF5BD7BD73E}" srcOrd="1" destOrd="0" presId="urn:microsoft.com/office/officeart/2018/2/layout/IconVerticalSolidList"/>
    <dgm:cxn modelId="{2BB52907-C34F-44DA-8495-642361CD8E1A}" type="presParOf" srcId="{1BCF3158-965F-433B-BA2C-B3EF858D0037}" destId="{E210D70F-72E8-4005-A63C-EF5F55B738BE}" srcOrd="2" destOrd="0" presId="urn:microsoft.com/office/officeart/2018/2/layout/IconVerticalSolidList"/>
    <dgm:cxn modelId="{D7960189-66EB-4940-8A65-56AF715A861B}" type="presParOf" srcId="{E210D70F-72E8-4005-A63C-EF5F55B738BE}" destId="{FDC7352A-9505-4E97-86BA-E9DC8427BCC4}" srcOrd="0" destOrd="0" presId="urn:microsoft.com/office/officeart/2018/2/layout/IconVerticalSolidList"/>
    <dgm:cxn modelId="{BE670918-485B-45FE-8879-044242040ED3}" type="presParOf" srcId="{E210D70F-72E8-4005-A63C-EF5F55B738BE}" destId="{9D632964-7300-4D22-8409-D478CD27ED13}" srcOrd="1" destOrd="0" presId="urn:microsoft.com/office/officeart/2018/2/layout/IconVerticalSolidList"/>
    <dgm:cxn modelId="{DAB9D273-B258-432B-8820-A732DB44B8DC}" type="presParOf" srcId="{E210D70F-72E8-4005-A63C-EF5F55B738BE}" destId="{7A2CF53D-D8C6-4BC9-9F5B-C67C3BDD885C}" srcOrd="2" destOrd="0" presId="urn:microsoft.com/office/officeart/2018/2/layout/IconVerticalSolidList"/>
    <dgm:cxn modelId="{774ED185-A281-4F8E-8081-6D304D98C049}" type="presParOf" srcId="{E210D70F-72E8-4005-A63C-EF5F55B738BE}" destId="{F7E4B5D2-3311-40CB-A28C-39162B213EDB}" srcOrd="3" destOrd="0" presId="urn:microsoft.com/office/officeart/2018/2/layout/IconVerticalSolidList"/>
    <dgm:cxn modelId="{95A4F9BD-A124-4D3B-B6D5-19185BF904C1}" type="presParOf" srcId="{E210D70F-72E8-4005-A63C-EF5F55B738BE}" destId="{D4FEB57F-5863-4B53-90AE-BA8C7BE49F3F}" srcOrd="4" destOrd="0" presId="urn:microsoft.com/office/officeart/2018/2/layout/IconVerticalSolidList"/>
    <dgm:cxn modelId="{13CBF1C4-BCFE-40EF-B0A8-C870ADDF4926}" type="presParOf" srcId="{1BCF3158-965F-433B-BA2C-B3EF858D0037}" destId="{DD72C028-7D1B-4021-8B78-7E42CADF5338}" srcOrd="3" destOrd="0" presId="urn:microsoft.com/office/officeart/2018/2/layout/IconVerticalSolidList"/>
    <dgm:cxn modelId="{A2C74116-7653-416B-BDED-96F3617820AC}" type="presParOf" srcId="{1BCF3158-965F-433B-BA2C-B3EF858D0037}" destId="{1923ACE6-4C09-4A9E-844D-54866C2C427A}" srcOrd="4" destOrd="0" presId="urn:microsoft.com/office/officeart/2018/2/layout/IconVerticalSolidList"/>
    <dgm:cxn modelId="{AC6B9946-47A6-491A-BD46-2EDE1D81D01A}" type="presParOf" srcId="{1923ACE6-4C09-4A9E-844D-54866C2C427A}" destId="{6F02F92E-7BBA-4983-BFD7-857CFABF19DF}" srcOrd="0" destOrd="0" presId="urn:microsoft.com/office/officeart/2018/2/layout/IconVerticalSolidList"/>
    <dgm:cxn modelId="{FC651996-CF12-471E-A358-411DE76C9E24}" type="presParOf" srcId="{1923ACE6-4C09-4A9E-844D-54866C2C427A}" destId="{5DA89865-3DFD-4F9F-A0E6-7B1E9D775AA4}" srcOrd="1" destOrd="0" presId="urn:microsoft.com/office/officeart/2018/2/layout/IconVerticalSolidList"/>
    <dgm:cxn modelId="{9F1323E9-9AE0-4AA9-8167-D9C86B913B3C}" type="presParOf" srcId="{1923ACE6-4C09-4A9E-844D-54866C2C427A}" destId="{319559BC-3ECA-4E7F-9789-E13E0E9E149C}" srcOrd="2" destOrd="0" presId="urn:microsoft.com/office/officeart/2018/2/layout/IconVerticalSolidList"/>
    <dgm:cxn modelId="{DB88FEE8-2C5F-47FD-AAA5-A8029790CB8E}" type="presParOf" srcId="{1923ACE6-4C09-4A9E-844D-54866C2C427A}" destId="{8D07E02C-8213-42AD-B717-DE4489D69B6F}" srcOrd="3" destOrd="0" presId="urn:microsoft.com/office/officeart/2018/2/layout/IconVerticalSolidList"/>
    <dgm:cxn modelId="{AE6A2DF7-3555-4477-92BD-797F3C6FAB47}" type="presParOf" srcId="{1923ACE6-4C09-4A9E-844D-54866C2C427A}" destId="{8BD75C95-BC7B-4A9E-A7B3-87AF0A3001F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494D61D-BCA4-4E59-9F43-E3698AFEDEB9}"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F59FB4F-2420-4776-85BA-4C702824F241}">
      <dgm:prSet/>
      <dgm:spPr>
        <a:solidFill>
          <a:srgbClr val="FF9E1B"/>
        </a:solidFill>
      </dgm:spPr>
      <dgm:t>
        <a:bodyPr/>
        <a:lstStyle/>
        <a:p>
          <a:r>
            <a:rPr lang="en-US" dirty="0">
              <a:latin typeface="F37 Jagger" panose="00000500000000000000" pitchFamily="50" charset="0"/>
            </a:rPr>
            <a:t>Documentation </a:t>
          </a:r>
        </a:p>
      </dgm:t>
    </dgm:pt>
    <dgm:pt modelId="{A8B10036-73FB-46E5-BF18-35A23AD1BB05}" type="parTrans" cxnId="{98424020-CB06-4556-A06D-D352FBFB6024}">
      <dgm:prSet/>
      <dgm:spPr/>
      <dgm:t>
        <a:bodyPr/>
        <a:lstStyle/>
        <a:p>
          <a:endParaRPr lang="en-US"/>
        </a:p>
      </dgm:t>
    </dgm:pt>
    <dgm:pt modelId="{0428FC55-0D86-49A1-B459-5ED156BAF8A8}" type="sibTrans" cxnId="{98424020-CB06-4556-A06D-D352FBFB6024}">
      <dgm:prSet/>
      <dgm:spPr/>
      <dgm:t>
        <a:bodyPr/>
        <a:lstStyle/>
        <a:p>
          <a:endParaRPr lang="en-US"/>
        </a:p>
      </dgm:t>
    </dgm:pt>
    <dgm:pt modelId="{92811436-A525-449D-8290-DE0947CABBD3}">
      <dgm:prSet/>
      <dgm:spPr>
        <a:solidFill>
          <a:srgbClr val="092B49">
            <a:alpha val="80000"/>
          </a:srgbClr>
        </a:solidFill>
        <a:ln>
          <a:noFill/>
        </a:ln>
      </dgm:spPr>
      <dgm:t>
        <a:bodyPr/>
        <a:lstStyle/>
        <a:p>
          <a:pPr marL="457200"/>
          <a:r>
            <a:rPr lang="en-US" dirty="0">
              <a:solidFill>
                <a:schemeClr val="bg1"/>
              </a:solidFill>
            </a:rPr>
            <a:t>Smoking Status</a:t>
          </a:r>
        </a:p>
      </dgm:t>
    </dgm:pt>
    <dgm:pt modelId="{BCDBCCF8-898B-4DAA-B975-8F3A12D8AE02}" type="parTrans" cxnId="{4DCDA81A-DE63-46A1-A411-FEABEBA66875}">
      <dgm:prSet/>
      <dgm:spPr/>
      <dgm:t>
        <a:bodyPr/>
        <a:lstStyle/>
        <a:p>
          <a:endParaRPr lang="en-US"/>
        </a:p>
      </dgm:t>
    </dgm:pt>
    <dgm:pt modelId="{D9FFE4AB-C7B6-4703-8AD0-7185A0840980}" type="sibTrans" cxnId="{4DCDA81A-DE63-46A1-A411-FEABEBA66875}">
      <dgm:prSet/>
      <dgm:spPr/>
      <dgm:t>
        <a:bodyPr/>
        <a:lstStyle/>
        <a:p>
          <a:endParaRPr lang="en-US"/>
        </a:p>
      </dgm:t>
    </dgm:pt>
    <dgm:pt modelId="{786D7544-B6A4-4329-A254-8E4B85ECFF51}">
      <dgm:prSet/>
      <dgm:spPr>
        <a:solidFill>
          <a:srgbClr val="FF9E1B"/>
        </a:solidFill>
      </dgm:spPr>
      <dgm:t>
        <a:bodyPr/>
        <a:lstStyle/>
        <a:p>
          <a:r>
            <a:rPr lang="en-US" dirty="0">
              <a:latin typeface="F37 Jagger" panose="00000500000000000000" pitchFamily="50" charset="0"/>
            </a:rPr>
            <a:t>Reduce provider burden </a:t>
          </a:r>
        </a:p>
      </dgm:t>
    </dgm:pt>
    <dgm:pt modelId="{28B5D4AE-96FE-4BD9-BAD9-140AF6D8E2E9}" type="parTrans" cxnId="{F4C81B94-E4DA-412E-BEFC-4D7A089629EC}">
      <dgm:prSet/>
      <dgm:spPr/>
      <dgm:t>
        <a:bodyPr/>
        <a:lstStyle/>
        <a:p>
          <a:endParaRPr lang="en-US"/>
        </a:p>
      </dgm:t>
    </dgm:pt>
    <dgm:pt modelId="{54DA6777-BF6A-41E6-93C2-468D665DB586}" type="sibTrans" cxnId="{F4C81B94-E4DA-412E-BEFC-4D7A089629EC}">
      <dgm:prSet/>
      <dgm:spPr/>
      <dgm:t>
        <a:bodyPr/>
        <a:lstStyle/>
        <a:p>
          <a:endParaRPr lang="en-US"/>
        </a:p>
      </dgm:t>
    </dgm:pt>
    <dgm:pt modelId="{208EF8DD-1CFE-472D-9AD7-F3775DDF77BB}">
      <dgm:prSet/>
      <dgm:spPr>
        <a:solidFill>
          <a:srgbClr val="092B49">
            <a:alpha val="80000"/>
          </a:srgbClr>
        </a:solidFill>
        <a:ln>
          <a:noFill/>
        </a:ln>
      </dgm:spPr>
      <dgm:t>
        <a:bodyPr/>
        <a:lstStyle/>
        <a:p>
          <a:pPr marL="457200"/>
          <a:r>
            <a:rPr lang="en-US" dirty="0">
              <a:solidFill>
                <a:schemeClr val="bg1"/>
              </a:solidFill>
            </a:rPr>
            <a:t>Off-load work to “experts” </a:t>
          </a:r>
        </a:p>
      </dgm:t>
    </dgm:pt>
    <dgm:pt modelId="{088D7955-36F3-4487-A410-FBBE952F7947}" type="parTrans" cxnId="{D250D9EC-411C-4E87-96AA-215A0A1D8374}">
      <dgm:prSet/>
      <dgm:spPr/>
      <dgm:t>
        <a:bodyPr/>
        <a:lstStyle/>
        <a:p>
          <a:endParaRPr lang="en-US"/>
        </a:p>
      </dgm:t>
    </dgm:pt>
    <dgm:pt modelId="{4EC80B3B-D78D-4153-B47D-2092E99EE60C}" type="sibTrans" cxnId="{D250D9EC-411C-4E87-96AA-215A0A1D8374}">
      <dgm:prSet/>
      <dgm:spPr/>
      <dgm:t>
        <a:bodyPr/>
        <a:lstStyle/>
        <a:p>
          <a:endParaRPr lang="en-US"/>
        </a:p>
      </dgm:t>
    </dgm:pt>
    <dgm:pt modelId="{FE8F0B36-346F-40AA-A548-322043EC1411}">
      <dgm:prSet/>
      <dgm:spPr>
        <a:solidFill>
          <a:srgbClr val="092B49">
            <a:alpha val="80000"/>
          </a:srgbClr>
        </a:solidFill>
        <a:ln>
          <a:noFill/>
        </a:ln>
      </dgm:spPr>
      <dgm:t>
        <a:bodyPr/>
        <a:lstStyle/>
        <a:p>
          <a:pPr marL="457200"/>
          <a:r>
            <a:rPr lang="en-US" dirty="0">
              <a:solidFill>
                <a:schemeClr val="bg1"/>
              </a:solidFill>
            </a:rPr>
            <a:t>Patients will get the message that staff want to help them quit.</a:t>
          </a:r>
        </a:p>
      </dgm:t>
    </dgm:pt>
    <dgm:pt modelId="{0551075D-D447-4766-87D4-98C40A4B7DDC}" type="parTrans" cxnId="{BBD924AD-85AF-41A8-AC02-CAC75AC8F10B}">
      <dgm:prSet/>
      <dgm:spPr/>
      <dgm:t>
        <a:bodyPr/>
        <a:lstStyle/>
        <a:p>
          <a:endParaRPr lang="en-US"/>
        </a:p>
      </dgm:t>
    </dgm:pt>
    <dgm:pt modelId="{A311CC63-C6D3-4CAB-A012-87CEA8A956CD}" type="sibTrans" cxnId="{BBD924AD-85AF-41A8-AC02-CAC75AC8F10B}">
      <dgm:prSet/>
      <dgm:spPr/>
      <dgm:t>
        <a:bodyPr/>
        <a:lstStyle/>
        <a:p>
          <a:endParaRPr lang="en-US"/>
        </a:p>
      </dgm:t>
    </dgm:pt>
    <dgm:pt modelId="{0BEC386B-BD8B-40AB-95DE-E541E60DE93A}">
      <dgm:prSet/>
      <dgm:spPr>
        <a:solidFill>
          <a:srgbClr val="FF9E1B"/>
        </a:solidFill>
      </dgm:spPr>
      <dgm:t>
        <a:bodyPr/>
        <a:lstStyle/>
        <a:p>
          <a:r>
            <a:rPr lang="en-US" dirty="0">
              <a:latin typeface="F37 Jagger" panose="00000500000000000000" pitchFamily="50" charset="0"/>
            </a:rPr>
            <a:t>Reach</a:t>
          </a:r>
        </a:p>
      </dgm:t>
    </dgm:pt>
    <dgm:pt modelId="{A64477D4-B199-495E-AF6A-FE3224C5A101}" type="parTrans" cxnId="{A3A5538C-9B4B-46E0-B5EC-EC039B9DE88A}">
      <dgm:prSet/>
      <dgm:spPr/>
      <dgm:t>
        <a:bodyPr/>
        <a:lstStyle/>
        <a:p>
          <a:endParaRPr lang="en-US"/>
        </a:p>
      </dgm:t>
    </dgm:pt>
    <dgm:pt modelId="{541CFB6C-A225-44AE-8BFD-8CE9EDBFF594}" type="sibTrans" cxnId="{A3A5538C-9B4B-46E0-B5EC-EC039B9DE88A}">
      <dgm:prSet/>
      <dgm:spPr/>
      <dgm:t>
        <a:bodyPr/>
        <a:lstStyle/>
        <a:p>
          <a:endParaRPr lang="en-US"/>
        </a:p>
      </dgm:t>
    </dgm:pt>
    <dgm:pt modelId="{2F2DB65F-DF01-46C3-AE9E-8749C21ACD80}">
      <dgm:prSet/>
      <dgm:spPr>
        <a:solidFill>
          <a:srgbClr val="092B49">
            <a:alpha val="80000"/>
          </a:srgbClr>
        </a:solidFill>
        <a:ln>
          <a:noFill/>
        </a:ln>
      </dgm:spPr>
      <dgm:t>
        <a:bodyPr/>
        <a:lstStyle/>
        <a:p>
          <a:pPr marL="320040"/>
          <a:r>
            <a:rPr lang="en-US" dirty="0">
              <a:solidFill>
                <a:schemeClr val="bg1"/>
              </a:solidFill>
            </a:rPr>
            <a:t>High risk populations with high tobacco rates that are often served by community clinics </a:t>
          </a:r>
        </a:p>
      </dgm:t>
    </dgm:pt>
    <dgm:pt modelId="{C96831C7-6C24-4067-995F-54D2D58E55CF}" type="parTrans" cxnId="{AC63F783-D988-4A3D-A9FA-77C4910526B0}">
      <dgm:prSet/>
      <dgm:spPr/>
      <dgm:t>
        <a:bodyPr/>
        <a:lstStyle/>
        <a:p>
          <a:endParaRPr lang="en-US"/>
        </a:p>
      </dgm:t>
    </dgm:pt>
    <dgm:pt modelId="{85067439-B40E-4EF7-BC75-F91C501E1383}" type="sibTrans" cxnId="{AC63F783-D988-4A3D-A9FA-77C4910526B0}">
      <dgm:prSet/>
      <dgm:spPr/>
      <dgm:t>
        <a:bodyPr/>
        <a:lstStyle/>
        <a:p>
          <a:endParaRPr lang="en-US"/>
        </a:p>
      </dgm:t>
    </dgm:pt>
    <dgm:pt modelId="{BB33746F-F7C8-4786-B555-DB49C15143D5}">
      <dgm:prSet/>
      <dgm:spPr>
        <a:solidFill>
          <a:srgbClr val="FF9E1B"/>
        </a:solidFill>
      </dgm:spPr>
      <dgm:t>
        <a:bodyPr/>
        <a:lstStyle/>
        <a:p>
          <a:r>
            <a:rPr lang="en-US" dirty="0">
              <a:latin typeface="F37 Jagger" panose="00000500000000000000" pitchFamily="50" charset="0"/>
            </a:rPr>
            <a:t>Consistent with AAFP recommended tobacco practices</a:t>
          </a:r>
        </a:p>
      </dgm:t>
    </dgm:pt>
    <dgm:pt modelId="{E073508A-4740-45DE-ABC0-8384A38CE61D}" type="parTrans" cxnId="{77A8B437-64B0-44E5-AB59-D74946B4960B}">
      <dgm:prSet/>
      <dgm:spPr/>
      <dgm:t>
        <a:bodyPr/>
        <a:lstStyle/>
        <a:p>
          <a:endParaRPr lang="en-US"/>
        </a:p>
      </dgm:t>
    </dgm:pt>
    <dgm:pt modelId="{11E218A2-C8C4-4342-831A-6A8558E02455}" type="sibTrans" cxnId="{77A8B437-64B0-44E5-AB59-D74946B4960B}">
      <dgm:prSet/>
      <dgm:spPr/>
      <dgm:t>
        <a:bodyPr/>
        <a:lstStyle/>
        <a:p>
          <a:endParaRPr lang="en-US"/>
        </a:p>
      </dgm:t>
    </dgm:pt>
    <dgm:pt modelId="{A1CB9F4C-7F0E-4336-BDDB-090AAC44CA42}">
      <dgm:prSet/>
      <dgm:spPr>
        <a:solidFill>
          <a:srgbClr val="092B49">
            <a:alpha val="80000"/>
          </a:srgbClr>
        </a:solidFill>
        <a:ln>
          <a:noFill/>
        </a:ln>
      </dgm:spPr>
      <dgm:t>
        <a:bodyPr/>
        <a:lstStyle/>
        <a:p>
          <a:pPr marL="457200"/>
          <a:r>
            <a:rPr lang="en-US" dirty="0">
              <a:solidFill>
                <a:schemeClr val="bg1"/>
              </a:solidFill>
            </a:rPr>
            <a:t>Can be incorporated into interventions for behavioral health patients, who have the highest rates of tobacco use</a:t>
          </a:r>
        </a:p>
      </dgm:t>
    </dgm:pt>
    <dgm:pt modelId="{147A2621-1220-4B73-B865-FBD67FFD683C}" type="parTrans" cxnId="{CCE4E1EF-3CE9-4CA7-AFDD-F0355880030E}">
      <dgm:prSet/>
      <dgm:spPr/>
      <dgm:t>
        <a:bodyPr/>
        <a:lstStyle/>
        <a:p>
          <a:endParaRPr lang="en-US"/>
        </a:p>
      </dgm:t>
    </dgm:pt>
    <dgm:pt modelId="{63C3B56B-43DB-48BC-A2AF-D88D2BC0BD40}" type="sibTrans" cxnId="{CCE4E1EF-3CE9-4CA7-AFDD-F0355880030E}">
      <dgm:prSet/>
      <dgm:spPr/>
      <dgm:t>
        <a:bodyPr/>
        <a:lstStyle/>
        <a:p>
          <a:endParaRPr lang="en-US"/>
        </a:p>
      </dgm:t>
    </dgm:pt>
    <dgm:pt modelId="{A1F4F292-8567-4111-B8E5-DED5BDC25D3C}">
      <dgm:prSet/>
      <dgm:spPr>
        <a:solidFill>
          <a:srgbClr val="092B49">
            <a:alpha val="80000"/>
          </a:srgbClr>
        </a:solidFill>
        <a:ln>
          <a:noFill/>
        </a:ln>
      </dgm:spPr>
      <dgm:t>
        <a:bodyPr/>
        <a:lstStyle/>
        <a:p>
          <a:pPr marL="457200"/>
          <a:r>
            <a:rPr lang="en-US" dirty="0">
              <a:solidFill>
                <a:schemeClr val="bg1"/>
              </a:solidFill>
            </a:rPr>
            <a:t>Tobacco Interventions </a:t>
          </a:r>
        </a:p>
      </dgm:t>
    </dgm:pt>
    <dgm:pt modelId="{655F46F0-FD5F-4D09-A04B-DD17B69B3A4D}" type="sibTrans" cxnId="{F1023D85-B5B9-48B8-A059-3102426E4D79}">
      <dgm:prSet/>
      <dgm:spPr/>
      <dgm:t>
        <a:bodyPr/>
        <a:lstStyle/>
        <a:p>
          <a:endParaRPr lang="en-US"/>
        </a:p>
      </dgm:t>
    </dgm:pt>
    <dgm:pt modelId="{C6A22D92-169A-42EB-A9FF-AFFF56C94B4C}" type="parTrans" cxnId="{F1023D85-B5B9-48B8-A059-3102426E4D79}">
      <dgm:prSet/>
      <dgm:spPr/>
      <dgm:t>
        <a:bodyPr/>
        <a:lstStyle/>
        <a:p>
          <a:endParaRPr lang="en-US"/>
        </a:p>
      </dgm:t>
    </dgm:pt>
    <dgm:pt modelId="{78BA29D0-6A24-40A1-B94D-6821622E3105}" type="pres">
      <dgm:prSet presAssocID="{3494D61D-BCA4-4E59-9F43-E3698AFEDEB9}" presName="Name0" presStyleCnt="0">
        <dgm:presLayoutVars>
          <dgm:dir/>
          <dgm:animLvl val="lvl"/>
          <dgm:resizeHandles val="exact"/>
        </dgm:presLayoutVars>
      </dgm:prSet>
      <dgm:spPr/>
    </dgm:pt>
    <dgm:pt modelId="{911AEA34-26AB-4236-A5C3-0A5BFE080965}" type="pres">
      <dgm:prSet presAssocID="{0F59FB4F-2420-4776-85BA-4C702824F241}" presName="linNode" presStyleCnt="0"/>
      <dgm:spPr/>
    </dgm:pt>
    <dgm:pt modelId="{E14DF248-F865-43C0-9CF5-5474CD86EC4C}" type="pres">
      <dgm:prSet presAssocID="{0F59FB4F-2420-4776-85BA-4C702824F241}" presName="parentText" presStyleLbl="node1" presStyleIdx="0" presStyleCnt="4">
        <dgm:presLayoutVars>
          <dgm:chMax val="1"/>
          <dgm:bulletEnabled val="1"/>
        </dgm:presLayoutVars>
      </dgm:prSet>
      <dgm:spPr/>
    </dgm:pt>
    <dgm:pt modelId="{ADA46DD0-9BB9-4C33-B4D0-6A5D2B0C42CD}" type="pres">
      <dgm:prSet presAssocID="{0F59FB4F-2420-4776-85BA-4C702824F241}" presName="descendantText" presStyleLbl="alignAccFollowNode1" presStyleIdx="0" presStyleCnt="4">
        <dgm:presLayoutVars>
          <dgm:bulletEnabled val="1"/>
        </dgm:presLayoutVars>
      </dgm:prSet>
      <dgm:spPr/>
    </dgm:pt>
    <dgm:pt modelId="{5AA3F0A4-CE6F-4EFB-AE88-9C7135C41CC2}" type="pres">
      <dgm:prSet presAssocID="{0428FC55-0D86-49A1-B459-5ED156BAF8A8}" presName="sp" presStyleCnt="0"/>
      <dgm:spPr/>
    </dgm:pt>
    <dgm:pt modelId="{FDCE662A-29BD-4F90-94AC-33A1412667AE}" type="pres">
      <dgm:prSet presAssocID="{786D7544-B6A4-4329-A254-8E4B85ECFF51}" presName="linNode" presStyleCnt="0"/>
      <dgm:spPr/>
    </dgm:pt>
    <dgm:pt modelId="{61798AA3-AC79-49F5-96EF-7D4B1A6F717F}" type="pres">
      <dgm:prSet presAssocID="{786D7544-B6A4-4329-A254-8E4B85ECFF51}" presName="parentText" presStyleLbl="node1" presStyleIdx="1" presStyleCnt="4">
        <dgm:presLayoutVars>
          <dgm:chMax val="1"/>
          <dgm:bulletEnabled val="1"/>
        </dgm:presLayoutVars>
      </dgm:prSet>
      <dgm:spPr/>
    </dgm:pt>
    <dgm:pt modelId="{17480A3D-0DB3-4C0C-A98E-1AAD9D6AF1D2}" type="pres">
      <dgm:prSet presAssocID="{786D7544-B6A4-4329-A254-8E4B85ECFF51}" presName="descendantText" presStyleLbl="alignAccFollowNode1" presStyleIdx="1" presStyleCnt="4">
        <dgm:presLayoutVars>
          <dgm:bulletEnabled val="1"/>
        </dgm:presLayoutVars>
      </dgm:prSet>
      <dgm:spPr/>
    </dgm:pt>
    <dgm:pt modelId="{2843A5AE-1779-4C79-81D4-0B75FEB95E6A}" type="pres">
      <dgm:prSet presAssocID="{54DA6777-BF6A-41E6-93C2-468D665DB586}" presName="sp" presStyleCnt="0"/>
      <dgm:spPr/>
    </dgm:pt>
    <dgm:pt modelId="{BFFFE75D-00A0-4312-BF4E-56E35927B650}" type="pres">
      <dgm:prSet presAssocID="{0BEC386B-BD8B-40AB-95DE-E541E60DE93A}" presName="linNode" presStyleCnt="0"/>
      <dgm:spPr/>
    </dgm:pt>
    <dgm:pt modelId="{371DDA88-42E1-4F79-8591-C182EE25D205}" type="pres">
      <dgm:prSet presAssocID="{0BEC386B-BD8B-40AB-95DE-E541E60DE93A}" presName="parentText" presStyleLbl="node1" presStyleIdx="2" presStyleCnt="4">
        <dgm:presLayoutVars>
          <dgm:chMax val="1"/>
          <dgm:bulletEnabled val="1"/>
        </dgm:presLayoutVars>
      </dgm:prSet>
      <dgm:spPr/>
    </dgm:pt>
    <dgm:pt modelId="{58052792-6F89-4C94-AC8A-7FF835956F16}" type="pres">
      <dgm:prSet presAssocID="{0BEC386B-BD8B-40AB-95DE-E541E60DE93A}" presName="descendantText" presStyleLbl="alignAccFollowNode1" presStyleIdx="2" presStyleCnt="4">
        <dgm:presLayoutVars>
          <dgm:bulletEnabled val="1"/>
        </dgm:presLayoutVars>
      </dgm:prSet>
      <dgm:spPr/>
    </dgm:pt>
    <dgm:pt modelId="{3F551D16-36C0-4D15-9A7E-D39B1C890A26}" type="pres">
      <dgm:prSet presAssocID="{541CFB6C-A225-44AE-8BFD-8CE9EDBFF594}" presName="sp" presStyleCnt="0"/>
      <dgm:spPr/>
    </dgm:pt>
    <dgm:pt modelId="{8A169847-E702-419C-99B8-B937BEEBF270}" type="pres">
      <dgm:prSet presAssocID="{BB33746F-F7C8-4786-B555-DB49C15143D5}" presName="linNode" presStyleCnt="0"/>
      <dgm:spPr/>
    </dgm:pt>
    <dgm:pt modelId="{4AD7D9F6-9FDE-49A4-AB66-332AECA22346}" type="pres">
      <dgm:prSet presAssocID="{BB33746F-F7C8-4786-B555-DB49C15143D5}" presName="parentText" presStyleLbl="node1" presStyleIdx="3" presStyleCnt="4">
        <dgm:presLayoutVars>
          <dgm:chMax val="1"/>
          <dgm:bulletEnabled val="1"/>
        </dgm:presLayoutVars>
      </dgm:prSet>
      <dgm:spPr/>
    </dgm:pt>
    <dgm:pt modelId="{9422196C-5E5D-47F0-BECB-361176C209F9}" type="pres">
      <dgm:prSet presAssocID="{BB33746F-F7C8-4786-B555-DB49C15143D5}" presName="descendantText" presStyleLbl="alignAccFollowNode1" presStyleIdx="3" presStyleCnt="4">
        <dgm:presLayoutVars>
          <dgm:bulletEnabled val="1"/>
        </dgm:presLayoutVars>
      </dgm:prSet>
      <dgm:spPr/>
    </dgm:pt>
  </dgm:ptLst>
  <dgm:cxnLst>
    <dgm:cxn modelId="{56E42A03-D35C-420A-A0A6-DC8169AE3446}" type="presOf" srcId="{FE8F0B36-346F-40AA-A548-322043EC1411}" destId="{17480A3D-0DB3-4C0C-A98E-1AAD9D6AF1D2}" srcOrd="0" destOrd="1" presId="urn:microsoft.com/office/officeart/2005/8/layout/vList5"/>
    <dgm:cxn modelId="{F2D9970D-3A59-4370-B19A-5842996E496E}" type="presOf" srcId="{2F2DB65F-DF01-46C3-AE9E-8749C21ACD80}" destId="{58052792-6F89-4C94-AC8A-7FF835956F16}" srcOrd="0" destOrd="0" presId="urn:microsoft.com/office/officeart/2005/8/layout/vList5"/>
    <dgm:cxn modelId="{ED61D612-BB6E-4AFD-A461-FEEFEE85C136}" type="presOf" srcId="{A1F4F292-8567-4111-B8E5-DED5BDC25D3C}" destId="{ADA46DD0-9BB9-4C33-B4D0-6A5D2B0C42CD}" srcOrd="0" destOrd="1" presId="urn:microsoft.com/office/officeart/2005/8/layout/vList5"/>
    <dgm:cxn modelId="{4DCDA81A-DE63-46A1-A411-FEABEBA66875}" srcId="{0F59FB4F-2420-4776-85BA-4C702824F241}" destId="{92811436-A525-449D-8290-DE0947CABBD3}" srcOrd="0" destOrd="0" parTransId="{BCDBCCF8-898B-4DAA-B975-8F3A12D8AE02}" sibTransId="{D9FFE4AB-C7B6-4703-8AD0-7185A0840980}"/>
    <dgm:cxn modelId="{98424020-CB06-4556-A06D-D352FBFB6024}" srcId="{3494D61D-BCA4-4E59-9F43-E3698AFEDEB9}" destId="{0F59FB4F-2420-4776-85BA-4C702824F241}" srcOrd="0" destOrd="0" parTransId="{A8B10036-73FB-46E5-BF18-35A23AD1BB05}" sibTransId="{0428FC55-0D86-49A1-B459-5ED156BAF8A8}"/>
    <dgm:cxn modelId="{CAB9752A-89EE-4EAF-8372-09D31DDE1F41}" type="presOf" srcId="{BB33746F-F7C8-4786-B555-DB49C15143D5}" destId="{4AD7D9F6-9FDE-49A4-AB66-332AECA22346}" srcOrd="0" destOrd="0" presId="urn:microsoft.com/office/officeart/2005/8/layout/vList5"/>
    <dgm:cxn modelId="{77A8B437-64B0-44E5-AB59-D74946B4960B}" srcId="{3494D61D-BCA4-4E59-9F43-E3698AFEDEB9}" destId="{BB33746F-F7C8-4786-B555-DB49C15143D5}" srcOrd="3" destOrd="0" parTransId="{E073508A-4740-45DE-ABC0-8384A38CE61D}" sibTransId="{11E218A2-C8C4-4342-831A-6A8558E02455}"/>
    <dgm:cxn modelId="{97C7FD65-5694-4F5D-A47A-A7FFE94CCB6B}" type="presOf" srcId="{786D7544-B6A4-4329-A254-8E4B85ECFF51}" destId="{61798AA3-AC79-49F5-96EF-7D4B1A6F717F}" srcOrd="0" destOrd="0" presId="urn:microsoft.com/office/officeart/2005/8/layout/vList5"/>
    <dgm:cxn modelId="{7272B657-5323-41E6-86E3-593AB8473A88}" type="presOf" srcId="{3494D61D-BCA4-4E59-9F43-E3698AFEDEB9}" destId="{78BA29D0-6A24-40A1-B94D-6821622E3105}" srcOrd="0" destOrd="0" presId="urn:microsoft.com/office/officeart/2005/8/layout/vList5"/>
    <dgm:cxn modelId="{AC63F783-D988-4A3D-A9FA-77C4910526B0}" srcId="{0BEC386B-BD8B-40AB-95DE-E541E60DE93A}" destId="{2F2DB65F-DF01-46C3-AE9E-8749C21ACD80}" srcOrd="0" destOrd="0" parTransId="{C96831C7-6C24-4067-995F-54D2D58E55CF}" sibTransId="{85067439-B40E-4EF7-BC75-F91C501E1383}"/>
    <dgm:cxn modelId="{F1023D85-B5B9-48B8-A059-3102426E4D79}" srcId="{0F59FB4F-2420-4776-85BA-4C702824F241}" destId="{A1F4F292-8567-4111-B8E5-DED5BDC25D3C}" srcOrd="1" destOrd="0" parTransId="{C6A22D92-169A-42EB-A9FF-AFFF56C94B4C}" sibTransId="{655F46F0-FD5F-4D09-A04B-DD17B69B3A4D}"/>
    <dgm:cxn modelId="{23D79E88-4892-40AA-9637-374766E760FF}" type="presOf" srcId="{0BEC386B-BD8B-40AB-95DE-E541E60DE93A}" destId="{371DDA88-42E1-4F79-8591-C182EE25D205}" srcOrd="0" destOrd="0" presId="urn:microsoft.com/office/officeart/2005/8/layout/vList5"/>
    <dgm:cxn modelId="{A3A5538C-9B4B-46E0-B5EC-EC039B9DE88A}" srcId="{3494D61D-BCA4-4E59-9F43-E3698AFEDEB9}" destId="{0BEC386B-BD8B-40AB-95DE-E541E60DE93A}" srcOrd="2" destOrd="0" parTransId="{A64477D4-B199-495E-AF6A-FE3224C5A101}" sibTransId="{541CFB6C-A225-44AE-8BFD-8CE9EDBFF594}"/>
    <dgm:cxn modelId="{344BA88C-6F0E-4EAF-8CAE-7FB5FE6335DC}" type="presOf" srcId="{0F59FB4F-2420-4776-85BA-4C702824F241}" destId="{E14DF248-F865-43C0-9CF5-5474CD86EC4C}" srcOrd="0" destOrd="0" presId="urn:microsoft.com/office/officeart/2005/8/layout/vList5"/>
    <dgm:cxn modelId="{F4C81B94-E4DA-412E-BEFC-4D7A089629EC}" srcId="{3494D61D-BCA4-4E59-9F43-E3698AFEDEB9}" destId="{786D7544-B6A4-4329-A254-8E4B85ECFF51}" srcOrd="1" destOrd="0" parTransId="{28B5D4AE-96FE-4BD9-BAD9-140AF6D8E2E9}" sibTransId="{54DA6777-BF6A-41E6-93C2-468D665DB586}"/>
    <dgm:cxn modelId="{BBD924AD-85AF-41A8-AC02-CAC75AC8F10B}" srcId="{786D7544-B6A4-4329-A254-8E4B85ECFF51}" destId="{FE8F0B36-346F-40AA-A548-322043EC1411}" srcOrd="1" destOrd="0" parTransId="{0551075D-D447-4766-87D4-98C40A4B7DDC}" sibTransId="{A311CC63-C6D3-4CAB-A012-87CEA8A956CD}"/>
    <dgm:cxn modelId="{3082F1E6-3249-4E0E-93DB-C623C701CA17}" type="presOf" srcId="{A1CB9F4C-7F0E-4336-BDDB-090AAC44CA42}" destId="{9422196C-5E5D-47F0-BECB-361176C209F9}" srcOrd="0" destOrd="0" presId="urn:microsoft.com/office/officeart/2005/8/layout/vList5"/>
    <dgm:cxn modelId="{2B727AEC-E88A-40F4-A9CF-40CCD4EFD5DB}" type="presOf" srcId="{208EF8DD-1CFE-472D-9AD7-F3775DDF77BB}" destId="{17480A3D-0DB3-4C0C-A98E-1AAD9D6AF1D2}" srcOrd="0" destOrd="0" presId="urn:microsoft.com/office/officeart/2005/8/layout/vList5"/>
    <dgm:cxn modelId="{D250D9EC-411C-4E87-96AA-215A0A1D8374}" srcId="{786D7544-B6A4-4329-A254-8E4B85ECFF51}" destId="{208EF8DD-1CFE-472D-9AD7-F3775DDF77BB}" srcOrd="0" destOrd="0" parTransId="{088D7955-36F3-4487-A410-FBBE952F7947}" sibTransId="{4EC80B3B-D78D-4153-B47D-2092E99EE60C}"/>
    <dgm:cxn modelId="{CCE4E1EF-3CE9-4CA7-AFDD-F0355880030E}" srcId="{BB33746F-F7C8-4786-B555-DB49C15143D5}" destId="{A1CB9F4C-7F0E-4336-BDDB-090AAC44CA42}" srcOrd="0" destOrd="0" parTransId="{147A2621-1220-4B73-B865-FBD67FFD683C}" sibTransId="{63C3B56B-43DB-48BC-A2AF-D88D2BC0BD40}"/>
    <dgm:cxn modelId="{079BD2F7-8A3B-4F76-8556-422A5F485145}" type="presOf" srcId="{92811436-A525-449D-8290-DE0947CABBD3}" destId="{ADA46DD0-9BB9-4C33-B4D0-6A5D2B0C42CD}" srcOrd="0" destOrd="0" presId="urn:microsoft.com/office/officeart/2005/8/layout/vList5"/>
    <dgm:cxn modelId="{4F96D342-60DD-46CE-842D-B74AE3ECD31E}" type="presParOf" srcId="{78BA29D0-6A24-40A1-B94D-6821622E3105}" destId="{911AEA34-26AB-4236-A5C3-0A5BFE080965}" srcOrd="0" destOrd="0" presId="urn:microsoft.com/office/officeart/2005/8/layout/vList5"/>
    <dgm:cxn modelId="{6A781E90-7B61-443A-A796-A30A91213F77}" type="presParOf" srcId="{911AEA34-26AB-4236-A5C3-0A5BFE080965}" destId="{E14DF248-F865-43C0-9CF5-5474CD86EC4C}" srcOrd="0" destOrd="0" presId="urn:microsoft.com/office/officeart/2005/8/layout/vList5"/>
    <dgm:cxn modelId="{C4A7188B-4A8C-4F99-B132-8BA000FAFD73}" type="presParOf" srcId="{911AEA34-26AB-4236-A5C3-0A5BFE080965}" destId="{ADA46DD0-9BB9-4C33-B4D0-6A5D2B0C42CD}" srcOrd="1" destOrd="0" presId="urn:microsoft.com/office/officeart/2005/8/layout/vList5"/>
    <dgm:cxn modelId="{614760E6-1937-4377-AB47-C123F6713E5C}" type="presParOf" srcId="{78BA29D0-6A24-40A1-B94D-6821622E3105}" destId="{5AA3F0A4-CE6F-4EFB-AE88-9C7135C41CC2}" srcOrd="1" destOrd="0" presId="urn:microsoft.com/office/officeart/2005/8/layout/vList5"/>
    <dgm:cxn modelId="{7220E8E6-046A-472F-9263-07809ECC6EEA}" type="presParOf" srcId="{78BA29D0-6A24-40A1-B94D-6821622E3105}" destId="{FDCE662A-29BD-4F90-94AC-33A1412667AE}" srcOrd="2" destOrd="0" presId="urn:microsoft.com/office/officeart/2005/8/layout/vList5"/>
    <dgm:cxn modelId="{AB05F41F-193C-4A34-81B1-BFE220ADB819}" type="presParOf" srcId="{FDCE662A-29BD-4F90-94AC-33A1412667AE}" destId="{61798AA3-AC79-49F5-96EF-7D4B1A6F717F}" srcOrd="0" destOrd="0" presId="urn:microsoft.com/office/officeart/2005/8/layout/vList5"/>
    <dgm:cxn modelId="{3AF26C84-D832-4F51-AE60-D5B4EE8A9BA7}" type="presParOf" srcId="{FDCE662A-29BD-4F90-94AC-33A1412667AE}" destId="{17480A3D-0DB3-4C0C-A98E-1AAD9D6AF1D2}" srcOrd="1" destOrd="0" presId="urn:microsoft.com/office/officeart/2005/8/layout/vList5"/>
    <dgm:cxn modelId="{2BD20DBE-8199-4B06-BCEF-94226AE4F049}" type="presParOf" srcId="{78BA29D0-6A24-40A1-B94D-6821622E3105}" destId="{2843A5AE-1779-4C79-81D4-0B75FEB95E6A}" srcOrd="3" destOrd="0" presId="urn:microsoft.com/office/officeart/2005/8/layout/vList5"/>
    <dgm:cxn modelId="{0A0261F4-6A37-42A1-B5CC-D62080582B06}" type="presParOf" srcId="{78BA29D0-6A24-40A1-B94D-6821622E3105}" destId="{BFFFE75D-00A0-4312-BF4E-56E35927B650}" srcOrd="4" destOrd="0" presId="urn:microsoft.com/office/officeart/2005/8/layout/vList5"/>
    <dgm:cxn modelId="{8B130104-8055-4AD9-82C9-F6FBDF8E08ED}" type="presParOf" srcId="{BFFFE75D-00A0-4312-BF4E-56E35927B650}" destId="{371DDA88-42E1-4F79-8591-C182EE25D205}" srcOrd="0" destOrd="0" presId="urn:microsoft.com/office/officeart/2005/8/layout/vList5"/>
    <dgm:cxn modelId="{4B8D6255-CD14-49C4-9212-DDBF7306310E}" type="presParOf" srcId="{BFFFE75D-00A0-4312-BF4E-56E35927B650}" destId="{58052792-6F89-4C94-AC8A-7FF835956F16}" srcOrd="1" destOrd="0" presId="urn:microsoft.com/office/officeart/2005/8/layout/vList5"/>
    <dgm:cxn modelId="{8AA304B7-3DC5-41FA-8323-0403DE04E04C}" type="presParOf" srcId="{78BA29D0-6A24-40A1-B94D-6821622E3105}" destId="{3F551D16-36C0-4D15-9A7E-D39B1C890A26}" srcOrd="5" destOrd="0" presId="urn:microsoft.com/office/officeart/2005/8/layout/vList5"/>
    <dgm:cxn modelId="{462DE0B5-F5B1-49C0-8246-806BD8B903A8}" type="presParOf" srcId="{78BA29D0-6A24-40A1-B94D-6821622E3105}" destId="{8A169847-E702-419C-99B8-B937BEEBF270}" srcOrd="6" destOrd="0" presId="urn:microsoft.com/office/officeart/2005/8/layout/vList5"/>
    <dgm:cxn modelId="{A24F8A7F-BC61-4C1B-B8E0-B3319C355B1F}" type="presParOf" srcId="{8A169847-E702-419C-99B8-B937BEEBF270}" destId="{4AD7D9F6-9FDE-49A4-AB66-332AECA22346}" srcOrd="0" destOrd="0" presId="urn:microsoft.com/office/officeart/2005/8/layout/vList5"/>
    <dgm:cxn modelId="{639615C2-1B74-4328-9BE3-496181DC5B77}" type="presParOf" srcId="{8A169847-E702-419C-99B8-B937BEEBF270}" destId="{9422196C-5E5D-47F0-BECB-361176C209F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18E204-15A3-4BE3-A8AE-CA5102421810}"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7F579AF8-EC49-474F-AFB9-68F91232B562}">
      <dgm:prSet/>
      <dgm:spPr>
        <a:solidFill>
          <a:srgbClr val="FF9E1B"/>
        </a:solidFill>
      </dgm:spPr>
      <dgm:t>
        <a:bodyPr/>
        <a:lstStyle/>
        <a:p>
          <a:r>
            <a:rPr lang="en-US"/>
            <a:t>Motivation</a:t>
          </a:r>
        </a:p>
      </dgm:t>
    </dgm:pt>
    <dgm:pt modelId="{EDAB216D-DA8D-4739-AACC-598A72F8CB65}" type="parTrans" cxnId="{E1CB6582-4FAA-47E4-A6E5-5A5A6CC52B59}">
      <dgm:prSet/>
      <dgm:spPr/>
      <dgm:t>
        <a:bodyPr/>
        <a:lstStyle/>
        <a:p>
          <a:endParaRPr lang="en-US"/>
        </a:p>
      </dgm:t>
    </dgm:pt>
    <dgm:pt modelId="{26F1A0B6-91F3-4B2D-9DD3-187CF357BEC3}" type="sibTrans" cxnId="{E1CB6582-4FAA-47E4-A6E5-5A5A6CC52B59}">
      <dgm:prSet/>
      <dgm:spPr/>
      <dgm:t>
        <a:bodyPr/>
        <a:lstStyle/>
        <a:p>
          <a:endParaRPr lang="en-US"/>
        </a:p>
      </dgm:t>
    </dgm:pt>
    <dgm:pt modelId="{BBD9362A-D1DF-4873-8BA7-AB34A44F7A92}">
      <dgm:prSet/>
      <dgm:spPr>
        <a:solidFill>
          <a:srgbClr val="FF9E1B"/>
        </a:solidFill>
      </dgm:spPr>
      <dgm:t>
        <a:bodyPr/>
        <a:lstStyle/>
        <a:p>
          <a:r>
            <a:rPr lang="en-US" dirty="0"/>
            <a:t>Self-efficacy</a:t>
          </a:r>
        </a:p>
      </dgm:t>
    </dgm:pt>
    <dgm:pt modelId="{9017ED43-4A78-470F-B7FB-772BB8105895}" type="parTrans" cxnId="{F6AE027B-6209-4231-A390-DB22850ACA0E}">
      <dgm:prSet/>
      <dgm:spPr/>
      <dgm:t>
        <a:bodyPr/>
        <a:lstStyle/>
        <a:p>
          <a:endParaRPr lang="en-US"/>
        </a:p>
      </dgm:t>
    </dgm:pt>
    <dgm:pt modelId="{B751E406-B824-4F13-A247-BB35E17FC69D}" type="sibTrans" cxnId="{F6AE027B-6209-4231-A390-DB22850ACA0E}">
      <dgm:prSet/>
      <dgm:spPr/>
      <dgm:t>
        <a:bodyPr/>
        <a:lstStyle/>
        <a:p>
          <a:endParaRPr lang="en-US"/>
        </a:p>
      </dgm:t>
    </dgm:pt>
    <dgm:pt modelId="{BE189E1F-2675-4262-B790-3626F5EA46AA}">
      <dgm:prSet/>
      <dgm:spPr>
        <a:solidFill>
          <a:srgbClr val="FF9E1B"/>
        </a:solidFill>
      </dgm:spPr>
      <dgm:t>
        <a:bodyPr/>
        <a:lstStyle/>
        <a:p>
          <a:r>
            <a:rPr lang="en-US"/>
            <a:t>Smoking &amp; quitting history</a:t>
          </a:r>
        </a:p>
      </dgm:t>
    </dgm:pt>
    <dgm:pt modelId="{0F022A49-E480-464C-9B93-27194C8B917A}" type="parTrans" cxnId="{7533F1B9-2EE1-4754-8981-86CBE9295575}">
      <dgm:prSet/>
      <dgm:spPr/>
      <dgm:t>
        <a:bodyPr/>
        <a:lstStyle/>
        <a:p>
          <a:endParaRPr lang="en-US"/>
        </a:p>
      </dgm:t>
    </dgm:pt>
    <dgm:pt modelId="{4CC93B49-60B8-441A-B448-BB79C6D39BD2}" type="sibTrans" cxnId="{7533F1B9-2EE1-4754-8981-86CBE9295575}">
      <dgm:prSet/>
      <dgm:spPr/>
      <dgm:t>
        <a:bodyPr/>
        <a:lstStyle/>
        <a:p>
          <a:endParaRPr lang="en-US"/>
        </a:p>
      </dgm:t>
    </dgm:pt>
    <dgm:pt modelId="{CF77DBA2-7C87-470F-BE02-AB87C875184A}">
      <dgm:prSet/>
      <dgm:spPr>
        <a:solidFill>
          <a:srgbClr val="FF9E1B"/>
        </a:solidFill>
      </dgm:spPr>
      <dgm:t>
        <a:bodyPr/>
        <a:lstStyle/>
        <a:p>
          <a:r>
            <a:rPr lang="en-US"/>
            <a:t>Environmental considerations</a:t>
          </a:r>
        </a:p>
      </dgm:t>
    </dgm:pt>
    <dgm:pt modelId="{9B41902F-C565-4730-B77C-4B44CA92F0D6}" type="parTrans" cxnId="{F46FF24B-CA3A-41FC-9309-6D83BF02F0AA}">
      <dgm:prSet/>
      <dgm:spPr/>
      <dgm:t>
        <a:bodyPr/>
        <a:lstStyle/>
        <a:p>
          <a:endParaRPr lang="en-US"/>
        </a:p>
      </dgm:t>
    </dgm:pt>
    <dgm:pt modelId="{0E02B28F-264B-4520-9FD8-DA355102F07F}" type="sibTrans" cxnId="{F46FF24B-CA3A-41FC-9309-6D83BF02F0AA}">
      <dgm:prSet/>
      <dgm:spPr/>
      <dgm:t>
        <a:bodyPr/>
        <a:lstStyle/>
        <a:p>
          <a:endParaRPr lang="en-US"/>
        </a:p>
      </dgm:t>
    </dgm:pt>
    <dgm:pt modelId="{A0003658-F0B5-4774-A587-C4F7F219997A}">
      <dgm:prSet/>
      <dgm:spPr>
        <a:solidFill>
          <a:srgbClr val="FF9E1B"/>
        </a:solidFill>
      </dgm:spPr>
      <dgm:t>
        <a:bodyPr/>
        <a:lstStyle/>
        <a:p>
          <a:r>
            <a:rPr lang="en-US" dirty="0"/>
            <a:t>Treatment overview &amp; rationale</a:t>
          </a:r>
        </a:p>
      </dgm:t>
    </dgm:pt>
    <dgm:pt modelId="{C17250EE-4703-458B-938F-4A296EDB7B33}" type="parTrans" cxnId="{D8FE2AAC-5AF8-4720-85A3-62A614EEC2C2}">
      <dgm:prSet/>
      <dgm:spPr/>
      <dgm:t>
        <a:bodyPr/>
        <a:lstStyle/>
        <a:p>
          <a:endParaRPr lang="en-US"/>
        </a:p>
      </dgm:t>
    </dgm:pt>
    <dgm:pt modelId="{9A86022D-865B-4F85-8B19-D6F737A6F8B6}" type="sibTrans" cxnId="{D8FE2AAC-5AF8-4720-85A3-62A614EEC2C2}">
      <dgm:prSet/>
      <dgm:spPr/>
      <dgm:t>
        <a:bodyPr/>
        <a:lstStyle/>
        <a:p>
          <a:endParaRPr lang="en-US"/>
        </a:p>
      </dgm:t>
    </dgm:pt>
    <dgm:pt modelId="{812CC595-CDE5-4754-98A1-FC6DA846ECF7}">
      <dgm:prSet/>
      <dgm:spPr>
        <a:solidFill>
          <a:srgbClr val="FF9E1B"/>
        </a:solidFill>
      </dgm:spPr>
      <dgm:t>
        <a:bodyPr/>
        <a:lstStyle/>
        <a:p>
          <a:r>
            <a:rPr lang="en-US"/>
            <a:t>Health considerations </a:t>
          </a:r>
        </a:p>
      </dgm:t>
    </dgm:pt>
    <dgm:pt modelId="{690073D6-7E1F-4F68-A407-F9A820347AC0}" type="parTrans" cxnId="{6ED377C9-F630-4D45-9A12-F3FC2586650F}">
      <dgm:prSet/>
      <dgm:spPr/>
      <dgm:t>
        <a:bodyPr/>
        <a:lstStyle/>
        <a:p>
          <a:endParaRPr lang="en-US"/>
        </a:p>
      </dgm:t>
    </dgm:pt>
    <dgm:pt modelId="{82E2D641-B63E-43BD-9961-C2C5CF3F5D0D}" type="sibTrans" cxnId="{6ED377C9-F630-4D45-9A12-F3FC2586650F}">
      <dgm:prSet/>
      <dgm:spPr/>
      <dgm:t>
        <a:bodyPr/>
        <a:lstStyle/>
        <a:p>
          <a:endParaRPr lang="en-US"/>
        </a:p>
      </dgm:t>
    </dgm:pt>
    <dgm:pt modelId="{048C2962-BE4F-4E4E-BA52-B8A952E21C56}">
      <dgm:prSet/>
      <dgm:spPr>
        <a:solidFill>
          <a:srgbClr val="FF9E1B"/>
        </a:solidFill>
      </dgm:spPr>
      <dgm:t>
        <a:bodyPr/>
        <a:lstStyle/>
        <a:p>
          <a:r>
            <a:rPr lang="en-US" dirty="0"/>
            <a:t>Quitting methods </a:t>
          </a:r>
        </a:p>
      </dgm:t>
    </dgm:pt>
    <dgm:pt modelId="{F5230A7D-2A05-4C39-8C48-890B1880B133}" type="parTrans" cxnId="{EE732D9D-F5D2-45DA-8192-35F90440D98A}">
      <dgm:prSet/>
      <dgm:spPr/>
      <dgm:t>
        <a:bodyPr/>
        <a:lstStyle/>
        <a:p>
          <a:endParaRPr lang="en-US"/>
        </a:p>
      </dgm:t>
    </dgm:pt>
    <dgm:pt modelId="{B32F3DBD-5BB5-4D0D-A4EE-60B71E40B35F}" type="sibTrans" cxnId="{EE732D9D-F5D2-45DA-8192-35F90440D98A}">
      <dgm:prSet/>
      <dgm:spPr/>
      <dgm:t>
        <a:bodyPr/>
        <a:lstStyle/>
        <a:p>
          <a:endParaRPr lang="en-US"/>
        </a:p>
      </dgm:t>
    </dgm:pt>
    <dgm:pt modelId="{A2346A37-8875-4727-BEB6-D8EA25D30C43}">
      <dgm:prSet/>
      <dgm:spPr>
        <a:solidFill>
          <a:srgbClr val="FF9E1B"/>
        </a:solidFill>
      </dgm:spPr>
      <dgm:t>
        <a:bodyPr/>
        <a:lstStyle/>
        <a:p>
          <a:r>
            <a:rPr lang="en-US"/>
            <a:t>Self-image</a:t>
          </a:r>
        </a:p>
      </dgm:t>
    </dgm:pt>
    <dgm:pt modelId="{70FFE329-717A-4D51-B18A-1F2A1BDDA936}" type="parTrans" cxnId="{06D9FC56-535C-40F8-B0B6-61F11754BA1B}">
      <dgm:prSet/>
      <dgm:spPr/>
      <dgm:t>
        <a:bodyPr/>
        <a:lstStyle/>
        <a:p>
          <a:endParaRPr lang="en-US"/>
        </a:p>
      </dgm:t>
    </dgm:pt>
    <dgm:pt modelId="{FD12BB55-A60C-40B5-B67E-93A65F3D9AF1}" type="sibTrans" cxnId="{06D9FC56-535C-40F8-B0B6-61F11754BA1B}">
      <dgm:prSet/>
      <dgm:spPr/>
      <dgm:t>
        <a:bodyPr/>
        <a:lstStyle/>
        <a:p>
          <a:endParaRPr lang="en-US"/>
        </a:p>
      </dgm:t>
    </dgm:pt>
    <dgm:pt modelId="{2BB116B4-5F60-4B83-B2FB-67CCE144A36B}" type="pres">
      <dgm:prSet presAssocID="{9518E204-15A3-4BE3-A8AE-CA5102421810}" presName="diagram" presStyleCnt="0">
        <dgm:presLayoutVars>
          <dgm:dir/>
          <dgm:resizeHandles val="exact"/>
        </dgm:presLayoutVars>
      </dgm:prSet>
      <dgm:spPr/>
    </dgm:pt>
    <dgm:pt modelId="{3C92166B-464B-4976-9320-1EB531251321}" type="pres">
      <dgm:prSet presAssocID="{7F579AF8-EC49-474F-AFB9-68F91232B562}" presName="node" presStyleLbl="node1" presStyleIdx="0" presStyleCnt="8">
        <dgm:presLayoutVars>
          <dgm:bulletEnabled val="1"/>
        </dgm:presLayoutVars>
      </dgm:prSet>
      <dgm:spPr/>
    </dgm:pt>
    <dgm:pt modelId="{BBF8A308-4F8C-4C27-9E61-0259775ADDAA}" type="pres">
      <dgm:prSet presAssocID="{26F1A0B6-91F3-4B2D-9DD3-187CF357BEC3}" presName="sibTrans" presStyleCnt="0"/>
      <dgm:spPr/>
    </dgm:pt>
    <dgm:pt modelId="{D421AE67-3C0F-4C77-8D22-7A983986EB04}" type="pres">
      <dgm:prSet presAssocID="{BBD9362A-D1DF-4873-8BA7-AB34A44F7A92}" presName="node" presStyleLbl="node1" presStyleIdx="1" presStyleCnt="8">
        <dgm:presLayoutVars>
          <dgm:bulletEnabled val="1"/>
        </dgm:presLayoutVars>
      </dgm:prSet>
      <dgm:spPr/>
    </dgm:pt>
    <dgm:pt modelId="{9C15DF11-3B92-4C20-9EC7-B6344FA59E03}" type="pres">
      <dgm:prSet presAssocID="{B751E406-B824-4F13-A247-BB35E17FC69D}" presName="sibTrans" presStyleCnt="0"/>
      <dgm:spPr/>
    </dgm:pt>
    <dgm:pt modelId="{CF942B5E-1594-430E-A081-982AA0A51376}" type="pres">
      <dgm:prSet presAssocID="{BE189E1F-2675-4262-B790-3626F5EA46AA}" presName="node" presStyleLbl="node1" presStyleIdx="2" presStyleCnt="8">
        <dgm:presLayoutVars>
          <dgm:bulletEnabled val="1"/>
        </dgm:presLayoutVars>
      </dgm:prSet>
      <dgm:spPr/>
    </dgm:pt>
    <dgm:pt modelId="{DB948872-9B33-4B97-A6A5-D922E236CDAB}" type="pres">
      <dgm:prSet presAssocID="{4CC93B49-60B8-441A-B448-BB79C6D39BD2}" presName="sibTrans" presStyleCnt="0"/>
      <dgm:spPr/>
    </dgm:pt>
    <dgm:pt modelId="{7D773AB9-0D8F-4BF6-B173-64F99F24F804}" type="pres">
      <dgm:prSet presAssocID="{CF77DBA2-7C87-470F-BE02-AB87C875184A}" presName="node" presStyleLbl="node1" presStyleIdx="3" presStyleCnt="8">
        <dgm:presLayoutVars>
          <dgm:bulletEnabled val="1"/>
        </dgm:presLayoutVars>
      </dgm:prSet>
      <dgm:spPr/>
    </dgm:pt>
    <dgm:pt modelId="{727AAD3E-C32C-4EED-A1CB-BC1CA4E91B15}" type="pres">
      <dgm:prSet presAssocID="{0E02B28F-264B-4520-9FD8-DA355102F07F}" presName="sibTrans" presStyleCnt="0"/>
      <dgm:spPr/>
    </dgm:pt>
    <dgm:pt modelId="{61CA4ED9-BBE0-4810-A423-473C846C6A64}" type="pres">
      <dgm:prSet presAssocID="{A0003658-F0B5-4774-A587-C4F7F219997A}" presName="node" presStyleLbl="node1" presStyleIdx="4" presStyleCnt="8">
        <dgm:presLayoutVars>
          <dgm:bulletEnabled val="1"/>
        </dgm:presLayoutVars>
      </dgm:prSet>
      <dgm:spPr/>
    </dgm:pt>
    <dgm:pt modelId="{64B8F442-0E84-4A40-818E-63E9D29547E5}" type="pres">
      <dgm:prSet presAssocID="{9A86022D-865B-4F85-8B19-D6F737A6F8B6}" presName="sibTrans" presStyleCnt="0"/>
      <dgm:spPr/>
    </dgm:pt>
    <dgm:pt modelId="{13D4BA00-802B-419C-B760-EA7669F316B6}" type="pres">
      <dgm:prSet presAssocID="{812CC595-CDE5-4754-98A1-FC6DA846ECF7}" presName="node" presStyleLbl="node1" presStyleIdx="5" presStyleCnt="8">
        <dgm:presLayoutVars>
          <dgm:bulletEnabled val="1"/>
        </dgm:presLayoutVars>
      </dgm:prSet>
      <dgm:spPr/>
    </dgm:pt>
    <dgm:pt modelId="{6F627D06-E674-4BDE-A74A-17B1AD0AA658}" type="pres">
      <dgm:prSet presAssocID="{82E2D641-B63E-43BD-9961-C2C5CF3F5D0D}" presName="sibTrans" presStyleCnt="0"/>
      <dgm:spPr/>
    </dgm:pt>
    <dgm:pt modelId="{23AF7775-9C0C-40D8-9946-847E1BDF3346}" type="pres">
      <dgm:prSet presAssocID="{048C2962-BE4F-4E4E-BA52-B8A952E21C56}" presName="node" presStyleLbl="node1" presStyleIdx="6" presStyleCnt="8">
        <dgm:presLayoutVars>
          <dgm:bulletEnabled val="1"/>
        </dgm:presLayoutVars>
      </dgm:prSet>
      <dgm:spPr/>
    </dgm:pt>
    <dgm:pt modelId="{ADDB644F-A104-4C39-88B5-FBD088815ED6}" type="pres">
      <dgm:prSet presAssocID="{B32F3DBD-5BB5-4D0D-A4EE-60B71E40B35F}" presName="sibTrans" presStyleCnt="0"/>
      <dgm:spPr/>
    </dgm:pt>
    <dgm:pt modelId="{155196AC-5992-4718-9575-89D3F69F7CE2}" type="pres">
      <dgm:prSet presAssocID="{A2346A37-8875-4727-BEB6-D8EA25D30C43}" presName="node" presStyleLbl="node1" presStyleIdx="7" presStyleCnt="8">
        <dgm:presLayoutVars>
          <dgm:bulletEnabled val="1"/>
        </dgm:presLayoutVars>
      </dgm:prSet>
      <dgm:spPr/>
    </dgm:pt>
  </dgm:ptLst>
  <dgm:cxnLst>
    <dgm:cxn modelId="{5A8FB102-7360-4D52-997C-FA822FB21E7E}" type="presOf" srcId="{7F579AF8-EC49-474F-AFB9-68F91232B562}" destId="{3C92166B-464B-4976-9320-1EB531251321}" srcOrd="0" destOrd="0" presId="urn:microsoft.com/office/officeart/2005/8/layout/default"/>
    <dgm:cxn modelId="{7748D210-8AAA-4DA6-9AF7-19B8EA0D162A}" type="presOf" srcId="{812CC595-CDE5-4754-98A1-FC6DA846ECF7}" destId="{13D4BA00-802B-419C-B760-EA7669F316B6}" srcOrd="0" destOrd="0" presId="urn:microsoft.com/office/officeart/2005/8/layout/default"/>
    <dgm:cxn modelId="{DDEC5912-141F-4234-99BA-5D476DB5911F}" type="presOf" srcId="{9518E204-15A3-4BE3-A8AE-CA5102421810}" destId="{2BB116B4-5F60-4B83-B2FB-67CCE144A36B}" srcOrd="0" destOrd="0" presId="urn:microsoft.com/office/officeart/2005/8/layout/default"/>
    <dgm:cxn modelId="{58EFB036-48A2-4134-8C31-D65996BEC34D}" type="presOf" srcId="{048C2962-BE4F-4E4E-BA52-B8A952E21C56}" destId="{23AF7775-9C0C-40D8-9946-847E1BDF3346}" srcOrd="0" destOrd="0" presId="urn:microsoft.com/office/officeart/2005/8/layout/default"/>
    <dgm:cxn modelId="{BD71C545-CED8-45AE-9283-863345527523}" type="presOf" srcId="{A0003658-F0B5-4774-A587-C4F7F219997A}" destId="{61CA4ED9-BBE0-4810-A423-473C846C6A64}" srcOrd="0" destOrd="0" presId="urn:microsoft.com/office/officeart/2005/8/layout/default"/>
    <dgm:cxn modelId="{F46FF24B-CA3A-41FC-9309-6D83BF02F0AA}" srcId="{9518E204-15A3-4BE3-A8AE-CA5102421810}" destId="{CF77DBA2-7C87-470F-BE02-AB87C875184A}" srcOrd="3" destOrd="0" parTransId="{9B41902F-C565-4730-B77C-4B44CA92F0D6}" sibTransId="{0E02B28F-264B-4520-9FD8-DA355102F07F}"/>
    <dgm:cxn modelId="{06D9FC56-535C-40F8-B0B6-61F11754BA1B}" srcId="{9518E204-15A3-4BE3-A8AE-CA5102421810}" destId="{A2346A37-8875-4727-BEB6-D8EA25D30C43}" srcOrd="7" destOrd="0" parTransId="{70FFE329-717A-4D51-B18A-1F2A1BDDA936}" sibTransId="{FD12BB55-A60C-40B5-B67E-93A65F3D9AF1}"/>
    <dgm:cxn modelId="{F6AE027B-6209-4231-A390-DB22850ACA0E}" srcId="{9518E204-15A3-4BE3-A8AE-CA5102421810}" destId="{BBD9362A-D1DF-4873-8BA7-AB34A44F7A92}" srcOrd="1" destOrd="0" parTransId="{9017ED43-4A78-470F-B7FB-772BB8105895}" sibTransId="{B751E406-B824-4F13-A247-BB35E17FC69D}"/>
    <dgm:cxn modelId="{E1CB6582-4FAA-47E4-A6E5-5A5A6CC52B59}" srcId="{9518E204-15A3-4BE3-A8AE-CA5102421810}" destId="{7F579AF8-EC49-474F-AFB9-68F91232B562}" srcOrd="0" destOrd="0" parTransId="{EDAB216D-DA8D-4739-AACC-598A72F8CB65}" sibTransId="{26F1A0B6-91F3-4B2D-9DD3-187CF357BEC3}"/>
    <dgm:cxn modelId="{3303108F-37FB-4835-AF8B-16FD74759B87}" type="presOf" srcId="{BE189E1F-2675-4262-B790-3626F5EA46AA}" destId="{CF942B5E-1594-430E-A081-982AA0A51376}" srcOrd="0" destOrd="0" presId="urn:microsoft.com/office/officeart/2005/8/layout/default"/>
    <dgm:cxn modelId="{EE732D9D-F5D2-45DA-8192-35F90440D98A}" srcId="{9518E204-15A3-4BE3-A8AE-CA5102421810}" destId="{048C2962-BE4F-4E4E-BA52-B8A952E21C56}" srcOrd="6" destOrd="0" parTransId="{F5230A7D-2A05-4C39-8C48-890B1880B133}" sibTransId="{B32F3DBD-5BB5-4D0D-A4EE-60B71E40B35F}"/>
    <dgm:cxn modelId="{8CDC95A9-DA33-418F-9E5F-93A0268C53AD}" type="presOf" srcId="{A2346A37-8875-4727-BEB6-D8EA25D30C43}" destId="{155196AC-5992-4718-9575-89D3F69F7CE2}" srcOrd="0" destOrd="0" presId="urn:microsoft.com/office/officeart/2005/8/layout/default"/>
    <dgm:cxn modelId="{D8FE2AAC-5AF8-4720-85A3-62A614EEC2C2}" srcId="{9518E204-15A3-4BE3-A8AE-CA5102421810}" destId="{A0003658-F0B5-4774-A587-C4F7F219997A}" srcOrd="4" destOrd="0" parTransId="{C17250EE-4703-458B-938F-4A296EDB7B33}" sibTransId="{9A86022D-865B-4F85-8B19-D6F737A6F8B6}"/>
    <dgm:cxn modelId="{7533F1B9-2EE1-4754-8981-86CBE9295575}" srcId="{9518E204-15A3-4BE3-A8AE-CA5102421810}" destId="{BE189E1F-2675-4262-B790-3626F5EA46AA}" srcOrd="2" destOrd="0" parTransId="{0F022A49-E480-464C-9B93-27194C8B917A}" sibTransId="{4CC93B49-60B8-441A-B448-BB79C6D39BD2}"/>
    <dgm:cxn modelId="{6ED377C9-F630-4D45-9A12-F3FC2586650F}" srcId="{9518E204-15A3-4BE3-A8AE-CA5102421810}" destId="{812CC595-CDE5-4754-98A1-FC6DA846ECF7}" srcOrd="5" destOrd="0" parTransId="{690073D6-7E1F-4F68-A407-F9A820347AC0}" sibTransId="{82E2D641-B63E-43BD-9961-C2C5CF3F5D0D}"/>
    <dgm:cxn modelId="{053240EE-083D-4421-B5F3-06B49D5BD945}" type="presOf" srcId="{CF77DBA2-7C87-470F-BE02-AB87C875184A}" destId="{7D773AB9-0D8F-4BF6-B173-64F99F24F804}" srcOrd="0" destOrd="0" presId="urn:microsoft.com/office/officeart/2005/8/layout/default"/>
    <dgm:cxn modelId="{CF3ABCF7-02D8-4AAE-A932-1A4AF58918C5}" type="presOf" srcId="{BBD9362A-D1DF-4873-8BA7-AB34A44F7A92}" destId="{D421AE67-3C0F-4C77-8D22-7A983986EB04}" srcOrd="0" destOrd="0" presId="urn:microsoft.com/office/officeart/2005/8/layout/default"/>
    <dgm:cxn modelId="{B80C8A2B-D294-4BE2-A0C7-D99672C194DD}" type="presParOf" srcId="{2BB116B4-5F60-4B83-B2FB-67CCE144A36B}" destId="{3C92166B-464B-4976-9320-1EB531251321}" srcOrd="0" destOrd="0" presId="urn:microsoft.com/office/officeart/2005/8/layout/default"/>
    <dgm:cxn modelId="{EFB34D4F-4FB4-475D-87C2-4C0A78D0A052}" type="presParOf" srcId="{2BB116B4-5F60-4B83-B2FB-67CCE144A36B}" destId="{BBF8A308-4F8C-4C27-9E61-0259775ADDAA}" srcOrd="1" destOrd="0" presId="urn:microsoft.com/office/officeart/2005/8/layout/default"/>
    <dgm:cxn modelId="{FCFA503D-1D96-429C-812B-D99088D125C7}" type="presParOf" srcId="{2BB116B4-5F60-4B83-B2FB-67CCE144A36B}" destId="{D421AE67-3C0F-4C77-8D22-7A983986EB04}" srcOrd="2" destOrd="0" presId="urn:microsoft.com/office/officeart/2005/8/layout/default"/>
    <dgm:cxn modelId="{D9AAB58A-ED8E-4056-BEAB-C34EB4D77C87}" type="presParOf" srcId="{2BB116B4-5F60-4B83-B2FB-67CCE144A36B}" destId="{9C15DF11-3B92-4C20-9EC7-B6344FA59E03}" srcOrd="3" destOrd="0" presId="urn:microsoft.com/office/officeart/2005/8/layout/default"/>
    <dgm:cxn modelId="{C76FB5A3-A748-4A7D-801C-04918168AC50}" type="presParOf" srcId="{2BB116B4-5F60-4B83-B2FB-67CCE144A36B}" destId="{CF942B5E-1594-430E-A081-982AA0A51376}" srcOrd="4" destOrd="0" presId="urn:microsoft.com/office/officeart/2005/8/layout/default"/>
    <dgm:cxn modelId="{CE7DC412-02B4-4743-B522-8267A50AC1E3}" type="presParOf" srcId="{2BB116B4-5F60-4B83-B2FB-67CCE144A36B}" destId="{DB948872-9B33-4B97-A6A5-D922E236CDAB}" srcOrd="5" destOrd="0" presId="urn:microsoft.com/office/officeart/2005/8/layout/default"/>
    <dgm:cxn modelId="{D8F0B6EA-ACC4-4569-A973-736AF6C0B855}" type="presParOf" srcId="{2BB116B4-5F60-4B83-B2FB-67CCE144A36B}" destId="{7D773AB9-0D8F-4BF6-B173-64F99F24F804}" srcOrd="6" destOrd="0" presId="urn:microsoft.com/office/officeart/2005/8/layout/default"/>
    <dgm:cxn modelId="{D437EBA3-E34A-4B52-83CC-D205EFDDCD33}" type="presParOf" srcId="{2BB116B4-5F60-4B83-B2FB-67CCE144A36B}" destId="{727AAD3E-C32C-4EED-A1CB-BC1CA4E91B15}" srcOrd="7" destOrd="0" presId="urn:microsoft.com/office/officeart/2005/8/layout/default"/>
    <dgm:cxn modelId="{095A90F3-FA58-4634-8E2E-EC5379FFB7E5}" type="presParOf" srcId="{2BB116B4-5F60-4B83-B2FB-67CCE144A36B}" destId="{61CA4ED9-BBE0-4810-A423-473C846C6A64}" srcOrd="8" destOrd="0" presId="urn:microsoft.com/office/officeart/2005/8/layout/default"/>
    <dgm:cxn modelId="{A1F13075-54D0-4144-B5B6-EBEA4E48C71E}" type="presParOf" srcId="{2BB116B4-5F60-4B83-B2FB-67CCE144A36B}" destId="{64B8F442-0E84-4A40-818E-63E9D29547E5}" srcOrd="9" destOrd="0" presId="urn:microsoft.com/office/officeart/2005/8/layout/default"/>
    <dgm:cxn modelId="{42C4EF01-A794-4153-A333-126BA1C9D365}" type="presParOf" srcId="{2BB116B4-5F60-4B83-B2FB-67CCE144A36B}" destId="{13D4BA00-802B-419C-B760-EA7669F316B6}" srcOrd="10" destOrd="0" presId="urn:microsoft.com/office/officeart/2005/8/layout/default"/>
    <dgm:cxn modelId="{F290C7CE-833F-410B-83BE-424E0BB02054}" type="presParOf" srcId="{2BB116B4-5F60-4B83-B2FB-67CCE144A36B}" destId="{6F627D06-E674-4BDE-A74A-17B1AD0AA658}" srcOrd="11" destOrd="0" presId="urn:microsoft.com/office/officeart/2005/8/layout/default"/>
    <dgm:cxn modelId="{C041099E-9B3A-4CD2-B9D4-E19F0C839813}" type="presParOf" srcId="{2BB116B4-5F60-4B83-B2FB-67CCE144A36B}" destId="{23AF7775-9C0C-40D8-9946-847E1BDF3346}" srcOrd="12" destOrd="0" presId="urn:microsoft.com/office/officeart/2005/8/layout/default"/>
    <dgm:cxn modelId="{6587D09B-7223-4958-B0BB-C82108F77376}" type="presParOf" srcId="{2BB116B4-5F60-4B83-B2FB-67CCE144A36B}" destId="{ADDB644F-A104-4C39-88B5-FBD088815ED6}" srcOrd="13" destOrd="0" presId="urn:microsoft.com/office/officeart/2005/8/layout/default"/>
    <dgm:cxn modelId="{D6D1BC94-8E8D-473E-8DC8-7FF68AD4A225}" type="presParOf" srcId="{2BB116B4-5F60-4B83-B2FB-67CCE144A36B}" destId="{155196AC-5992-4718-9575-89D3F69F7CE2}" srcOrd="1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94D61D-BCA4-4E59-9F43-E3698AFEDEB9}"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F59FB4F-2420-4776-85BA-4C702824F241}">
      <dgm:prSet/>
      <dgm:spPr>
        <a:solidFill>
          <a:srgbClr val="FF9E1B"/>
        </a:solidFill>
      </dgm:spPr>
      <dgm:t>
        <a:bodyPr/>
        <a:lstStyle/>
        <a:p>
          <a:r>
            <a:rPr lang="en-US" dirty="0">
              <a:latin typeface="F37 Jagger" panose="00000500000000000000" pitchFamily="50" charset="0"/>
            </a:rPr>
            <a:t>Documentation </a:t>
          </a:r>
        </a:p>
      </dgm:t>
    </dgm:pt>
    <dgm:pt modelId="{A8B10036-73FB-46E5-BF18-35A23AD1BB05}" type="parTrans" cxnId="{98424020-CB06-4556-A06D-D352FBFB6024}">
      <dgm:prSet/>
      <dgm:spPr/>
      <dgm:t>
        <a:bodyPr/>
        <a:lstStyle/>
        <a:p>
          <a:endParaRPr lang="en-US"/>
        </a:p>
      </dgm:t>
    </dgm:pt>
    <dgm:pt modelId="{0428FC55-0D86-49A1-B459-5ED156BAF8A8}" type="sibTrans" cxnId="{98424020-CB06-4556-A06D-D352FBFB6024}">
      <dgm:prSet/>
      <dgm:spPr/>
      <dgm:t>
        <a:bodyPr/>
        <a:lstStyle/>
        <a:p>
          <a:endParaRPr lang="en-US"/>
        </a:p>
      </dgm:t>
    </dgm:pt>
    <dgm:pt modelId="{92811436-A525-449D-8290-DE0947CABBD3}">
      <dgm:prSet/>
      <dgm:spPr>
        <a:solidFill>
          <a:srgbClr val="092B49">
            <a:alpha val="80000"/>
          </a:srgbClr>
        </a:solidFill>
        <a:ln>
          <a:noFill/>
        </a:ln>
      </dgm:spPr>
      <dgm:t>
        <a:bodyPr/>
        <a:lstStyle/>
        <a:p>
          <a:pPr marL="457200"/>
          <a:r>
            <a:rPr lang="en-US" dirty="0">
              <a:solidFill>
                <a:schemeClr val="bg1"/>
              </a:solidFill>
            </a:rPr>
            <a:t>Smoking Status</a:t>
          </a:r>
        </a:p>
      </dgm:t>
    </dgm:pt>
    <dgm:pt modelId="{BCDBCCF8-898B-4DAA-B975-8F3A12D8AE02}" type="parTrans" cxnId="{4DCDA81A-DE63-46A1-A411-FEABEBA66875}">
      <dgm:prSet/>
      <dgm:spPr/>
      <dgm:t>
        <a:bodyPr/>
        <a:lstStyle/>
        <a:p>
          <a:endParaRPr lang="en-US"/>
        </a:p>
      </dgm:t>
    </dgm:pt>
    <dgm:pt modelId="{D9FFE4AB-C7B6-4703-8AD0-7185A0840980}" type="sibTrans" cxnId="{4DCDA81A-DE63-46A1-A411-FEABEBA66875}">
      <dgm:prSet/>
      <dgm:spPr/>
      <dgm:t>
        <a:bodyPr/>
        <a:lstStyle/>
        <a:p>
          <a:endParaRPr lang="en-US"/>
        </a:p>
      </dgm:t>
    </dgm:pt>
    <dgm:pt modelId="{786D7544-B6A4-4329-A254-8E4B85ECFF51}">
      <dgm:prSet/>
      <dgm:spPr>
        <a:solidFill>
          <a:srgbClr val="FF9E1B"/>
        </a:solidFill>
      </dgm:spPr>
      <dgm:t>
        <a:bodyPr/>
        <a:lstStyle/>
        <a:p>
          <a:r>
            <a:rPr lang="en-US" dirty="0">
              <a:latin typeface="F37 Jagger" panose="00000500000000000000" pitchFamily="50" charset="0"/>
            </a:rPr>
            <a:t>Reduce provider burden </a:t>
          </a:r>
        </a:p>
      </dgm:t>
    </dgm:pt>
    <dgm:pt modelId="{28B5D4AE-96FE-4BD9-BAD9-140AF6D8E2E9}" type="parTrans" cxnId="{F4C81B94-E4DA-412E-BEFC-4D7A089629EC}">
      <dgm:prSet/>
      <dgm:spPr/>
      <dgm:t>
        <a:bodyPr/>
        <a:lstStyle/>
        <a:p>
          <a:endParaRPr lang="en-US"/>
        </a:p>
      </dgm:t>
    </dgm:pt>
    <dgm:pt modelId="{54DA6777-BF6A-41E6-93C2-468D665DB586}" type="sibTrans" cxnId="{F4C81B94-E4DA-412E-BEFC-4D7A089629EC}">
      <dgm:prSet/>
      <dgm:spPr/>
      <dgm:t>
        <a:bodyPr/>
        <a:lstStyle/>
        <a:p>
          <a:endParaRPr lang="en-US"/>
        </a:p>
      </dgm:t>
    </dgm:pt>
    <dgm:pt modelId="{208EF8DD-1CFE-472D-9AD7-F3775DDF77BB}">
      <dgm:prSet/>
      <dgm:spPr>
        <a:solidFill>
          <a:srgbClr val="092B49">
            <a:alpha val="80000"/>
          </a:srgbClr>
        </a:solidFill>
        <a:ln>
          <a:noFill/>
        </a:ln>
      </dgm:spPr>
      <dgm:t>
        <a:bodyPr/>
        <a:lstStyle/>
        <a:p>
          <a:pPr marL="457200"/>
          <a:r>
            <a:rPr lang="en-US" dirty="0">
              <a:solidFill>
                <a:schemeClr val="bg1"/>
              </a:solidFill>
            </a:rPr>
            <a:t>Off-load work to “experts” </a:t>
          </a:r>
        </a:p>
      </dgm:t>
    </dgm:pt>
    <dgm:pt modelId="{088D7955-36F3-4487-A410-FBBE952F7947}" type="parTrans" cxnId="{D250D9EC-411C-4E87-96AA-215A0A1D8374}">
      <dgm:prSet/>
      <dgm:spPr/>
      <dgm:t>
        <a:bodyPr/>
        <a:lstStyle/>
        <a:p>
          <a:endParaRPr lang="en-US"/>
        </a:p>
      </dgm:t>
    </dgm:pt>
    <dgm:pt modelId="{4EC80B3B-D78D-4153-B47D-2092E99EE60C}" type="sibTrans" cxnId="{D250D9EC-411C-4E87-96AA-215A0A1D8374}">
      <dgm:prSet/>
      <dgm:spPr/>
      <dgm:t>
        <a:bodyPr/>
        <a:lstStyle/>
        <a:p>
          <a:endParaRPr lang="en-US"/>
        </a:p>
      </dgm:t>
    </dgm:pt>
    <dgm:pt modelId="{FE8F0B36-346F-40AA-A548-322043EC1411}">
      <dgm:prSet/>
      <dgm:spPr>
        <a:solidFill>
          <a:srgbClr val="092B49">
            <a:alpha val="80000"/>
          </a:srgbClr>
        </a:solidFill>
        <a:ln>
          <a:noFill/>
        </a:ln>
      </dgm:spPr>
      <dgm:t>
        <a:bodyPr/>
        <a:lstStyle/>
        <a:p>
          <a:pPr marL="457200"/>
          <a:r>
            <a:rPr lang="en-US" dirty="0">
              <a:solidFill>
                <a:schemeClr val="bg1"/>
              </a:solidFill>
            </a:rPr>
            <a:t>Patients will get the message that staff want to help them quit.</a:t>
          </a:r>
        </a:p>
      </dgm:t>
    </dgm:pt>
    <dgm:pt modelId="{0551075D-D447-4766-87D4-98C40A4B7DDC}" type="parTrans" cxnId="{BBD924AD-85AF-41A8-AC02-CAC75AC8F10B}">
      <dgm:prSet/>
      <dgm:spPr/>
      <dgm:t>
        <a:bodyPr/>
        <a:lstStyle/>
        <a:p>
          <a:endParaRPr lang="en-US"/>
        </a:p>
      </dgm:t>
    </dgm:pt>
    <dgm:pt modelId="{A311CC63-C6D3-4CAB-A012-87CEA8A956CD}" type="sibTrans" cxnId="{BBD924AD-85AF-41A8-AC02-CAC75AC8F10B}">
      <dgm:prSet/>
      <dgm:spPr/>
      <dgm:t>
        <a:bodyPr/>
        <a:lstStyle/>
        <a:p>
          <a:endParaRPr lang="en-US"/>
        </a:p>
      </dgm:t>
    </dgm:pt>
    <dgm:pt modelId="{0BEC386B-BD8B-40AB-95DE-E541E60DE93A}">
      <dgm:prSet/>
      <dgm:spPr>
        <a:solidFill>
          <a:srgbClr val="FF9E1B"/>
        </a:solidFill>
      </dgm:spPr>
      <dgm:t>
        <a:bodyPr/>
        <a:lstStyle/>
        <a:p>
          <a:r>
            <a:rPr lang="en-US" dirty="0">
              <a:latin typeface="F37 Jagger" panose="00000500000000000000" pitchFamily="50" charset="0"/>
            </a:rPr>
            <a:t>Reach</a:t>
          </a:r>
        </a:p>
      </dgm:t>
    </dgm:pt>
    <dgm:pt modelId="{A64477D4-B199-495E-AF6A-FE3224C5A101}" type="parTrans" cxnId="{A3A5538C-9B4B-46E0-B5EC-EC039B9DE88A}">
      <dgm:prSet/>
      <dgm:spPr/>
      <dgm:t>
        <a:bodyPr/>
        <a:lstStyle/>
        <a:p>
          <a:endParaRPr lang="en-US"/>
        </a:p>
      </dgm:t>
    </dgm:pt>
    <dgm:pt modelId="{541CFB6C-A225-44AE-8BFD-8CE9EDBFF594}" type="sibTrans" cxnId="{A3A5538C-9B4B-46E0-B5EC-EC039B9DE88A}">
      <dgm:prSet/>
      <dgm:spPr/>
      <dgm:t>
        <a:bodyPr/>
        <a:lstStyle/>
        <a:p>
          <a:endParaRPr lang="en-US"/>
        </a:p>
      </dgm:t>
    </dgm:pt>
    <dgm:pt modelId="{2F2DB65F-DF01-46C3-AE9E-8749C21ACD80}">
      <dgm:prSet/>
      <dgm:spPr>
        <a:solidFill>
          <a:srgbClr val="092B49">
            <a:alpha val="80000"/>
          </a:srgbClr>
        </a:solidFill>
        <a:ln>
          <a:noFill/>
        </a:ln>
      </dgm:spPr>
      <dgm:t>
        <a:bodyPr/>
        <a:lstStyle/>
        <a:p>
          <a:pPr marL="320040"/>
          <a:r>
            <a:rPr lang="en-US" dirty="0">
              <a:solidFill>
                <a:schemeClr val="bg1"/>
              </a:solidFill>
            </a:rPr>
            <a:t>High risk populations with high tobacco rates that are often served by community clinics </a:t>
          </a:r>
        </a:p>
      </dgm:t>
    </dgm:pt>
    <dgm:pt modelId="{C96831C7-6C24-4067-995F-54D2D58E55CF}" type="parTrans" cxnId="{AC63F783-D988-4A3D-A9FA-77C4910526B0}">
      <dgm:prSet/>
      <dgm:spPr/>
      <dgm:t>
        <a:bodyPr/>
        <a:lstStyle/>
        <a:p>
          <a:endParaRPr lang="en-US"/>
        </a:p>
      </dgm:t>
    </dgm:pt>
    <dgm:pt modelId="{85067439-B40E-4EF7-BC75-F91C501E1383}" type="sibTrans" cxnId="{AC63F783-D988-4A3D-A9FA-77C4910526B0}">
      <dgm:prSet/>
      <dgm:spPr/>
      <dgm:t>
        <a:bodyPr/>
        <a:lstStyle/>
        <a:p>
          <a:endParaRPr lang="en-US"/>
        </a:p>
      </dgm:t>
    </dgm:pt>
    <dgm:pt modelId="{BB33746F-F7C8-4786-B555-DB49C15143D5}">
      <dgm:prSet/>
      <dgm:spPr>
        <a:solidFill>
          <a:srgbClr val="FF9E1B"/>
        </a:solidFill>
      </dgm:spPr>
      <dgm:t>
        <a:bodyPr/>
        <a:lstStyle/>
        <a:p>
          <a:r>
            <a:rPr lang="en-US" dirty="0">
              <a:latin typeface="F37 Jagger" panose="00000500000000000000" pitchFamily="50" charset="0"/>
            </a:rPr>
            <a:t>Consistent with AAFP recommended tobacco practices</a:t>
          </a:r>
        </a:p>
      </dgm:t>
    </dgm:pt>
    <dgm:pt modelId="{E073508A-4740-45DE-ABC0-8384A38CE61D}" type="parTrans" cxnId="{77A8B437-64B0-44E5-AB59-D74946B4960B}">
      <dgm:prSet/>
      <dgm:spPr/>
      <dgm:t>
        <a:bodyPr/>
        <a:lstStyle/>
        <a:p>
          <a:endParaRPr lang="en-US"/>
        </a:p>
      </dgm:t>
    </dgm:pt>
    <dgm:pt modelId="{11E218A2-C8C4-4342-831A-6A8558E02455}" type="sibTrans" cxnId="{77A8B437-64B0-44E5-AB59-D74946B4960B}">
      <dgm:prSet/>
      <dgm:spPr/>
      <dgm:t>
        <a:bodyPr/>
        <a:lstStyle/>
        <a:p>
          <a:endParaRPr lang="en-US"/>
        </a:p>
      </dgm:t>
    </dgm:pt>
    <dgm:pt modelId="{A1CB9F4C-7F0E-4336-BDDB-090AAC44CA42}">
      <dgm:prSet/>
      <dgm:spPr>
        <a:solidFill>
          <a:srgbClr val="092B49">
            <a:alpha val="80000"/>
          </a:srgbClr>
        </a:solidFill>
        <a:ln>
          <a:noFill/>
        </a:ln>
      </dgm:spPr>
      <dgm:t>
        <a:bodyPr/>
        <a:lstStyle/>
        <a:p>
          <a:pPr marL="457200"/>
          <a:r>
            <a:rPr lang="en-US" dirty="0">
              <a:solidFill>
                <a:schemeClr val="bg1"/>
              </a:solidFill>
            </a:rPr>
            <a:t>Can be incorporated into interventions for behavioral health patients, who have the highest rates of tobacco use</a:t>
          </a:r>
        </a:p>
      </dgm:t>
    </dgm:pt>
    <dgm:pt modelId="{147A2621-1220-4B73-B865-FBD67FFD683C}" type="parTrans" cxnId="{CCE4E1EF-3CE9-4CA7-AFDD-F0355880030E}">
      <dgm:prSet/>
      <dgm:spPr/>
      <dgm:t>
        <a:bodyPr/>
        <a:lstStyle/>
        <a:p>
          <a:endParaRPr lang="en-US"/>
        </a:p>
      </dgm:t>
    </dgm:pt>
    <dgm:pt modelId="{63C3B56B-43DB-48BC-A2AF-D88D2BC0BD40}" type="sibTrans" cxnId="{CCE4E1EF-3CE9-4CA7-AFDD-F0355880030E}">
      <dgm:prSet/>
      <dgm:spPr/>
      <dgm:t>
        <a:bodyPr/>
        <a:lstStyle/>
        <a:p>
          <a:endParaRPr lang="en-US"/>
        </a:p>
      </dgm:t>
    </dgm:pt>
    <dgm:pt modelId="{A1F4F292-8567-4111-B8E5-DED5BDC25D3C}">
      <dgm:prSet/>
      <dgm:spPr>
        <a:solidFill>
          <a:srgbClr val="092B49">
            <a:alpha val="80000"/>
          </a:srgbClr>
        </a:solidFill>
        <a:ln>
          <a:noFill/>
        </a:ln>
      </dgm:spPr>
      <dgm:t>
        <a:bodyPr/>
        <a:lstStyle/>
        <a:p>
          <a:pPr marL="457200"/>
          <a:r>
            <a:rPr lang="en-US" dirty="0">
              <a:solidFill>
                <a:schemeClr val="bg1"/>
              </a:solidFill>
            </a:rPr>
            <a:t>Tobacco Interventions </a:t>
          </a:r>
        </a:p>
      </dgm:t>
    </dgm:pt>
    <dgm:pt modelId="{655F46F0-FD5F-4D09-A04B-DD17B69B3A4D}" type="sibTrans" cxnId="{F1023D85-B5B9-48B8-A059-3102426E4D79}">
      <dgm:prSet/>
      <dgm:spPr/>
      <dgm:t>
        <a:bodyPr/>
        <a:lstStyle/>
        <a:p>
          <a:endParaRPr lang="en-US"/>
        </a:p>
      </dgm:t>
    </dgm:pt>
    <dgm:pt modelId="{C6A22D92-169A-42EB-A9FF-AFFF56C94B4C}" type="parTrans" cxnId="{F1023D85-B5B9-48B8-A059-3102426E4D79}">
      <dgm:prSet/>
      <dgm:spPr/>
      <dgm:t>
        <a:bodyPr/>
        <a:lstStyle/>
        <a:p>
          <a:endParaRPr lang="en-US"/>
        </a:p>
      </dgm:t>
    </dgm:pt>
    <dgm:pt modelId="{78BA29D0-6A24-40A1-B94D-6821622E3105}" type="pres">
      <dgm:prSet presAssocID="{3494D61D-BCA4-4E59-9F43-E3698AFEDEB9}" presName="Name0" presStyleCnt="0">
        <dgm:presLayoutVars>
          <dgm:dir/>
          <dgm:animLvl val="lvl"/>
          <dgm:resizeHandles val="exact"/>
        </dgm:presLayoutVars>
      </dgm:prSet>
      <dgm:spPr/>
    </dgm:pt>
    <dgm:pt modelId="{911AEA34-26AB-4236-A5C3-0A5BFE080965}" type="pres">
      <dgm:prSet presAssocID="{0F59FB4F-2420-4776-85BA-4C702824F241}" presName="linNode" presStyleCnt="0"/>
      <dgm:spPr/>
    </dgm:pt>
    <dgm:pt modelId="{E14DF248-F865-43C0-9CF5-5474CD86EC4C}" type="pres">
      <dgm:prSet presAssocID="{0F59FB4F-2420-4776-85BA-4C702824F241}" presName="parentText" presStyleLbl="node1" presStyleIdx="0" presStyleCnt="4">
        <dgm:presLayoutVars>
          <dgm:chMax val="1"/>
          <dgm:bulletEnabled val="1"/>
        </dgm:presLayoutVars>
      </dgm:prSet>
      <dgm:spPr/>
    </dgm:pt>
    <dgm:pt modelId="{ADA46DD0-9BB9-4C33-B4D0-6A5D2B0C42CD}" type="pres">
      <dgm:prSet presAssocID="{0F59FB4F-2420-4776-85BA-4C702824F241}" presName="descendantText" presStyleLbl="alignAccFollowNode1" presStyleIdx="0" presStyleCnt="4">
        <dgm:presLayoutVars>
          <dgm:bulletEnabled val="1"/>
        </dgm:presLayoutVars>
      </dgm:prSet>
      <dgm:spPr/>
    </dgm:pt>
    <dgm:pt modelId="{5AA3F0A4-CE6F-4EFB-AE88-9C7135C41CC2}" type="pres">
      <dgm:prSet presAssocID="{0428FC55-0D86-49A1-B459-5ED156BAF8A8}" presName="sp" presStyleCnt="0"/>
      <dgm:spPr/>
    </dgm:pt>
    <dgm:pt modelId="{FDCE662A-29BD-4F90-94AC-33A1412667AE}" type="pres">
      <dgm:prSet presAssocID="{786D7544-B6A4-4329-A254-8E4B85ECFF51}" presName="linNode" presStyleCnt="0"/>
      <dgm:spPr/>
    </dgm:pt>
    <dgm:pt modelId="{61798AA3-AC79-49F5-96EF-7D4B1A6F717F}" type="pres">
      <dgm:prSet presAssocID="{786D7544-B6A4-4329-A254-8E4B85ECFF51}" presName="parentText" presStyleLbl="node1" presStyleIdx="1" presStyleCnt="4">
        <dgm:presLayoutVars>
          <dgm:chMax val="1"/>
          <dgm:bulletEnabled val="1"/>
        </dgm:presLayoutVars>
      </dgm:prSet>
      <dgm:spPr/>
    </dgm:pt>
    <dgm:pt modelId="{17480A3D-0DB3-4C0C-A98E-1AAD9D6AF1D2}" type="pres">
      <dgm:prSet presAssocID="{786D7544-B6A4-4329-A254-8E4B85ECFF51}" presName="descendantText" presStyleLbl="alignAccFollowNode1" presStyleIdx="1" presStyleCnt="4">
        <dgm:presLayoutVars>
          <dgm:bulletEnabled val="1"/>
        </dgm:presLayoutVars>
      </dgm:prSet>
      <dgm:spPr/>
    </dgm:pt>
    <dgm:pt modelId="{2843A5AE-1779-4C79-81D4-0B75FEB95E6A}" type="pres">
      <dgm:prSet presAssocID="{54DA6777-BF6A-41E6-93C2-468D665DB586}" presName="sp" presStyleCnt="0"/>
      <dgm:spPr/>
    </dgm:pt>
    <dgm:pt modelId="{BFFFE75D-00A0-4312-BF4E-56E35927B650}" type="pres">
      <dgm:prSet presAssocID="{0BEC386B-BD8B-40AB-95DE-E541E60DE93A}" presName="linNode" presStyleCnt="0"/>
      <dgm:spPr/>
    </dgm:pt>
    <dgm:pt modelId="{371DDA88-42E1-4F79-8591-C182EE25D205}" type="pres">
      <dgm:prSet presAssocID="{0BEC386B-BD8B-40AB-95DE-E541E60DE93A}" presName="parentText" presStyleLbl="node1" presStyleIdx="2" presStyleCnt="4">
        <dgm:presLayoutVars>
          <dgm:chMax val="1"/>
          <dgm:bulletEnabled val="1"/>
        </dgm:presLayoutVars>
      </dgm:prSet>
      <dgm:spPr/>
    </dgm:pt>
    <dgm:pt modelId="{58052792-6F89-4C94-AC8A-7FF835956F16}" type="pres">
      <dgm:prSet presAssocID="{0BEC386B-BD8B-40AB-95DE-E541E60DE93A}" presName="descendantText" presStyleLbl="alignAccFollowNode1" presStyleIdx="2" presStyleCnt="4">
        <dgm:presLayoutVars>
          <dgm:bulletEnabled val="1"/>
        </dgm:presLayoutVars>
      </dgm:prSet>
      <dgm:spPr/>
    </dgm:pt>
    <dgm:pt modelId="{3F551D16-36C0-4D15-9A7E-D39B1C890A26}" type="pres">
      <dgm:prSet presAssocID="{541CFB6C-A225-44AE-8BFD-8CE9EDBFF594}" presName="sp" presStyleCnt="0"/>
      <dgm:spPr/>
    </dgm:pt>
    <dgm:pt modelId="{8A169847-E702-419C-99B8-B937BEEBF270}" type="pres">
      <dgm:prSet presAssocID="{BB33746F-F7C8-4786-B555-DB49C15143D5}" presName="linNode" presStyleCnt="0"/>
      <dgm:spPr/>
    </dgm:pt>
    <dgm:pt modelId="{4AD7D9F6-9FDE-49A4-AB66-332AECA22346}" type="pres">
      <dgm:prSet presAssocID="{BB33746F-F7C8-4786-B555-DB49C15143D5}" presName="parentText" presStyleLbl="node1" presStyleIdx="3" presStyleCnt="4">
        <dgm:presLayoutVars>
          <dgm:chMax val="1"/>
          <dgm:bulletEnabled val="1"/>
        </dgm:presLayoutVars>
      </dgm:prSet>
      <dgm:spPr/>
    </dgm:pt>
    <dgm:pt modelId="{9422196C-5E5D-47F0-BECB-361176C209F9}" type="pres">
      <dgm:prSet presAssocID="{BB33746F-F7C8-4786-B555-DB49C15143D5}" presName="descendantText" presStyleLbl="alignAccFollowNode1" presStyleIdx="3" presStyleCnt="4">
        <dgm:presLayoutVars>
          <dgm:bulletEnabled val="1"/>
        </dgm:presLayoutVars>
      </dgm:prSet>
      <dgm:spPr/>
    </dgm:pt>
  </dgm:ptLst>
  <dgm:cxnLst>
    <dgm:cxn modelId="{56E42A03-D35C-420A-A0A6-DC8169AE3446}" type="presOf" srcId="{FE8F0B36-346F-40AA-A548-322043EC1411}" destId="{17480A3D-0DB3-4C0C-A98E-1AAD9D6AF1D2}" srcOrd="0" destOrd="1" presId="urn:microsoft.com/office/officeart/2005/8/layout/vList5"/>
    <dgm:cxn modelId="{F2D9970D-3A59-4370-B19A-5842996E496E}" type="presOf" srcId="{2F2DB65F-DF01-46C3-AE9E-8749C21ACD80}" destId="{58052792-6F89-4C94-AC8A-7FF835956F16}" srcOrd="0" destOrd="0" presId="urn:microsoft.com/office/officeart/2005/8/layout/vList5"/>
    <dgm:cxn modelId="{ED61D612-BB6E-4AFD-A461-FEEFEE85C136}" type="presOf" srcId="{A1F4F292-8567-4111-B8E5-DED5BDC25D3C}" destId="{ADA46DD0-9BB9-4C33-B4D0-6A5D2B0C42CD}" srcOrd="0" destOrd="1" presId="urn:microsoft.com/office/officeart/2005/8/layout/vList5"/>
    <dgm:cxn modelId="{4DCDA81A-DE63-46A1-A411-FEABEBA66875}" srcId="{0F59FB4F-2420-4776-85BA-4C702824F241}" destId="{92811436-A525-449D-8290-DE0947CABBD3}" srcOrd="0" destOrd="0" parTransId="{BCDBCCF8-898B-4DAA-B975-8F3A12D8AE02}" sibTransId="{D9FFE4AB-C7B6-4703-8AD0-7185A0840980}"/>
    <dgm:cxn modelId="{98424020-CB06-4556-A06D-D352FBFB6024}" srcId="{3494D61D-BCA4-4E59-9F43-E3698AFEDEB9}" destId="{0F59FB4F-2420-4776-85BA-4C702824F241}" srcOrd="0" destOrd="0" parTransId="{A8B10036-73FB-46E5-BF18-35A23AD1BB05}" sibTransId="{0428FC55-0D86-49A1-B459-5ED156BAF8A8}"/>
    <dgm:cxn modelId="{CAB9752A-89EE-4EAF-8372-09D31DDE1F41}" type="presOf" srcId="{BB33746F-F7C8-4786-B555-DB49C15143D5}" destId="{4AD7D9F6-9FDE-49A4-AB66-332AECA22346}" srcOrd="0" destOrd="0" presId="urn:microsoft.com/office/officeart/2005/8/layout/vList5"/>
    <dgm:cxn modelId="{77A8B437-64B0-44E5-AB59-D74946B4960B}" srcId="{3494D61D-BCA4-4E59-9F43-E3698AFEDEB9}" destId="{BB33746F-F7C8-4786-B555-DB49C15143D5}" srcOrd="3" destOrd="0" parTransId="{E073508A-4740-45DE-ABC0-8384A38CE61D}" sibTransId="{11E218A2-C8C4-4342-831A-6A8558E02455}"/>
    <dgm:cxn modelId="{97C7FD65-5694-4F5D-A47A-A7FFE94CCB6B}" type="presOf" srcId="{786D7544-B6A4-4329-A254-8E4B85ECFF51}" destId="{61798AA3-AC79-49F5-96EF-7D4B1A6F717F}" srcOrd="0" destOrd="0" presId="urn:microsoft.com/office/officeart/2005/8/layout/vList5"/>
    <dgm:cxn modelId="{7272B657-5323-41E6-86E3-593AB8473A88}" type="presOf" srcId="{3494D61D-BCA4-4E59-9F43-E3698AFEDEB9}" destId="{78BA29D0-6A24-40A1-B94D-6821622E3105}" srcOrd="0" destOrd="0" presId="urn:microsoft.com/office/officeart/2005/8/layout/vList5"/>
    <dgm:cxn modelId="{AC63F783-D988-4A3D-A9FA-77C4910526B0}" srcId="{0BEC386B-BD8B-40AB-95DE-E541E60DE93A}" destId="{2F2DB65F-DF01-46C3-AE9E-8749C21ACD80}" srcOrd="0" destOrd="0" parTransId="{C96831C7-6C24-4067-995F-54D2D58E55CF}" sibTransId="{85067439-B40E-4EF7-BC75-F91C501E1383}"/>
    <dgm:cxn modelId="{F1023D85-B5B9-48B8-A059-3102426E4D79}" srcId="{0F59FB4F-2420-4776-85BA-4C702824F241}" destId="{A1F4F292-8567-4111-B8E5-DED5BDC25D3C}" srcOrd="1" destOrd="0" parTransId="{C6A22D92-169A-42EB-A9FF-AFFF56C94B4C}" sibTransId="{655F46F0-FD5F-4D09-A04B-DD17B69B3A4D}"/>
    <dgm:cxn modelId="{23D79E88-4892-40AA-9637-374766E760FF}" type="presOf" srcId="{0BEC386B-BD8B-40AB-95DE-E541E60DE93A}" destId="{371DDA88-42E1-4F79-8591-C182EE25D205}" srcOrd="0" destOrd="0" presId="urn:microsoft.com/office/officeart/2005/8/layout/vList5"/>
    <dgm:cxn modelId="{A3A5538C-9B4B-46E0-B5EC-EC039B9DE88A}" srcId="{3494D61D-BCA4-4E59-9F43-E3698AFEDEB9}" destId="{0BEC386B-BD8B-40AB-95DE-E541E60DE93A}" srcOrd="2" destOrd="0" parTransId="{A64477D4-B199-495E-AF6A-FE3224C5A101}" sibTransId="{541CFB6C-A225-44AE-8BFD-8CE9EDBFF594}"/>
    <dgm:cxn modelId="{344BA88C-6F0E-4EAF-8CAE-7FB5FE6335DC}" type="presOf" srcId="{0F59FB4F-2420-4776-85BA-4C702824F241}" destId="{E14DF248-F865-43C0-9CF5-5474CD86EC4C}" srcOrd="0" destOrd="0" presId="urn:microsoft.com/office/officeart/2005/8/layout/vList5"/>
    <dgm:cxn modelId="{F4C81B94-E4DA-412E-BEFC-4D7A089629EC}" srcId="{3494D61D-BCA4-4E59-9F43-E3698AFEDEB9}" destId="{786D7544-B6A4-4329-A254-8E4B85ECFF51}" srcOrd="1" destOrd="0" parTransId="{28B5D4AE-96FE-4BD9-BAD9-140AF6D8E2E9}" sibTransId="{54DA6777-BF6A-41E6-93C2-468D665DB586}"/>
    <dgm:cxn modelId="{BBD924AD-85AF-41A8-AC02-CAC75AC8F10B}" srcId="{786D7544-B6A4-4329-A254-8E4B85ECFF51}" destId="{FE8F0B36-346F-40AA-A548-322043EC1411}" srcOrd="1" destOrd="0" parTransId="{0551075D-D447-4766-87D4-98C40A4B7DDC}" sibTransId="{A311CC63-C6D3-4CAB-A012-87CEA8A956CD}"/>
    <dgm:cxn modelId="{3082F1E6-3249-4E0E-93DB-C623C701CA17}" type="presOf" srcId="{A1CB9F4C-7F0E-4336-BDDB-090AAC44CA42}" destId="{9422196C-5E5D-47F0-BECB-361176C209F9}" srcOrd="0" destOrd="0" presId="urn:microsoft.com/office/officeart/2005/8/layout/vList5"/>
    <dgm:cxn modelId="{2B727AEC-E88A-40F4-A9CF-40CCD4EFD5DB}" type="presOf" srcId="{208EF8DD-1CFE-472D-9AD7-F3775DDF77BB}" destId="{17480A3D-0DB3-4C0C-A98E-1AAD9D6AF1D2}" srcOrd="0" destOrd="0" presId="urn:microsoft.com/office/officeart/2005/8/layout/vList5"/>
    <dgm:cxn modelId="{D250D9EC-411C-4E87-96AA-215A0A1D8374}" srcId="{786D7544-B6A4-4329-A254-8E4B85ECFF51}" destId="{208EF8DD-1CFE-472D-9AD7-F3775DDF77BB}" srcOrd="0" destOrd="0" parTransId="{088D7955-36F3-4487-A410-FBBE952F7947}" sibTransId="{4EC80B3B-D78D-4153-B47D-2092E99EE60C}"/>
    <dgm:cxn modelId="{CCE4E1EF-3CE9-4CA7-AFDD-F0355880030E}" srcId="{BB33746F-F7C8-4786-B555-DB49C15143D5}" destId="{A1CB9F4C-7F0E-4336-BDDB-090AAC44CA42}" srcOrd="0" destOrd="0" parTransId="{147A2621-1220-4B73-B865-FBD67FFD683C}" sibTransId="{63C3B56B-43DB-48BC-A2AF-D88D2BC0BD40}"/>
    <dgm:cxn modelId="{079BD2F7-8A3B-4F76-8556-422A5F485145}" type="presOf" srcId="{92811436-A525-449D-8290-DE0947CABBD3}" destId="{ADA46DD0-9BB9-4C33-B4D0-6A5D2B0C42CD}" srcOrd="0" destOrd="0" presId="urn:microsoft.com/office/officeart/2005/8/layout/vList5"/>
    <dgm:cxn modelId="{4F96D342-60DD-46CE-842D-B74AE3ECD31E}" type="presParOf" srcId="{78BA29D0-6A24-40A1-B94D-6821622E3105}" destId="{911AEA34-26AB-4236-A5C3-0A5BFE080965}" srcOrd="0" destOrd="0" presId="urn:microsoft.com/office/officeart/2005/8/layout/vList5"/>
    <dgm:cxn modelId="{6A781E90-7B61-443A-A796-A30A91213F77}" type="presParOf" srcId="{911AEA34-26AB-4236-A5C3-0A5BFE080965}" destId="{E14DF248-F865-43C0-9CF5-5474CD86EC4C}" srcOrd="0" destOrd="0" presId="urn:microsoft.com/office/officeart/2005/8/layout/vList5"/>
    <dgm:cxn modelId="{C4A7188B-4A8C-4F99-B132-8BA000FAFD73}" type="presParOf" srcId="{911AEA34-26AB-4236-A5C3-0A5BFE080965}" destId="{ADA46DD0-9BB9-4C33-B4D0-6A5D2B0C42CD}" srcOrd="1" destOrd="0" presId="urn:microsoft.com/office/officeart/2005/8/layout/vList5"/>
    <dgm:cxn modelId="{614760E6-1937-4377-AB47-C123F6713E5C}" type="presParOf" srcId="{78BA29D0-6A24-40A1-B94D-6821622E3105}" destId="{5AA3F0A4-CE6F-4EFB-AE88-9C7135C41CC2}" srcOrd="1" destOrd="0" presId="urn:microsoft.com/office/officeart/2005/8/layout/vList5"/>
    <dgm:cxn modelId="{7220E8E6-046A-472F-9263-07809ECC6EEA}" type="presParOf" srcId="{78BA29D0-6A24-40A1-B94D-6821622E3105}" destId="{FDCE662A-29BD-4F90-94AC-33A1412667AE}" srcOrd="2" destOrd="0" presId="urn:microsoft.com/office/officeart/2005/8/layout/vList5"/>
    <dgm:cxn modelId="{AB05F41F-193C-4A34-81B1-BFE220ADB819}" type="presParOf" srcId="{FDCE662A-29BD-4F90-94AC-33A1412667AE}" destId="{61798AA3-AC79-49F5-96EF-7D4B1A6F717F}" srcOrd="0" destOrd="0" presId="urn:microsoft.com/office/officeart/2005/8/layout/vList5"/>
    <dgm:cxn modelId="{3AF26C84-D832-4F51-AE60-D5B4EE8A9BA7}" type="presParOf" srcId="{FDCE662A-29BD-4F90-94AC-33A1412667AE}" destId="{17480A3D-0DB3-4C0C-A98E-1AAD9D6AF1D2}" srcOrd="1" destOrd="0" presId="urn:microsoft.com/office/officeart/2005/8/layout/vList5"/>
    <dgm:cxn modelId="{2BD20DBE-8199-4B06-BCEF-94226AE4F049}" type="presParOf" srcId="{78BA29D0-6A24-40A1-B94D-6821622E3105}" destId="{2843A5AE-1779-4C79-81D4-0B75FEB95E6A}" srcOrd="3" destOrd="0" presId="urn:microsoft.com/office/officeart/2005/8/layout/vList5"/>
    <dgm:cxn modelId="{0A0261F4-6A37-42A1-B5CC-D62080582B06}" type="presParOf" srcId="{78BA29D0-6A24-40A1-B94D-6821622E3105}" destId="{BFFFE75D-00A0-4312-BF4E-56E35927B650}" srcOrd="4" destOrd="0" presId="urn:microsoft.com/office/officeart/2005/8/layout/vList5"/>
    <dgm:cxn modelId="{8B130104-8055-4AD9-82C9-F6FBDF8E08ED}" type="presParOf" srcId="{BFFFE75D-00A0-4312-BF4E-56E35927B650}" destId="{371DDA88-42E1-4F79-8591-C182EE25D205}" srcOrd="0" destOrd="0" presId="urn:microsoft.com/office/officeart/2005/8/layout/vList5"/>
    <dgm:cxn modelId="{4B8D6255-CD14-49C4-9212-DDBF7306310E}" type="presParOf" srcId="{BFFFE75D-00A0-4312-BF4E-56E35927B650}" destId="{58052792-6F89-4C94-AC8A-7FF835956F16}" srcOrd="1" destOrd="0" presId="urn:microsoft.com/office/officeart/2005/8/layout/vList5"/>
    <dgm:cxn modelId="{8AA304B7-3DC5-41FA-8323-0403DE04E04C}" type="presParOf" srcId="{78BA29D0-6A24-40A1-B94D-6821622E3105}" destId="{3F551D16-36C0-4D15-9A7E-D39B1C890A26}" srcOrd="5" destOrd="0" presId="urn:microsoft.com/office/officeart/2005/8/layout/vList5"/>
    <dgm:cxn modelId="{462DE0B5-F5B1-49C0-8246-806BD8B903A8}" type="presParOf" srcId="{78BA29D0-6A24-40A1-B94D-6821622E3105}" destId="{8A169847-E702-419C-99B8-B937BEEBF270}" srcOrd="6" destOrd="0" presId="urn:microsoft.com/office/officeart/2005/8/layout/vList5"/>
    <dgm:cxn modelId="{A24F8A7F-BC61-4C1B-B8E0-B3319C355B1F}" type="presParOf" srcId="{8A169847-E702-419C-99B8-B937BEEBF270}" destId="{4AD7D9F6-9FDE-49A4-AB66-332AECA22346}" srcOrd="0" destOrd="0" presId="urn:microsoft.com/office/officeart/2005/8/layout/vList5"/>
    <dgm:cxn modelId="{639615C2-1B74-4328-9BE3-496181DC5B77}" type="presParOf" srcId="{8A169847-E702-419C-99B8-B937BEEBF270}" destId="{9422196C-5E5D-47F0-BECB-361176C209F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729A62-1430-434A-B6AA-70C0EAF0A5D6}" type="doc">
      <dgm:prSet loTypeId="urn:microsoft.com/office/officeart/2017/3/layout/HorizontalPathTimeline" loCatId="process" qsTypeId="urn:microsoft.com/office/officeart/2005/8/quickstyle/simple2" qsCatId="simple" csTypeId="urn:microsoft.com/office/officeart/2005/8/colors/accent1_2" csCatId="accent1" phldr="1"/>
      <dgm:spPr/>
      <dgm:t>
        <a:bodyPr/>
        <a:lstStyle/>
        <a:p>
          <a:endParaRPr lang="en-US"/>
        </a:p>
      </dgm:t>
    </dgm:pt>
    <dgm:pt modelId="{FD7AE160-6B3F-46BE-B32D-5249033A4DC0}">
      <dgm:prSet/>
      <dgm:spPr/>
      <dgm:t>
        <a:bodyPr/>
        <a:lstStyle/>
        <a:p>
          <a:pPr>
            <a:defRPr b="1"/>
          </a:pPr>
          <a:r>
            <a:rPr lang="en-US" dirty="0">
              <a:solidFill>
                <a:srgbClr val="092B49"/>
              </a:solidFill>
              <a:latin typeface="F37 Jagger Bold" panose="00000800000000000000" pitchFamily="50" charset="0"/>
            </a:rPr>
            <a:t>2013</a:t>
          </a:r>
        </a:p>
      </dgm:t>
    </dgm:pt>
    <dgm:pt modelId="{067B02F0-DA4D-4E0E-B9C0-40260D45987D}" type="parTrans" cxnId="{E31408B8-2F24-413D-BCEB-906498FD2C3D}">
      <dgm:prSet/>
      <dgm:spPr/>
      <dgm:t>
        <a:bodyPr/>
        <a:lstStyle/>
        <a:p>
          <a:endParaRPr lang="en-US"/>
        </a:p>
      </dgm:t>
    </dgm:pt>
    <dgm:pt modelId="{DFB6D4EB-704C-4F95-8A72-6282A54D5F62}" type="sibTrans" cxnId="{E31408B8-2F24-413D-BCEB-906498FD2C3D}">
      <dgm:prSet/>
      <dgm:spPr/>
      <dgm:t>
        <a:bodyPr/>
        <a:lstStyle/>
        <a:p>
          <a:endParaRPr lang="en-US"/>
        </a:p>
      </dgm:t>
    </dgm:pt>
    <dgm:pt modelId="{8E439016-A126-426A-AF48-1B2AB1FE8615}">
      <dgm:prSet/>
      <dgm:spPr>
        <a:solidFill>
          <a:srgbClr val="B9DAE5">
            <a:alpha val="90000"/>
          </a:srgbClr>
        </a:solidFill>
        <a:ln>
          <a:noFill/>
        </a:ln>
      </dgm:spPr>
      <dgm:t>
        <a:bodyPr/>
        <a:lstStyle/>
        <a:p>
          <a:r>
            <a:rPr lang="en-US" dirty="0">
              <a:solidFill>
                <a:srgbClr val="092B49"/>
              </a:solidFill>
            </a:rPr>
            <a:t>Began electronic referrals (e-Referral) in 2013 with UC Davis </a:t>
          </a:r>
        </a:p>
      </dgm:t>
    </dgm:pt>
    <dgm:pt modelId="{D57C6901-78F8-4810-9581-DEF2E8B304E6}" type="parTrans" cxnId="{1E5BD2D1-DA34-46C8-8483-FB29BF2383F7}">
      <dgm:prSet/>
      <dgm:spPr/>
      <dgm:t>
        <a:bodyPr/>
        <a:lstStyle/>
        <a:p>
          <a:endParaRPr lang="en-US"/>
        </a:p>
      </dgm:t>
    </dgm:pt>
    <dgm:pt modelId="{AA238B45-24FA-4588-AB25-6A19F0CCDE9C}" type="sibTrans" cxnId="{1E5BD2D1-DA34-46C8-8483-FB29BF2383F7}">
      <dgm:prSet/>
      <dgm:spPr/>
      <dgm:t>
        <a:bodyPr/>
        <a:lstStyle/>
        <a:p>
          <a:endParaRPr lang="en-US"/>
        </a:p>
      </dgm:t>
    </dgm:pt>
    <dgm:pt modelId="{9B010F55-9D70-4C96-B6E4-D84BAA0A79E8}">
      <dgm:prSet/>
      <dgm:spPr/>
      <dgm:t>
        <a:bodyPr/>
        <a:lstStyle/>
        <a:p>
          <a:pPr>
            <a:defRPr b="1"/>
          </a:pPr>
          <a:r>
            <a:rPr lang="en-US" dirty="0">
              <a:solidFill>
                <a:srgbClr val="092B49"/>
              </a:solidFill>
              <a:latin typeface="F37 Jagger Bold" panose="00000800000000000000" pitchFamily="50" charset="0"/>
            </a:rPr>
            <a:t>2014</a:t>
          </a:r>
        </a:p>
      </dgm:t>
    </dgm:pt>
    <dgm:pt modelId="{547D5DB9-16A5-4536-81A2-767C1B355A99}" type="parTrans" cxnId="{FF82D6E7-135B-49F6-9821-D6C749E27494}">
      <dgm:prSet/>
      <dgm:spPr/>
      <dgm:t>
        <a:bodyPr/>
        <a:lstStyle/>
        <a:p>
          <a:endParaRPr lang="en-US"/>
        </a:p>
      </dgm:t>
    </dgm:pt>
    <dgm:pt modelId="{4FC0CFF3-2A11-48C3-A464-DC7193364623}" type="sibTrans" cxnId="{FF82D6E7-135B-49F6-9821-D6C749E27494}">
      <dgm:prSet/>
      <dgm:spPr/>
      <dgm:t>
        <a:bodyPr/>
        <a:lstStyle/>
        <a:p>
          <a:endParaRPr lang="en-US"/>
        </a:p>
      </dgm:t>
    </dgm:pt>
    <dgm:pt modelId="{0227F08F-F0FF-4490-BC53-B31C95B1920A}">
      <dgm:prSet/>
      <dgm:spPr>
        <a:solidFill>
          <a:srgbClr val="B9DAE5">
            <a:alpha val="90000"/>
          </a:srgbClr>
        </a:solidFill>
        <a:ln>
          <a:noFill/>
        </a:ln>
      </dgm:spPr>
      <dgm:t>
        <a:bodyPr/>
        <a:lstStyle/>
        <a:p>
          <a:r>
            <a:rPr lang="en-US" dirty="0">
              <a:solidFill>
                <a:srgbClr val="092B49"/>
              </a:solidFill>
            </a:rPr>
            <a:t>Expanded to 3 additional 3 UC’s in 2014 and a 4th in 2015 </a:t>
          </a:r>
        </a:p>
      </dgm:t>
    </dgm:pt>
    <dgm:pt modelId="{F282A829-A23C-45A3-8331-12ACF9436BAB}" type="parTrans" cxnId="{09B4AED6-C5C1-4A63-86FA-C78EA8003B1C}">
      <dgm:prSet/>
      <dgm:spPr/>
      <dgm:t>
        <a:bodyPr/>
        <a:lstStyle/>
        <a:p>
          <a:endParaRPr lang="en-US"/>
        </a:p>
      </dgm:t>
    </dgm:pt>
    <dgm:pt modelId="{19CC06BD-F25E-4248-A08F-1F150CED5332}" type="sibTrans" cxnId="{09B4AED6-C5C1-4A63-86FA-C78EA8003B1C}">
      <dgm:prSet/>
      <dgm:spPr/>
      <dgm:t>
        <a:bodyPr/>
        <a:lstStyle/>
        <a:p>
          <a:endParaRPr lang="en-US"/>
        </a:p>
      </dgm:t>
    </dgm:pt>
    <dgm:pt modelId="{08699B60-F43B-48DF-A636-57D1A6527A49}">
      <dgm:prSet/>
      <dgm:spPr/>
      <dgm:t>
        <a:bodyPr/>
        <a:lstStyle/>
        <a:p>
          <a:pPr>
            <a:defRPr b="1"/>
          </a:pPr>
          <a:r>
            <a:rPr lang="en-US" dirty="0">
              <a:solidFill>
                <a:srgbClr val="092B49"/>
              </a:solidFill>
              <a:latin typeface="F37 Jagger Bold" panose="00000800000000000000" pitchFamily="50" charset="0"/>
            </a:rPr>
            <a:t>2015</a:t>
          </a:r>
        </a:p>
      </dgm:t>
    </dgm:pt>
    <dgm:pt modelId="{D526AE24-048C-42B6-B741-74C0685B63D8}" type="parTrans" cxnId="{33799165-7BD7-4C07-9593-086A629D7E5D}">
      <dgm:prSet/>
      <dgm:spPr/>
      <dgm:t>
        <a:bodyPr/>
        <a:lstStyle/>
        <a:p>
          <a:endParaRPr lang="en-US"/>
        </a:p>
      </dgm:t>
    </dgm:pt>
    <dgm:pt modelId="{CC8E868A-95BD-4180-93C6-06A0A3326758}" type="sibTrans" cxnId="{33799165-7BD7-4C07-9593-086A629D7E5D}">
      <dgm:prSet/>
      <dgm:spPr/>
      <dgm:t>
        <a:bodyPr/>
        <a:lstStyle/>
        <a:p>
          <a:endParaRPr lang="en-US"/>
        </a:p>
      </dgm:t>
    </dgm:pt>
    <dgm:pt modelId="{186E3897-DC1B-4962-A01D-6D43E564ACAA}">
      <dgm:prSet/>
      <dgm:spPr>
        <a:solidFill>
          <a:srgbClr val="B9DAE5">
            <a:alpha val="90000"/>
          </a:srgbClr>
        </a:solidFill>
        <a:ln>
          <a:noFill/>
        </a:ln>
      </dgm:spPr>
      <dgm:t>
        <a:bodyPr/>
        <a:lstStyle/>
        <a:p>
          <a:r>
            <a:rPr lang="en-US" dirty="0">
              <a:solidFill>
                <a:srgbClr val="092B49"/>
              </a:solidFill>
            </a:rPr>
            <a:t>Designated as Specialized Registry in 2015 </a:t>
          </a:r>
        </a:p>
      </dgm:t>
    </dgm:pt>
    <dgm:pt modelId="{C461E9FC-6F47-4068-9AB6-C8770BFF1E3D}" type="parTrans" cxnId="{6F707FFD-EE10-442F-9CDB-1F7199C9ABA4}">
      <dgm:prSet/>
      <dgm:spPr/>
      <dgm:t>
        <a:bodyPr/>
        <a:lstStyle/>
        <a:p>
          <a:endParaRPr lang="en-US"/>
        </a:p>
      </dgm:t>
    </dgm:pt>
    <dgm:pt modelId="{C03ACABD-828E-4ADE-842F-9E9E24E53418}" type="sibTrans" cxnId="{6F707FFD-EE10-442F-9CDB-1F7199C9ABA4}">
      <dgm:prSet/>
      <dgm:spPr/>
      <dgm:t>
        <a:bodyPr/>
        <a:lstStyle/>
        <a:p>
          <a:endParaRPr lang="en-US"/>
        </a:p>
      </dgm:t>
    </dgm:pt>
    <dgm:pt modelId="{2A7AA411-B012-48F8-A1AF-8910988CDCC3}">
      <dgm:prSet/>
      <dgm:spPr/>
      <dgm:t>
        <a:bodyPr/>
        <a:lstStyle/>
        <a:p>
          <a:pPr>
            <a:defRPr b="1"/>
          </a:pPr>
          <a:r>
            <a:rPr lang="en-US" dirty="0">
              <a:solidFill>
                <a:srgbClr val="092B49"/>
              </a:solidFill>
              <a:latin typeface="F37 Jagger Bold" panose="00000800000000000000" pitchFamily="50" charset="0"/>
            </a:rPr>
            <a:t>2016</a:t>
          </a:r>
        </a:p>
      </dgm:t>
    </dgm:pt>
    <dgm:pt modelId="{715FDCC7-8182-4462-9BCB-5167901DBA57}" type="parTrans" cxnId="{0319675F-D7F9-4331-8C76-A0C8A8DDAC3B}">
      <dgm:prSet/>
      <dgm:spPr/>
      <dgm:t>
        <a:bodyPr/>
        <a:lstStyle/>
        <a:p>
          <a:endParaRPr lang="en-US"/>
        </a:p>
      </dgm:t>
    </dgm:pt>
    <dgm:pt modelId="{6A3367E6-64E3-4331-BC4D-EEEAE20D6157}" type="sibTrans" cxnId="{0319675F-D7F9-4331-8C76-A0C8A8DDAC3B}">
      <dgm:prSet/>
      <dgm:spPr/>
      <dgm:t>
        <a:bodyPr/>
        <a:lstStyle/>
        <a:p>
          <a:endParaRPr lang="en-US"/>
        </a:p>
      </dgm:t>
    </dgm:pt>
    <dgm:pt modelId="{C62155E0-B945-46CE-AEC5-E56FF11743C8}">
      <dgm:prSet/>
      <dgm:spPr>
        <a:solidFill>
          <a:srgbClr val="B9DAE5">
            <a:alpha val="90000"/>
          </a:srgbClr>
        </a:solidFill>
        <a:ln>
          <a:noFill/>
        </a:ln>
      </dgm:spPr>
      <dgm:t>
        <a:bodyPr/>
        <a:lstStyle/>
        <a:p>
          <a:r>
            <a:rPr lang="en-US" dirty="0">
              <a:solidFill>
                <a:srgbClr val="092B49"/>
              </a:solidFill>
            </a:rPr>
            <a:t>Since 2016 partnered with over 60 clinics, hospitals, etc. to implement e-Referral program </a:t>
          </a:r>
        </a:p>
      </dgm:t>
    </dgm:pt>
    <dgm:pt modelId="{E206694E-1369-47E5-9E2A-455CE85F77B0}" type="parTrans" cxnId="{2903F9D7-078C-4E4E-8BFA-772EF9239F4F}">
      <dgm:prSet/>
      <dgm:spPr/>
      <dgm:t>
        <a:bodyPr/>
        <a:lstStyle/>
        <a:p>
          <a:endParaRPr lang="en-US"/>
        </a:p>
      </dgm:t>
    </dgm:pt>
    <dgm:pt modelId="{555FB25E-D1FE-462F-9B62-F4E944393A61}" type="sibTrans" cxnId="{2903F9D7-078C-4E4E-8BFA-772EF9239F4F}">
      <dgm:prSet/>
      <dgm:spPr/>
      <dgm:t>
        <a:bodyPr/>
        <a:lstStyle/>
        <a:p>
          <a:endParaRPr lang="en-US"/>
        </a:p>
      </dgm:t>
    </dgm:pt>
    <dgm:pt modelId="{016029C7-C166-4CDB-A056-F8A0703E2417}" type="pres">
      <dgm:prSet presAssocID="{E4729A62-1430-434A-B6AA-70C0EAF0A5D6}" presName="root" presStyleCnt="0">
        <dgm:presLayoutVars>
          <dgm:chMax/>
          <dgm:chPref/>
          <dgm:animLvl val="lvl"/>
        </dgm:presLayoutVars>
      </dgm:prSet>
      <dgm:spPr/>
    </dgm:pt>
    <dgm:pt modelId="{2EFCC1C8-1036-4960-8547-7805F2BD96CF}" type="pres">
      <dgm:prSet presAssocID="{E4729A62-1430-434A-B6AA-70C0EAF0A5D6}" presName="divider" presStyleLbl="node1" presStyleIdx="0" presStyleCnt="1"/>
      <dgm:spPr>
        <a:solidFill>
          <a:srgbClr val="FF9E1B"/>
        </a:solidFill>
        <a:ln>
          <a:noFill/>
        </a:ln>
      </dgm:spPr>
    </dgm:pt>
    <dgm:pt modelId="{6AAE4F29-FE4F-421A-A449-4AEFDE6ACC2F}" type="pres">
      <dgm:prSet presAssocID="{E4729A62-1430-434A-B6AA-70C0EAF0A5D6}" presName="nodes" presStyleCnt="0">
        <dgm:presLayoutVars>
          <dgm:chMax/>
          <dgm:chPref/>
          <dgm:animLvl val="lvl"/>
        </dgm:presLayoutVars>
      </dgm:prSet>
      <dgm:spPr/>
    </dgm:pt>
    <dgm:pt modelId="{21B68345-140D-4018-9F71-C32F95018716}" type="pres">
      <dgm:prSet presAssocID="{FD7AE160-6B3F-46BE-B32D-5249033A4DC0}" presName="composite" presStyleCnt="0"/>
      <dgm:spPr/>
    </dgm:pt>
    <dgm:pt modelId="{A72D1CF9-70EF-421A-AA70-AEA17572303B}" type="pres">
      <dgm:prSet presAssocID="{FD7AE160-6B3F-46BE-B32D-5249033A4DC0}" presName="L1TextContainer" presStyleLbl="revTx" presStyleIdx="0" presStyleCnt="4">
        <dgm:presLayoutVars>
          <dgm:chMax val="1"/>
          <dgm:chPref val="1"/>
          <dgm:bulletEnabled val="1"/>
        </dgm:presLayoutVars>
      </dgm:prSet>
      <dgm:spPr/>
    </dgm:pt>
    <dgm:pt modelId="{704833FE-D62F-4209-8230-AF8E00844F70}" type="pres">
      <dgm:prSet presAssocID="{FD7AE160-6B3F-46BE-B32D-5249033A4DC0}" presName="L2TextContainerWrapper" presStyleCnt="0">
        <dgm:presLayoutVars>
          <dgm:chMax val="0"/>
          <dgm:chPref val="0"/>
          <dgm:bulletEnabled val="1"/>
        </dgm:presLayoutVars>
      </dgm:prSet>
      <dgm:spPr/>
    </dgm:pt>
    <dgm:pt modelId="{E3A28B92-03A3-4F21-975C-9C41DF311E5C}" type="pres">
      <dgm:prSet presAssocID="{FD7AE160-6B3F-46BE-B32D-5249033A4DC0}" presName="L2TextContainer" presStyleLbl="bgAccFollowNode1" presStyleIdx="0" presStyleCnt="4"/>
      <dgm:spPr/>
    </dgm:pt>
    <dgm:pt modelId="{3820226B-DC34-470A-8068-A19A7F4692D0}" type="pres">
      <dgm:prSet presAssocID="{FD7AE160-6B3F-46BE-B32D-5249033A4DC0}" presName="FlexibleEmptyPlaceHolder" presStyleCnt="0"/>
      <dgm:spPr/>
    </dgm:pt>
    <dgm:pt modelId="{CC2222F6-60EB-4CCC-BDC4-540F08815314}" type="pres">
      <dgm:prSet presAssocID="{FD7AE160-6B3F-46BE-B32D-5249033A4DC0}" presName="ConnectLine" presStyleLbl="alignNode1" presStyleIdx="0"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65AFDDB-C670-4CE8-809D-01322CE7E2C6}" type="pres">
      <dgm:prSet presAssocID="{FD7AE160-6B3F-46BE-B32D-5249033A4DC0}" presName="ConnectorPoint" presStyleLbl="fgAcc1" presStyleIdx="0" presStyleCnt="4"/>
      <dgm:spPr>
        <a:solidFill>
          <a:schemeClr val="lt1">
            <a:alpha val="90000"/>
            <a:hueOff val="0"/>
            <a:satOff val="0"/>
            <a:lumOff val="0"/>
            <a:alphaOff val="0"/>
          </a:schemeClr>
        </a:solidFill>
        <a:ln w="12700" cap="flat" cmpd="sng" algn="ctr">
          <a:noFill/>
          <a:prstDash val="solid"/>
          <a:miter lim="800000"/>
        </a:ln>
        <a:effectLst/>
      </dgm:spPr>
    </dgm:pt>
    <dgm:pt modelId="{674203A9-391A-4A18-92FF-B79335B6DF8E}" type="pres">
      <dgm:prSet presAssocID="{FD7AE160-6B3F-46BE-B32D-5249033A4DC0}" presName="EmptyPlaceHolder" presStyleCnt="0"/>
      <dgm:spPr/>
    </dgm:pt>
    <dgm:pt modelId="{543EE4A4-07CA-4329-9986-4C050CAC2B39}" type="pres">
      <dgm:prSet presAssocID="{DFB6D4EB-704C-4F95-8A72-6282A54D5F62}" presName="spaceBetweenRectangles" presStyleCnt="0"/>
      <dgm:spPr/>
    </dgm:pt>
    <dgm:pt modelId="{60EB62FF-2953-42ED-BAD5-DCD0A45A2BAD}" type="pres">
      <dgm:prSet presAssocID="{9B010F55-9D70-4C96-B6E4-D84BAA0A79E8}" presName="composite" presStyleCnt="0"/>
      <dgm:spPr/>
    </dgm:pt>
    <dgm:pt modelId="{43BE6284-977B-4193-B762-00FB857D6BF4}" type="pres">
      <dgm:prSet presAssocID="{9B010F55-9D70-4C96-B6E4-D84BAA0A79E8}" presName="L1TextContainer" presStyleLbl="revTx" presStyleIdx="1" presStyleCnt="4">
        <dgm:presLayoutVars>
          <dgm:chMax val="1"/>
          <dgm:chPref val="1"/>
          <dgm:bulletEnabled val="1"/>
        </dgm:presLayoutVars>
      </dgm:prSet>
      <dgm:spPr/>
    </dgm:pt>
    <dgm:pt modelId="{D2BB2FBE-AA3A-4A58-ADF8-237B842BEA61}" type="pres">
      <dgm:prSet presAssocID="{9B010F55-9D70-4C96-B6E4-D84BAA0A79E8}" presName="L2TextContainerWrapper" presStyleCnt="0">
        <dgm:presLayoutVars>
          <dgm:chMax val="0"/>
          <dgm:chPref val="0"/>
          <dgm:bulletEnabled val="1"/>
        </dgm:presLayoutVars>
      </dgm:prSet>
      <dgm:spPr/>
    </dgm:pt>
    <dgm:pt modelId="{A824194C-D086-4239-9B8F-4F09F64703DD}" type="pres">
      <dgm:prSet presAssocID="{9B010F55-9D70-4C96-B6E4-D84BAA0A79E8}" presName="L2TextContainer" presStyleLbl="bgAccFollowNode1" presStyleIdx="1" presStyleCnt="4"/>
      <dgm:spPr/>
    </dgm:pt>
    <dgm:pt modelId="{4ACA79FF-AAC4-4AA5-B254-703837177A14}" type="pres">
      <dgm:prSet presAssocID="{9B010F55-9D70-4C96-B6E4-D84BAA0A79E8}" presName="FlexibleEmptyPlaceHolder" presStyleCnt="0"/>
      <dgm:spPr/>
    </dgm:pt>
    <dgm:pt modelId="{E73AC15A-A31D-48D3-820D-DAA74040B6B9}" type="pres">
      <dgm:prSet presAssocID="{9B010F55-9D70-4C96-B6E4-D84BAA0A79E8}" presName="ConnectLine" presStyleLbl="alignNode1" presStyleIdx="1"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4903A62-DA83-4E93-93CB-9CEA1B365AF6}" type="pres">
      <dgm:prSet presAssocID="{9B010F55-9D70-4C96-B6E4-D84BAA0A79E8}" presName="ConnectorPoint"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7C8AC3A7-CAFF-41C5-A804-427DA53EF4E7}" type="pres">
      <dgm:prSet presAssocID="{9B010F55-9D70-4C96-B6E4-D84BAA0A79E8}" presName="EmptyPlaceHolder" presStyleCnt="0"/>
      <dgm:spPr/>
    </dgm:pt>
    <dgm:pt modelId="{D6B3A082-AADC-4ED7-9B10-EF290956644E}" type="pres">
      <dgm:prSet presAssocID="{4FC0CFF3-2A11-48C3-A464-DC7193364623}" presName="spaceBetweenRectangles" presStyleCnt="0"/>
      <dgm:spPr/>
    </dgm:pt>
    <dgm:pt modelId="{645F6A72-BA79-4884-8FE4-18AF3F83D4BC}" type="pres">
      <dgm:prSet presAssocID="{08699B60-F43B-48DF-A636-57D1A6527A49}" presName="composite" presStyleCnt="0"/>
      <dgm:spPr/>
    </dgm:pt>
    <dgm:pt modelId="{AB2CDC73-76EA-470A-9BEB-2E5895D23F77}" type="pres">
      <dgm:prSet presAssocID="{08699B60-F43B-48DF-A636-57D1A6527A49}" presName="L1TextContainer" presStyleLbl="revTx" presStyleIdx="2" presStyleCnt="4">
        <dgm:presLayoutVars>
          <dgm:chMax val="1"/>
          <dgm:chPref val="1"/>
          <dgm:bulletEnabled val="1"/>
        </dgm:presLayoutVars>
      </dgm:prSet>
      <dgm:spPr/>
    </dgm:pt>
    <dgm:pt modelId="{F4B72CCE-AFA2-403F-A24E-BF49D15E5710}" type="pres">
      <dgm:prSet presAssocID="{08699B60-F43B-48DF-A636-57D1A6527A49}" presName="L2TextContainerWrapper" presStyleCnt="0">
        <dgm:presLayoutVars>
          <dgm:chMax val="0"/>
          <dgm:chPref val="0"/>
          <dgm:bulletEnabled val="1"/>
        </dgm:presLayoutVars>
      </dgm:prSet>
      <dgm:spPr/>
    </dgm:pt>
    <dgm:pt modelId="{7F59FE78-1DFB-4343-BD20-DBEC5C96895B}" type="pres">
      <dgm:prSet presAssocID="{08699B60-F43B-48DF-A636-57D1A6527A49}" presName="L2TextContainer" presStyleLbl="bgAccFollowNode1" presStyleIdx="2" presStyleCnt="4"/>
      <dgm:spPr/>
    </dgm:pt>
    <dgm:pt modelId="{F12557BA-9991-438E-B05D-6B1D48A398EE}" type="pres">
      <dgm:prSet presAssocID="{08699B60-F43B-48DF-A636-57D1A6527A49}" presName="FlexibleEmptyPlaceHolder" presStyleCnt="0"/>
      <dgm:spPr/>
    </dgm:pt>
    <dgm:pt modelId="{8EF5B6AA-1549-4A2F-8113-073C7BCC5F56}" type="pres">
      <dgm:prSet presAssocID="{08699B60-F43B-48DF-A636-57D1A6527A49}" presName="ConnectLine" presStyleLbl="alignNode1" presStyleIdx="2"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0DFDE79-015F-46C0-9691-7D07743C06C4}" type="pres">
      <dgm:prSet presAssocID="{08699B60-F43B-48DF-A636-57D1A6527A49}" presName="ConnectorPoint"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EF326A53-6F6E-47C4-85AE-7EBEA675293C}" type="pres">
      <dgm:prSet presAssocID="{08699B60-F43B-48DF-A636-57D1A6527A49}" presName="EmptyPlaceHolder" presStyleCnt="0"/>
      <dgm:spPr/>
    </dgm:pt>
    <dgm:pt modelId="{914175E6-D302-4BDA-942B-0065210A6CB0}" type="pres">
      <dgm:prSet presAssocID="{CC8E868A-95BD-4180-93C6-06A0A3326758}" presName="spaceBetweenRectangles" presStyleCnt="0"/>
      <dgm:spPr/>
    </dgm:pt>
    <dgm:pt modelId="{06A7BBD8-AA59-46A9-9058-EA15CD2539D0}" type="pres">
      <dgm:prSet presAssocID="{2A7AA411-B012-48F8-A1AF-8910988CDCC3}" presName="composite" presStyleCnt="0"/>
      <dgm:spPr/>
    </dgm:pt>
    <dgm:pt modelId="{668074F9-40C6-431A-8D04-E055C8AFA01F}" type="pres">
      <dgm:prSet presAssocID="{2A7AA411-B012-48F8-A1AF-8910988CDCC3}" presName="L1TextContainer" presStyleLbl="revTx" presStyleIdx="3" presStyleCnt="4">
        <dgm:presLayoutVars>
          <dgm:chMax val="1"/>
          <dgm:chPref val="1"/>
          <dgm:bulletEnabled val="1"/>
        </dgm:presLayoutVars>
      </dgm:prSet>
      <dgm:spPr/>
    </dgm:pt>
    <dgm:pt modelId="{01078339-5C62-472F-A709-12F2502C683F}" type="pres">
      <dgm:prSet presAssocID="{2A7AA411-B012-48F8-A1AF-8910988CDCC3}" presName="L2TextContainerWrapper" presStyleCnt="0">
        <dgm:presLayoutVars>
          <dgm:chMax val="0"/>
          <dgm:chPref val="0"/>
          <dgm:bulletEnabled val="1"/>
        </dgm:presLayoutVars>
      </dgm:prSet>
      <dgm:spPr/>
    </dgm:pt>
    <dgm:pt modelId="{F40E9A42-E4A5-4626-9C21-DEBD7F32A75E}" type="pres">
      <dgm:prSet presAssocID="{2A7AA411-B012-48F8-A1AF-8910988CDCC3}" presName="L2TextContainer" presStyleLbl="bgAccFollowNode1" presStyleIdx="3" presStyleCnt="4"/>
      <dgm:spPr/>
    </dgm:pt>
    <dgm:pt modelId="{AFD81935-AFCC-4D77-9163-F75B333581F7}" type="pres">
      <dgm:prSet presAssocID="{2A7AA411-B012-48F8-A1AF-8910988CDCC3}" presName="FlexibleEmptyPlaceHolder" presStyleCnt="0"/>
      <dgm:spPr/>
    </dgm:pt>
    <dgm:pt modelId="{42BD4239-0477-4E36-A00E-86F1488618BB}" type="pres">
      <dgm:prSet presAssocID="{2A7AA411-B012-48F8-A1AF-8910988CDCC3}" presName="ConnectLine" presStyleLbl="alignNode1" presStyleIdx="3"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3F2A89C-93AC-473B-9098-45A3A5695A7F}" type="pres">
      <dgm:prSet presAssocID="{2A7AA411-B012-48F8-A1AF-8910988CDCC3}" presName="ConnectorPoint"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38DB6D96-CAB4-49EC-92B9-8C82E21A3D85}" type="pres">
      <dgm:prSet presAssocID="{2A7AA411-B012-48F8-A1AF-8910988CDCC3}" presName="EmptyPlaceHolder" presStyleCnt="0"/>
      <dgm:spPr/>
    </dgm:pt>
  </dgm:ptLst>
  <dgm:cxnLst>
    <dgm:cxn modelId="{9D3A0B1D-F112-43C7-8BB8-7AF4B4C9ECB6}" type="presOf" srcId="{186E3897-DC1B-4962-A01D-6D43E564ACAA}" destId="{7F59FE78-1DFB-4343-BD20-DBEC5C96895B}" srcOrd="0" destOrd="0" presId="urn:microsoft.com/office/officeart/2017/3/layout/HorizontalPathTimeline"/>
    <dgm:cxn modelId="{0E820521-CC14-4895-8442-DF91248CE673}" type="presOf" srcId="{C62155E0-B945-46CE-AEC5-E56FF11743C8}" destId="{F40E9A42-E4A5-4626-9C21-DEBD7F32A75E}" srcOrd="0" destOrd="0" presId="urn:microsoft.com/office/officeart/2017/3/layout/HorizontalPathTimeline"/>
    <dgm:cxn modelId="{ED224F39-3252-4FED-AA30-DD5CA45D990F}" type="presOf" srcId="{08699B60-F43B-48DF-A636-57D1A6527A49}" destId="{AB2CDC73-76EA-470A-9BEB-2E5895D23F77}" srcOrd="0" destOrd="0" presId="urn:microsoft.com/office/officeart/2017/3/layout/HorizontalPathTimeline"/>
    <dgm:cxn modelId="{DB16723B-D5B3-4019-A727-781F5C9966CC}" type="presOf" srcId="{2A7AA411-B012-48F8-A1AF-8910988CDCC3}" destId="{668074F9-40C6-431A-8D04-E055C8AFA01F}" srcOrd="0" destOrd="0" presId="urn:microsoft.com/office/officeart/2017/3/layout/HorizontalPathTimeline"/>
    <dgm:cxn modelId="{0319675F-D7F9-4331-8C76-A0C8A8DDAC3B}" srcId="{E4729A62-1430-434A-B6AA-70C0EAF0A5D6}" destId="{2A7AA411-B012-48F8-A1AF-8910988CDCC3}" srcOrd="3" destOrd="0" parTransId="{715FDCC7-8182-4462-9BCB-5167901DBA57}" sibTransId="{6A3367E6-64E3-4331-BC4D-EEEAE20D6157}"/>
    <dgm:cxn modelId="{33799165-7BD7-4C07-9593-086A629D7E5D}" srcId="{E4729A62-1430-434A-B6AA-70C0EAF0A5D6}" destId="{08699B60-F43B-48DF-A636-57D1A6527A49}" srcOrd="2" destOrd="0" parTransId="{D526AE24-048C-42B6-B741-74C0685B63D8}" sibTransId="{CC8E868A-95BD-4180-93C6-06A0A3326758}"/>
    <dgm:cxn modelId="{DDB2AE59-204F-4350-ABC1-96C7F7E433F4}" type="presOf" srcId="{0227F08F-F0FF-4490-BC53-B31C95B1920A}" destId="{A824194C-D086-4239-9B8F-4F09F64703DD}" srcOrd="0" destOrd="0" presId="urn:microsoft.com/office/officeart/2017/3/layout/HorizontalPathTimeline"/>
    <dgm:cxn modelId="{F1B21B7E-1B85-4C58-B226-B543D4B7BA6C}" type="presOf" srcId="{8E439016-A126-426A-AF48-1B2AB1FE8615}" destId="{E3A28B92-03A3-4F21-975C-9C41DF311E5C}" srcOrd="0" destOrd="0" presId="urn:microsoft.com/office/officeart/2017/3/layout/HorizontalPathTimeline"/>
    <dgm:cxn modelId="{6A1BA7B7-BA29-43B5-B648-C87A24DF10D2}" type="presOf" srcId="{E4729A62-1430-434A-B6AA-70C0EAF0A5D6}" destId="{016029C7-C166-4CDB-A056-F8A0703E2417}" srcOrd="0" destOrd="0" presId="urn:microsoft.com/office/officeart/2017/3/layout/HorizontalPathTimeline"/>
    <dgm:cxn modelId="{E31408B8-2F24-413D-BCEB-906498FD2C3D}" srcId="{E4729A62-1430-434A-B6AA-70C0EAF0A5D6}" destId="{FD7AE160-6B3F-46BE-B32D-5249033A4DC0}" srcOrd="0" destOrd="0" parTransId="{067B02F0-DA4D-4E0E-B9C0-40260D45987D}" sibTransId="{DFB6D4EB-704C-4F95-8A72-6282A54D5F62}"/>
    <dgm:cxn modelId="{20B02EC1-D2F8-483B-8467-F357E3EC433C}" type="presOf" srcId="{9B010F55-9D70-4C96-B6E4-D84BAA0A79E8}" destId="{43BE6284-977B-4193-B762-00FB857D6BF4}" srcOrd="0" destOrd="0" presId="urn:microsoft.com/office/officeart/2017/3/layout/HorizontalPathTimeline"/>
    <dgm:cxn modelId="{1E5BD2D1-DA34-46C8-8483-FB29BF2383F7}" srcId="{FD7AE160-6B3F-46BE-B32D-5249033A4DC0}" destId="{8E439016-A126-426A-AF48-1B2AB1FE8615}" srcOrd="0" destOrd="0" parTransId="{D57C6901-78F8-4810-9581-DEF2E8B304E6}" sibTransId="{AA238B45-24FA-4588-AB25-6A19F0CCDE9C}"/>
    <dgm:cxn modelId="{09B4AED6-C5C1-4A63-86FA-C78EA8003B1C}" srcId="{9B010F55-9D70-4C96-B6E4-D84BAA0A79E8}" destId="{0227F08F-F0FF-4490-BC53-B31C95B1920A}" srcOrd="0" destOrd="0" parTransId="{F282A829-A23C-45A3-8331-12ACF9436BAB}" sibTransId="{19CC06BD-F25E-4248-A08F-1F150CED5332}"/>
    <dgm:cxn modelId="{2903F9D7-078C-4E4E-8BFA-772EF9239F4F}" srcId="{2A7AA411-B012-48F8-A1AF-8910988CDCC3}" destId="{C62155E0-B945-46CE-AEC5-E56FF11743C8}" srcOrd="0" destOrd="0" parTransId="{E206694E-1369-47E5-9E2A-455CE85F77B0}" sibTransId="{555FB25E-D1FE-462F-9B62-F4E944393A61}"/>
    <dgm:cxn modelId="{059877DC-2601-42AA-93DE-CB1DB44B12F1}" type="presOf" srcId="{FD7AE160-6B3F-46BE-B32D-5249033A4DC0}" destId="{A72D1CF9-70EF-421A-AA70-AEA17572303B}" srcOrd="0" destOrd="0" presId="urn:microsoft.com/office/officeart/2017/3/layout/HorizontalPathTimeline"/>
    <dgm:cxn modelId="{FF82D6E7-135B-49F6-9821-D6C749E27494}" srcId="{E4729A62-1430-434A-B6AA-70C0EAF0A5D6}" destId="{9B010F55-9D70-4C96-B6E4-D84BAA0A79E8}" srcOrd="1" destOrd="0" parTransId="{547D5DB9-16A5-4536-81A2-767C1B355A99}" sibTransId="{4FC0CFF3-2A11-48C3-A464-DC7193364623}"/>
    <dgm:cxn modelId="{6F707FFD-EE10-442F-9CDB-1F7199C9ABA4}" srcId="{08699B60-F43B-48DF-A636-57D1A6527A49}" destId="{186E3897-DC1B-4962-A01D-6D43E564ACAA}" srcOrd="0" destOrd="0" parTransId="{C461E9FC-6F47-4068-9AB6-C8770BFF1E3D}" sibTransId="{C03ACABD-828E-4ADE-842F-9E9E24E53418}"/>
    <dgm:cxn modelId="{26686DEA-4032-4E9C-8D56-D3A5A2D13849}" type="presParOf" srcId="{016029C7-C166-4CDB-A056-F8A0703E2417}" destId="{2EFCC1C8-1036-4960-8547-7805F2BD96CF}" srcOrd="0" destOrd="0" presId="urn:microsoft.com/office/officeart/2017/3/layout/HorizontalPathTimeline"/>
    <dgm:cxn modelId="{67C8F435-B1DB-4913-9551-AF619963C8DD}" type="presParOf" srcId="{016029C7-C166-4CDB-A056-F8A0703E2417}" destId="{6AAE4F29-FE4F-421A-A449-4AEFDE6ACC2F}" srcOrd="1" destOrd="0" presId="urn:microsoft.com/office/officeart/2017/3/layout/HorizontalPathTimeline"/>
    <dgm:cxn modelId="{A8E71B8D-812E-4430-8B2A-9F36446322ED}" type="presParOf" srcId="{6AAE4F29-FE4F-421A-A449-4AEFDE6ACC2F}" destId="{21B68345-140D-4018-9F71-C32F95018716}" srcOrd="0" destOrd="0" presId="urn:microsoft.com/office/officeart/2017/3/layout/HorizontalPathTimeline"/>
    <dgm:cxn modelId="{E013B174-9130-4C1D-A6D0-94360B1DB55B}" type="presParOf" srcId="{21B68345-140D-4018-9F71-C32F95018716}" destId="{A72D1CF9-70EF-421A-AA70-AEA17572303B}" srcOrd="0" destOrd="0" presId="urn:microsoft.com/office/officeart/2017/3/layout/HorizontalPathTimeline"/>
    <dgm:cxn modelId="{AB3B6F5F-B450-4A5D-B348-411856EAA309}" type="presParOf" srcId="{21B68345-140D-4018-9F71-C32F95018716}" destId="{704833FE-D62F-4209-8230-AF8E00844F70}" srcOrd="1" destOrd="0" presId="urn:microsoft.com/office/officeart/2017/3/layout/HorizontalPathTimeline"/>
    <dgm:cxn modelId="{6457A4DC-3227-44BE-9B32-05D975417A31}" type="presParOf" srcId="{704833FE-D62F-4209-8230-AF8E00844F70}" destId="{E3A28B92-03A3-4F21-975C-9C41DF311E5C}" srcOrd="0" destOrd="0" presId="urn:microsoft.com/office/officeart/2017/3/layout/HorizontalPathTimeline"/>
    <dgm:cxn modelId="{A53C3BB3-CDEF-443D-93A1-96EA2AEB117B}" type="presParOf" srcId="{704833FE-D62F-4209-8230-AF8E00844F70}" destId="{3820226B-DC34-470A-8068-A19A7F4692D0}" srcOrd="1" destOrd="0" presId="urn:microsoft.com/office/officeart/2017/3/layout/HorizontalPathTimeline"/>
    <dgm:cxn modelId="{67C8FBC8-261C-402E-A125-9CFE85030702}" type="presParOf" srcId="{21B68345-140D-4018-9F71-C32F95018716}" destId="{CC2222F6-60EB-4CCC-BDC4-540F08815314}" srcOrd="2" destOrd="0" presId="urn:microsoft.com/office/officeart/2017/3/layout/HorizontalPathTimeline"/>
    <dgm:cxn modelId="{1080A41F-B51C-4209-8125-4135D69C590F}" type="presParOf" srcId="{21B68345-140D-4018-9F71-C32F95018716}" destId="{865AFDDB-C670-4CE8-809D-01322CE7E2C6}" srcOrd="3" destOrd="0" presId="urn:microsoft.com/office/officeart/2017/3/layout/HorizontalPathTimeline"/>
    <dgm:cxn modelId="{C252B549-76E6-43FC-AA3F-921DF50C6685}" type="presParOf" srcId="{21B68345-140D-4018-9F71-C32F95018716}" destId="{674203A9-391A-4A18-92FF-B79335B6DF8E}" srcOrd="4" destOrd="0" presId="urn:microsoft.com/office/officeart/2017/3/layout/HorizontalPathTimeline"/>
    <dgm:cxn modelId="{7CBD6E6C-1E72-4E34-8EFD-24B101B366B0}" type="presParOf" srcId="{6AAE4F29-FE4F-421A-A449-4AEFDE6ACC2F}" destId="{543EE4A4-07CA-4329-9986-4C050CAC2B39}" srcOrd="1" destOrd="0" presId="urn:microsoft.com/office/officeart/2017/3/layout/HorizontalPathTimeline"/>
    <dgm:cxn modelId="{CFCA4B65-E014-4980-B861-EADBCC17E595}" type="presParOf" srcId="{6AAE4F29-FE4F-421A-A449-4AEFDE6ACC2F}" destId="{60EB62FF-2953-42ED-BAD5-DCD0A45A2BAD}" srcOrd="2" destOrd="0" presId="urn:microsoft.com/office/officeart/2017/3/layout/HorizontalPathTimeline"/>
    <dgm:cxn modelId="{7F41ADC3-6BA7-49E5-B6BA-53718A7BF729}" type="presParOf" srcId="{60EB62FF-2953-42ED-BAD5-DCD0A45A2BAD}" destId="{43BE6284-977B-4193-B762-00FB857D6BF4}" srcOrd="0" destOrd="0" presId="urn:microsoft.com/office/officeart/2017/3/layout/HorizontalPathTimeline"/>
    <dgm:cxn modelId="{E4B6E69F-023D-4AD8-A51D-BFFF68DD3ED5}" type="presParOf" srcId="{60EB62FF-2953-42ED-BAD5-DCD0A45A2BAD}" destId="{D2BB2FBE-AA3A-4A58-ADF8-237B842BEA61}" srcOrd="1" destOrd="0" presId="urn:microsoft.com/office/officeart/2017/3/layout/HorizontalPathTimeline"/>
    <dgm:cxn modelId="{8EBD118C-8A07-45B9-ADF5-D13C711CE540}" type="presParOf" srcId="{D2BB2FBE-AA3A-4A58-ADF8-237B842BEA61}" destId="{A824194C-D086-4239-9B8F-4F09F64703DD}" srcOrd="0" destOrd="0" presId="urn:microsoft.com/office/officeart/2017/3/layout/HorizontalPathTimeline"/>
    <dgm:cxn modelId="{1DA034EC-7E03-400E-BF3C-BD25B7995B5D}" type="presParOf" srcId="{D2BB2FBE-AA3A-4A58-ADF8-237B842BEA61}" destId="{4ACA79FF-AAC4-4AA5-B254-703837177A14}" srcOrd="1" destOrd="0" presId="urn:microsoft.com/office/officeart/2017/3/layout/HorizontalPathTimeline"/>
    <dgm:cxn modelId="{A22948EB-8A12-4968-98CF-3F4B0A5878C8}" type="presParOf" srcId="{60EB62FF-2953-42ED-BAD5-DCD0A45A2BAD}" destId="{E73AC15A-A31D-48D3-820D-DAA74040B6B9}" srcOrd="2" destOrd="0" presId="urn:microsoft.com/office/officeart/2017/3/layout/HorizontalPathTimeline"/>
    <dgm:cxn modelId="{B6661929-3206-48EF-BA31-26C3F6ECBAEC}" type="presParOf" srcId="{60EB62FF-2953-42ED-BAD5-DCD0A45A2BAD}" destId="{34903A62-DA83-4E93-93CB-9CEA1B365AF6}" srcOrd="3" destOrd="0" presId="urn:microsoft.com/office/officeart/2017/3/layout/HorizontalPathTimeline"/>
    <dgm:cxn modelId="{ECB5FD65-CDF1-4A11-BE42-F9A7D1071DEA}" type="presParOf" srcId="{60EB62FF-2953-42ED-BAD5-DCD0A45A2BAD}" destId="{7C8AC3A7-CAFF-41C5-A804-427DA53EF4E7}" srcOrd="4" destOrd="0" presId="urn:microsoft.com/office/officeart/2017/3/layout/HorizontalPathTimeline"/>
    <dgm:cxn modelId="{83587E51-8D6B-4CE6-9AF0-EB7624EFA044}" type="presParOf" srcId="{6AAE4F29-FE4F-421A-A449-4AEFDE6ACC2F}" destId="{D6B3A082-AADC-4ED7-9B10-EF290956644E}" srcOrd="3" destOrd="0" presId="urn:microsoft.com/office/officeart/2017/3/layout/HorizontalPathTimeline"/>
    <dgm:cxn modelId="{8E428E0A-5640-488A-9EFA-62DC1F9DA9C4}" type="presParOf" srcId="{6AAE4F29-FE4F-421A-A449-4AEFDE6ACC2F}" destId="{645F6A72-BA79-4884-8FE4-18AF3F83D4BC}" srcOrd="4" destOrd="0" presId="urn:microsoft.com/office/officeart/2017/3/layout/HorizontalPathTimeline"/>
    <dgm:cxn modelId="{634D8DFB-9DD5-4433-9FC3-6FCFA69AFC83}" type="presParOf" srcId="{645F6A72-BA79-4884-8FE4-18AF3F83D4BC}" destId="{AB2CDC73-76EA-470A-9BEB-2E5895D23F77}" srcOrd="0" destOrd="0" presId="urn:microsoft.com/office/officeart/2017/3/layout/HorizontalPathTimeline"/>
    <dgm:cxn modelId="{806C75C3-5859-43FF-AB2B-7EF0D1C4D13E}" type="presParOf" srcId="{645F6A72-BA79-4884-8FE4-18AF3F83D4BC}" destId="{F4B72CCE-AFA2-403F-A24E-BF49D15E5710}" srcOrd="1" destOrd="0" presId="urn:microsoft.com/office/officeart/2017/3/layout/HorizontalPathTimeline"/>
    <dgm:cxn modelId="{28B3A1A4-5E76-4750-A07C-11AADC4728A8}" type="presParOf" srcId="{F4B72CCE-AFA2-403F-A24E-BF49D15E5710}" destId="{7F59FE78-1DFB-4343-BD20-DBEC5C96895B}" srcOrd="0" destOrd="0" presId="urn:microsoft.com/office/officeart/2017/3/layout/HorizontalPathTimeline"/>
    <dgm:cxn modelId="{C4F08F31-8DD2-48DD-B96D-7C3E393DB612}" type="presParOf" srcId="{F4B72CCE-AFA2-403F-A24E-BF49D15E5710}" destId="{F12557BA-9991-438E-B05D-6B1D48A398EE}" srcOrd="1" destOrd="0" presId="urn:microsoft.com/office/officeart/2017/3/layout/HorizontalPathTimeline"/>
    <dgm:cxn modelId="{4D1A162C-8A69-452F-B5A4-6F1FA6272A94}" type="presParOf" srcId="{645F6A72-BA79-4884-8FE4-18AF3F83D4BC}" destId="{8EF5B6AA-1549-4A2F-8113-073C7BCC5F56}" srcOrd="2" destOrd="0" presId="urn:microsoft.com/office/officeart/2017/3/layout/HorizontalPathTimeline"/>
    <dgm:cxn modelId="{BF105C79-ACCB-429B-9364-C2C34963D7ED}" type="presParOf" srcId="{645F6A72-BA79-4884-8FE4-18AF3F83D4BC}" destId="{70DFDE79-015F-46C0-9691-7D07743C06C4}" srcOrd="3" destOrd="0" presId="urn:microsoft.com/office/officeart/2017/3/layout/HorizontalPathTimeline"/>
    <dgm:cxn modelId="{5EF523CC-49D6-4CBA-ADBE-BC231F52604F}" type="presParOf" srcId="{645F6A72-BA79-4884-8FE4-18AF3F83D4BC}" destId="{EF326A53-6F6E-47C4-85AE-7EBEA675293C}" srcOrd="4" destOrd="0" presId="urn:microsoft.com/office/officeart/2017/3/layout/HorizontalPathTimeline"/>
    <dgm:cxn modelId="{B53B0BC9-0481-4672-B7C3-991A15D79567}" type="presParOf" srcId="{6AAE4F29-FE4F-421A-A449-4AEFDE6ACC2F}" destId="{914175E6-D302-4BDA-942B-0065210A6CB0}" srcOrd="5" destOrd="0" presId="urn:microsoft.com/office/officeart/2017/3/layout/HorizontalPathTimeline"/>
    <dgm:cxn modelId="{DC1C718E-3039-451B-9544-1F23FBF91E5A}" type="presParOf" srcId="{6AAE4F29-FE4F-421A-A449-4AEFDE6ACC2F}" destId="{06A7BBD8-AA59-46A9-9058-EA15CD2539D0}" srcOrd="6" destOrd="0" presId="urn:microsoft.com/office/officeart/2017/3/layout/HorizontalPathTimeline"/>
    <dgm:cxn modelId="{CCD612E4-4568-4DAC-A74E-E6A1AF46082B}" type="presParOf" srcId="{06A7BBD8-AA59-46A9-9058-EA15CD2539D0}" destId="{668074F9-40C6-431A-8D04-E055C8AFA01F}" srcOrd="0" destOrd="0" presId="urn:microsoft.com/office/officeart/2017/3/layout/HorizontalPathTimeline"/>
    <dgm:cxn modelId="{F0CE923D-D571-452F-99B9-C349B7529743}" type="presParOf" srcId="{06A7BBD8-AA59-46A9-9058-EA15CD2539D0}" destId="{01078339-5C62-472F-A709-12F2502C683F}" srcOrd="1" destOrd="0" presId="urn:microsoft.com/office/officeart/2017/3/layout/HorizontalPathTimeline"/>
    <dgm:cxn modelId="{B08B2C4B-32F1-474C-9DB5-BB9DF67A5C94}" type="presParOf" srcId="{01078339-5C62-472F-A709-12F2502C683F}" destId="{F40E9A42-E4A5-4626-9C21-DEBD7F32A75E}" srcOrd="0" destOrd="0" presId="urn:microsoft.com/office/officeart/2017/3/layout/HorizontalPathTimeline"/>
    <dgm:cxn modelId="{07201D5B-1025-44BA-BD13-AA5F2F7DBF1D}" type="presParOf" srcId="{01078339-5C62-472F-A709-12F2502C683F}" destId="{AFD81935-AFCC-4D77-9163-F75B333581F7}" srcOrd="1" destOrd="0" presId="urn:microsoft.com/office/officeart/2017/3/layout/HorizontalPathTimeline"/>
    <dgm:cxn modelId="{B108C182-C7BE-4495-BBE3-9C6F0ECE40C2}" type="presParOf" srcId="{06A7BBD8-AA59-46A9-9058-EA15CD2539D0}" destId="{42BD4239-0477-4E36-A00E-86F1488618BB}" srcOrd="2" destOrd="0" presId="urn:microsoft.com/office/officeart/2017/3/layout/HorizontalPathTimeline"/>
    <dgm:cxn modelId="{AF2A49E6-ECF2-4E9F-9DA7-8B518F5880B7}" type="presParOf" srcId="{06A7BBD8-AA59-46A9-9058-EA15CD2539D0}" destId="{A3F2A89C-93AC-473B-9098-45A3A5695A7F}" srcOrd="3" destOrd="0" presId="urn:microsoft.com/office/officeart/2017/3/layout/HorizontalPathTimeline"/>
    <dgm:cxn modelId="{32904BB4-9810-48D7-B92E-95D9667366C1}" type="presParOf" srcId="{06A7BBD8-AA59-46A9-9058-EA15CD2539D0}" destId="{38DB6D96-CAB4-49EC-92B9-8C82E21A3D85}"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EDB3D1-5A47-4E07-A7FF-7E847F7F005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FC6F7C5-7AC9-4695-AA14-08BE65AD4A4A}">
      <dgm:prSet/>
      <dgm:spPr/>
      <dgm:t>
        <a:bodyPr/>
        <a:lstStyle/>
        <a:p>
          <a:r>
            <a:rPr lang="en-US" dirty="0">
              <a:solidFill>
                <a:srgbClr val="092B49"/>
              </a:solidFill>
            </a:rPr>
            <a:t>Intake call</a:t>
          </a:r>
        </a:p>
      </dgm:t>
    </dgm:pt>
    <dgm:pt modelId="{3AFECB63-4D6B-4CC7-B77A-1D0E46F214A8}" type="parTrans" cxnId="{80BF49B1-8682-4B16-B68D-2C357F0FABA1}">
      <dgm:prSet/>
      <dgm:spPr/>
      <dgm:t>
        <a:bodyPr/>
        <a:lstStyle/>
        <a:p>
          <a:endParaRPr lang="en-US"/>
        </a:p>
      </dgm:t>
    </dgm:pt>
    <dgm:pt modelId="{6316F8A2-A77D-4960-8AC3-F2B0C734C68D}" type="sibTrans" cxnId="{80BF49B1-8682-4B16-B68D-2C357F0FABA1}">
      <dgm:prSet/>
      <dgm:spPr/>
      <dgm:t>
        <a:bodyPr/>
        <a:lstStyle/>
        <a:p>
          <a:endParaRPr lang="en-US"/>
        </a:p>
      </dgm:t>
    </dgm:pt>
    <dgm:pt modelId="{E2BE58EB-9116-47D3-964E-F9D5D860F63C}">
      <dgm:prSet custT="1"/>
      <dgm:spPr/>
      <dgm:t>
        <a:bodyPr/>
        <a:lstStyle/>
        <a:p>
          <a:r>
            <a:rPr lang="en-US" sz="1200" dirty="0">
              <a:solidFill>
                <a:srgbClr val="092B49"/>
              </a:solidFill>
            </a:rPr>
            <a:t>Determine needs, ~6 min. call</a:t>
          </a:r>
        </a:p>
      </dgm:t>
    </dgm:pt>
    <dgm:pt modelId="{B57F4E02-6E75-4F5D-BE1C-02F54EB48697}" type="parTrans" cxnId="{FE740A87-46B4-4E93-B401-15555F338AF4}">
      <dgm:prSet/>
      <dgm:spPr/>
      <dgm:t>
        <a:bodyPr/>
        <a:lstStyle/>
        <a:p>
          <a:endParaRPr lang="en-US"/>
        </a:p>
      </dgm:t>
    </dgm:pt>
    <dgm:pt modelId="{A7F7E7FA-1D4E-4DC2-9E5C-40B1EF69DD53}" type="sibTrans" cxnId="{FE740A87-46B4-4E93-B401-15555F338AF4}">
      <dgm:prSet/>
      <dgm:spPr/>
      <dgm:t>
        <a:bodyPr/>
        <a:lstStyle/>
        <a:p>
          <a:endParaRPr lang="en-US"/>
        </a:p>
      </dgm:t>
    </dgm:pt>
    <dgm:pt modelId="{61D83E96-8A2E-43B3-962C-90E8A459C47A}">
      <dgm:prSet/>
      <dgm:spPr/>
      <dgm:t>
        <a:bodyPr/>
        <a:lstStyle/>
        <a:p>
          <a:r>
            <a:rPr lang="en-US" dirty="0">
              <a:solidFill>
                <a:srgbClr val="092B49"/>
              </a:solidFill>
            </a:rPr>
            <a:t>First counseling session</a:t>
          </a:r>
        </a:p>
      </dgm:t>
    </dgm:pt>
    <dgm:pt modelId="{74211D20-618C-426F-BF2D-A5B7B907DD85}" type="parTrans" cxnId="{3CEED256-B1C0-4EDD-8BBA-BF2A9EFF7237}">
      <dgm:prSet/>
      <dgm:spPr/>
      <dgm:t>
        <a:bodyPr/>
        <a:lstStyle/>
        <a:p>
          <a:endParaRPr lang="en-US"/>
        </a:p>
      </dgm:t>
    </dgm:pt>
    <dgm:pt modelId="{69D58578-226E-4640-A1B6-BBC279ABCE91}" type="sibTrans" cxnId="{3CEED256-B1C0-4EDD-8BBA-BF2A9EFF7237}">
      <dgm:prSet/>
      <dgm:spPr/>
      <dgm:t>
        <a:bodyPr/>
        <a:lstStyle/>
        <a:p>
          <a:endParaRPr lang="en-US"/>
        </a:p>
      </dgm:t>
    </dgm:pt>
    <dgm:pt modelId="{0A9EF134-75A8-4D26-BBEA-74C0E7D5767A}">
      <dgm:prSet custT="1"/>
      <dgm:spPr/>
      <dgm:t>
        <a:bodyPr/>
        <a:lstStyle/>
        <a:p>
          <a:r>
            <a:rPr lang="en-US" sz="1200" dirty="0"/>
            <a:t>Comprehensive, ~30 min. call</a:t>
          </a:r>
        </a:p>
      </dgm:t>
    </dgm:pt>
    <dgm:pt modelId="{CF276236-329C-45E0-97F3-46399328D4A3}" type="parTrans" cxnId="{53241273-A874-47BB-90B9-2D0F67221B24}">
      <dgm:prSet/>
      <dgm:spPr/>
      <dgm:t>
        <a:bodyPr/>
        <a:lstStyle/>
        <a:p>
          <a:endParaRPr lang="en-US"/>
        </a:p>
      </dgm:t>
    </dgm:pt>
    <dgm:pt modelId="{9922FB49-3898-4720-A586-E8D732909BDB}" type="sibTrans" cxnId="{53241273-A874-47BB-90B9-2D0F67221B24}">
      <dgm:prSet/>
      <dgm:spPr/>
      <dgm:t>
        <a:bodyPr/>
        <a:lstStyle/>
        <a:p>
          <a:endParaRPr lang="en-US"/>
        </a:p>
      </dgm:t>
    </dgm:pt>
    <dgm:pt modelId="{1885053E-318F-492A-B22E-3D228742E4D8}">
      <dgm:prSet custT="1"/>
      <dgm:spPr/>
      <dgm:t>
        <a:bodyPr/>
        <a:lstStyle/>
        <a:p>
          <a:r>
            <a:rPr lang="en-US" sz="1200" dirty="0"/>
            <a:t>Prepare to quit</a:t>
          </a:r>
        </a:p>
      </dgm:t>
    </dgm:pt>
    <dgm:pt modelId="{28EC480C-24E8-4AE3-9CFC-E0B842E7FB74}" type="parTrans" cxnId="{544ED5FF-D9A6-4802-8390-4C7AA5F4B523}">
      <dgm:prSet/>
      <dgm:spPr/>
      <dgm:t>
        <a:bodyPr/>
        <a:lstStyle/>
        <a:p>
          <a:endParaRPr lang="en-US"/>
        </a:p>
      </dgm:t>
    </dgm:pt>
    <dgm:pt modelId="{0C591A9C-D7AF-4189-9F90-E8B170155748}" type="sibTrans" cxnId="{544ED5FF-D9A6-4802-8390-4C7AA5F4B523}">
      <dgm:prSet/>
      <dgm:spPr/>
      <dgm:t>
        <a:bodyPr/>
        <a:lstStyle/>
        <a:p>
          <a:endParaRPr lang="en-US"/>
        </a:p>
      </dgm:t>
    </dgm:pt>
    <dgm:pt modelId="{50B16949-6787-4107-84E3-B02856FEAFC4}">
      <dgm:prSet custT="1"/>
      <dgm:spPr/>
      <dgm:t>
        <a:bodyPr/>
        <a:lstStyle/>
        <a:p>
          <a:r>
            <a:rPr lang="en-US" sz="1200" dirty="0"/>
            <a:t>Set a quit date</a:t>
          </a:r>
        </a:p>
      </dgm:t>
    </dgm:pt>
    <dgm:pt modelId="{6A83F1D5-30AD-40B2-9D5C-F047F1B9A025}" type="parTrans" cxnId="{AE1A172A-7E58-4455-AC19-FEACACB2B615}">
      <dgm:prSet/>
      <dgm:spPr/>
      <dgm:t>
        <a:bodyPr/>
        <a:lstStyle/>
        <a:p>
          <a:endParaRPr lang="en-US"/>
        </a:p>
      </dgm:t>
    </dgm:pt>
    <dgm:pt modelId="{405BBC69-3349-4F6E-AFB8-6D34302D1DD8}" type="sibTrans" cxnId="{AE1A172A-7E58-4455-AC19-FEACACB2B615}">
      <dgm:prSet/>
      <dgm:spPr/>
      <dgm:t>
        <a:bodyPr/>
        <a:lstStyle/>
        <a:p>
          <a:endParaRPr lang="en-US"/>
        </a:p>
      </dgm:t>
    </dgm:pt>
    <dgm:pt modelId="{13EE6A70-46BF-4F14-AB25-687B4B449C9E}">
      <dgm:prSet/>
      <dgm:spPr/>
      <dgm:t>
        <a:bodyPr/>
        <a:lstStyle/>
        <a:p>
          <a:r>
            <a:rPr lang="en-US" dirty="0">
              <a:solidFill>
                <a:srgbClr val="092B49"/>
              </a:solidFill>
            </a:rPr>
            <a:t>Follow-up sessions</a:t>
          </a:r>
        </a:p>
      </dgm:t>
    </dgm:pt>
    <dgm:pt modelId="{987608BE-4A3F-48D0-907E-BD60812AA2AE}" type="parTrans" cxnId="{7EA5A917-D48D-44E5-ABAD-C8ADAAAA54B8}">
      <dgm:prSet/>
      <dgm:spPr/>
      <dgm:t>
        <a:bodyPr/>
        <a:lstStyle/>
        <a:p>
          <a:endParaRPr lang="en-US"/>
        </a:p>
      </dgm:t>
    </dgm:pt>
    <dgm:pt modelId="{D2426406-045F-4B0A-B19B-BD8E04180498}" type="sibTrans" cxnId="{7EA5A917-D48D-44E5-ABAD-C8ADAAAA54B8}">
      <dgm:prSet/>
      <dgm:spPr/>
      <dgm:t>
        <a:bodyPr/>
        <a:lstStyle/>
        <a:p>
          <a:endParaRPr lang="en-US"/>
        </a:p>
      </dgm:t>
    </dgm:pt>
    <dgm:pt modelId="{CBDC7BBB-A4E1-43CE-AB90-F3CDE3D04941}">
      <dgm:prSet custT="1"/>
      <dgm:spPr/>
      <dgm:t>
        <a:bodyPr/>
        <a:lstStyle/>
        <a:p>
          <a:r>
            <a:rPr lang="en-US" sz="1200" dirty="0">
              <a:solidFill>
                <a:srgbClr val="092B49"/>
              </a:solidFill>
            </a:rPr>
            <a:t>Up to four ~10 minute calls</a:t>
          </a:r>
        </a:p>
      </dgm:t>
    </dgm:pt>
    <dgm:pt modelId="{A131B253-3CB5-4035-9782-241881949E22}" type="parTrans" cxnId="{27630749-6BFE-4AF1-AFCF-9BC91D2F40C2}">
      <dgm:prSet/>
      <dgm:spPr/>
      <dgm:t>
        <a:bodyPr/>
        <a:lstStyle/>
        <a:p>
          <a:endParaRPr lang="en-US"/>
        </a:p>
      </dgm:t>
    </dgm:pt>
    <dgm:pt modelId="{410E1E39-EE20-4DE0-80CA-BD714A060CD2}" type="sibTrans" cxnId="{27630749-6BFE-4AF1-AFCF-9BC91D2F40C2}">
      <dgm:prSet/>
      <dgm:spPr/>
      <dgm:t>
        <a:bodyPr/>
        <a:lstStyle/>
        <a:p>
          <a:endParaRPr lang="en-US"/>
        </a:p>
      </dgm:t>
    </dgm:pt>
    <dgm:pt modelId="{7903477F-7B6B-4BDD-B0C2-542F56C26375}">
      <dgm:prSet custT="1"/>
      <dgm:spPr/>
      <dgm:t>
        <a:bodyPr/>
        <a:lstStyle/>
        <a:p>
          <a:r>
            <a:rPr lang="en-US" sz="1200">
              <a:solidFill>
                <a:srgbClr val="092B49"/>
              </a:solidFill>
            </a:rPr>
            <a:t>Support and accountability</a:t>
          </a:r>
        </a:p>
      </dgm:t>
    </dgm:pt>
    <dgm:pt modelId="{6D533AFF-85CC-47DE-9105-DF128D24727E}" type="parTrans" cxnId="{B10FD696-E0DC-4814-85BB-271160F21CE6}">
      <dgm:prSet/>
      <dgm:spPr/>
      <dgm:t>
        <a:bodyPr/>
        <a:lstStyle/>
        <a:p>
          <a:endParaRPr lang="en-US"/>
        </a:p>
      </dgm:t>
    </dgm:pt>
    <dgm:pt modelId="{485EF399-4EE6-4EF7-B45B-210F1E5778EC}" type="sibTrans" cxnId="{B10FD696-E0DC-4814-85BB-271160F21CE6}">
      <dgm:prSet/>
      <dgm:spPr/>
      <dgm:t>
        <a:bodyPr/>
        <a:lstStyle/>
        <a:p>
          <a:endParaRPr lang="en-US"/>
        </a:p>
      </dgm:t>
    </dgm:pt>
    <dgm:pt modelId="{0DA60D2E-E413-4BD6-99D1-83CEF8469BAE}">
      <dgm:prSet custT="1"/>
      <dgm:spPr/>
      <dgm:t>
        <a:bodyPr/>
        <a:lstStyle/>
        <a:p>
          <a:r>
            <a:rPr lang="en-US" sz="1200" dirty="0">
              <a:solidFill>
                <a:srgbClr val="092B49"/>
              </a:solidFill>
            </a:rPr>
            <a:t>Relapse prevention</a:t>
          </a:r>
        </a:p>
      </dgm:t>
    </dgm:pt>
    <dgm:pt modelId="{E0C8A5CA-A591-44BF-ABAD-DA6662CEE1C4}" type="parTrans" cxnId="{15001D51-BEC4-4F64-88BA-4E1BB1B1C33D}">
      <dgm:prSet/>
      <dgm:spPr/>
      <dgm:t>
        <a:bodyPr/>
        <a:lstStyle/>
        <a:p>
          <a:endParaRPr lang="en-US"/>
        </a:p>
      </dgm:t>
    </dgm:pt>
    <dgm:pt modelId="{13FF3C71-AD4D-4CB9-925C-B730FACF20C1}" type="sibTrans" cxnId="{15001D51-BEC4-4F64-88BA-4E1BB1B1C33D}">
      <dgm:prSet/>
      <dgm:spPr/>
      <dgm:t>
        <a:bodyPr/>
        <a:lstStyle/>
        <a:p>
          <a:endParaRPr lang="en-US"/>
        </a:p>
      </dgm:t>
    </dgm:pt>
    <dgm:pt modelId="{1BCF3158-965F-433B-BA2C-B3EF858D0037}" type="pres">
      <dgm:prSet presAssocID="{07EDB3D1-5A47-4E07-A7FF-7E847F7F005F}" presName="root" presStyleCnt="0">
        <dgm:presLayoutVars>
          <dgm:dir/>
          <dgm:resizeHandles val="exact"/>
        </dgm:presLayoutVars>
      </dgm:prSet>
      <dgm:spPr/>
    </dgm:pt>
    <dgm:pt modelId="{015ABCCC-7181-41F5-83C4-028F51E070E7}" type="pres">
      <dgm:prSet presAssocID="{1FC6F7C5-7AC9-4695-AA14-08BE65AD4A4A}" presName="compNode" presStyleCnt="0"/>
      <dgm:spPr/>
    </dgm:pt>
    <dgm:pt modelId="{C894AC84-D28D-479F-A3B3-73A5567FDACD}" type="pres">
      <dgm:prSet presAssocID="{1FC6F7C5-7AC9-4695-AA14-08BE65AD4A4A}" presName="bgRect" presStyleLbl="bgShp" presStyleIdx="0" presStyleCnt="3" custLinFactNeighborY="-1301"/>
      <dgm:spPr>
        <a:solidFill>
          <a:srgbClr val="B9DAE5"/>
        </a:solidFill>
      </dgm:spPr>
    </dgm:pt>
    <dgm:pt modelId="{9353EB7A-E788-4622-B305-11BD12098F06}" type="pres">
      <dgm:prSet presAssocID="{1FC6F7C5-7AC9-4695-AA14-08BE65AD4A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eiver"/>
        </a:ext>
      </dgm:extLst>
    </dgm:pt>
    <dgm:pt modelId="{B71B0FB7-61D9-4ACC-8966-ED0C24BF5AE7}" type="pres">
      <dgm:prSet presAssocID="{1FC6F7C5-7AC9-4695-AA14-08BE65AD4A4A}" presName="spaceRect" presStyleCnt="0"/>
      <dgm:spPr/>
    </dgm:pt>
    <dgm:pt modelId="{FCD4C7AF-5E88-4367-ADC4-BA5FBA153C6B}" type="pres">
      <dgm:prSet presAssocID="{1FC6F7C5-7AC9-4695-AA14-08BE65AD4A4A}" presName="parTx" presStyleLbl="revTx" presStyleIdx="0" presStyleCnt="6">
        <dgm:presLayoutVars>
          <dgm:chMax val="0"/>
          <dgm:chPref val="0"/>
        </dgm:presLayoutVars>
      </dgm:prSet>
      <dgm:spPr/>
    </dgm:pt>
    <dgm:pt modelId="{DC4BC9FD-7102-48A9-98E0-A7501BBE005D}" type="pres">
      <dgm:prSet presAssocID="{1FC6F7C5-7AC9-4695-AA14-08BE65AD4A4A}" presName="desTx" presStyleLbl="revTx" presStyleIdx="1" presStyleCnt="6">
        <dgm:presLayoutVars/>
      </dgm:prSet>
      <dgm:spPr/>
    </dgm:pt>
    <dgm:pt modelId="{CCE8FD5D-CE23-4BC0-B8EB-4EF5BD7BD73E}" type="pres">
      <dgm:prSet presAssocID="{6316F8A2-A77D-4960-8AC3-F2B0C734C68D}" presName="sibTrans" presStyleCnt="0"/>
      <dgm:spPr/>
    </dgm:pt>
    <dgm:pt modelId="{E210D70F-72E8-4005-A63C-EF5F55B738BE}" type="pres">
      <dgm:prSet presAssocID="{61D83E96-8A2E-43B3-962C-90E8A459C47A}" presName="compNode" presStyleCnt="0"/>
      <dgm:spPr/>
    </dgm:pt>
    <dgm:pt modelId="{FDC7352A-9505-4E97-86BA-E9DC8427BCC4}" type="pres">
      <dgm:prSet presAssocID="{61D83E96-8A2E-43B3-962C-90E8A459C47A}" presName="bgRect" presStyleLbl="bgShp" presStyleIdx="1" presStyleCnt="3" custLinFactNeighborY="-11319"/>
      <dgm:spPr>
        <a:solidFill>
          <a:srgbClr val="B9DAE5"/>
        </a:solidFill>
      </dgm:spPr>
    </dgm:pt>
    <dgm:pt modelId="{9D632964-7300-4D22-8409-D478CD27ED13}" type="pres">
      <dgm:prSet presAssocID="{61D83E96-8A2E-43B3-962C-90E8A459C47A}" presName="iconRect" presStyleLbl="node1" presStyleIdx="1" presStyleCnt="3" custLinFactNeighborY="-2058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7A2CF53D-D8C6-4BC9-9F5B-C67C3BDD885C}" type="pres">
      <dgm:prSet presAssocID="{61D83E96-8A2E-43B3-962C-90E8A459C47A}" presName="spaceRect" presStyleCnt="0"/>
      <dgm:spPr/>
    </dgm:pt>
    <dgm:pt modelId="{F7E4B5D2-3311-40CB-A28C-39162B213EDB}" type="pres">
      <dgm:prSet presAssocID="{61D83E96-8A2E-43B3-962C-90E8A459C47A}" presName="parTx" presStyleLbl="revTx" presStyleIdx="2" presStyleCnt="6" custLinFactNeighborY="-11322">
        <dgm:presLayoutVars>
          <dgm:chMax val="0"/>
          <dgm:chPref val="0"/>
        </dgm:presLayoutVars>
      </dgm:prSet>
      <dgm:spPr/>
    </dgm:pt>
    <dgm:pt modelId="{D4FEB57F-5863-4B53-90AE-BA8C7BE49F3F}" type="pres">
      <dgm:prSet presAssocID="{61D83E96-8A2E-43B3-962C-90E8A459C47A}" presName="desTx" presStyleLbl="revTx" presStyleIdx="3" presStyleCnt="6" custLinFactNeighborY="-11322">
        <dgm:presLayoutVars/>
      </dgm:prSet>
      <dgm:spPr/>
    </dgm:pt>
    <dgm:pt modelId="{DD72C028-7D1B-4021-8B78-7E42CADF5338}" type="pres">
      <dgm:prSet presAssocID="{69D58578-226E-4640-A1B6-BBC279ABCE91}" presName="sibTrans" presStyleCnt="0"/>
      <dgm:spPr/>
    </dgm:pt>
    <dgm:pt modelId="{1923ACE6-4C09-4A9E-844D-54866C2C427A}" type="pres">
      <dgm:prSet presAssocID="{13EE6A70-46BF-4F14-AB25-687B4B449C9E}" presName="compNode" presStyleCnt="0"/>
      <dgm:spPr/>
    </dgm:pt>
    <dgm:pt modelId="{6F02F92E-7BBA-4983-BFD7-857CFABF19DF}" type="pres">
      <dgm:prSet presAssocID="{13EE6A70-46BF-4F14-AB25-687B4B449C9E}" presName="bgRect" presStyleLbl="bgShp" presStyleIdx="2" presStyleCnt="3" custLinFactNeighborY="-20126"/>
      <dgm:spPr>
        <a:solidFill>
          <a:srgbClr val="B9DAE5"/>
        </a:solidFill>
      </dgm:spPr>
    </dgm:pt>
    <dgm:pt modelId="{5DA89865-3DFD-4F9F-A0E6-7B1E9D775AA4}" type="pres">
      <dgm:prSet presAssocID="{13EE6A70-46BF-4F14-AB25-687B4B449C9E}" presName="iconRect" presStyleLbl="node1" presStyleIdx="2" presStyleCnt="3" custLinFactNeighborY="-3430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19559BC-3ECA-4E7F-9789-E13E0E9E149C}" type="pres">
      <dgm:prSet presAssocID="{13EE6A70-46BF-4F14-AB25-687B4B449C9E}" presName="spaceRect" presStyleCnt="0"/>
      <dgm:spPr/>
    </dgm:pt>
    <dgm:pt modelId="{8D07E02C-8213-42AD-B717-DE4489D69B6F}" type="pres">
      <dgm:prSet presAssocID="{13EE6A70-46BF-4F14-AB25-687B4B449C9E}" presName="parTx" presStyleLbl="revTx" presStyleIdx="4" presStyleCnt="6" custLinFactNeighborY="-18870">
        <dgm:presLayoutVars>
          <dgm:chMax val="0"/>
          <dgm:chPref val="0"/>
        </dgm:presLayoutVars>
      </dgm:prSet>
      <dgm:spPr/>
    </dgm:pt>
    <dgm:pt modelId="{8BD75C95-BC7B-4A9E-A7B3-87AF0A3001FD}" type="pres">
      <dgm:prSet presAssocID="{13EE6A70-46BF-4F14-AB25-687B4B449C9E}" presName="desTx" presStyleLbl="revTx" presStyleIdx="5" presStyleCnt="6" custLinFactNeighborY="-18870">
        <dgm:presLayoutVars/>
      </dgm:prSet>
      <dgm:spPr/>
    </dgm:pt>
  </dgm:ptLst>
  <dgm:cxnLst>
    <dgm:cxn modelId="{7EA5A917-D48D-44E5-ABAD-C8ADAAAA54B8}" srcId="{07EDB3D1-5A47-4E07-A7FF-7E847F7F005F}" destId="{13EE6A70-46BF-4F14-AB25-687B4B449C9E}" srcOrd="2" destOrd="0" parTransId="{987608BE-4A3F-48D0-907E-BD60812AA2AE}" sibTransId="{D2426406-045F-4B0A-B19B-BD8E04180498}"/>
    <dgm:cxn modelId="{AE1A172A-7E58-4455-AC19-FEACACB2B615}" srcId="{61D83E96-8A2E-43B3-962C-90E8A459C47A}" destId="{50B16949-6787-4107-84E3-B02856FEAFC4}" srcOrd="2" destOrd="0" parTransId="{6A83F1D5-30AD-40B2-9D5C-F047F1B9A025}" sibTransId="{405BBC69-3349-4F6E-AFB8-6D34302D1DD8}"/>
    <dgm:cxn modelId="{112EAE30-76B6-4380-9AF5-05BD58D5595A}" type="presOf" srcId="{50B16949-6787-4107-84E3-B02856FEAFC4}" destId="{D4FEB57F-5863-4B53-90AE-BA8C7BE49F3F}" srcOrd="0" destOrd="2" presId="urn:microsoft.com/office/officeart/2018/2/layout/IconVerticalSolidList"/>
    <dgm:cxn modelId="{27630749-6BFE-4AF1-AFCF-9BC91D2F40C2}" srcId="{13EE6A70-46BF-4F14-AB25-687B4B449C9E}" destId="{CBDC7BBB-A4E1-43CE-AB90-F3CDE3D04941}" srcOrd="0" destOrd="0" parTransId="{A131B253-3CB5-4035-9782-241881949E22}" sibTransId="{410E1E39-EE20-4DE0-80CA-BD714A060CD2}"/>
    <dgm:cxn modelId="{FDB1F950-FE4F-4F55-8C09-C8162ED8A2C5}" type="presOf" srcId="{E2BE58EB-9116-47D3-964E-F9D5D860F63C}" destId="{DC4BC9FD-7102-48A9-98E0-A7501BBE005D}" srcOrd="0" destOrd="0" presId="urn:microsoft.com/office/officeart/2018/2/layout/IconVerticalSolidList"/>
    <dgm:cxn modelId="{15001D51-BEC4-4F64-88BA-4E1BB1B1C33D}" srcId="{13EE6A70-46BF-4F14-AB25-687B4B449C9E}" destId="{0DA60D2E-E413-4BD6-99D1-83CEF8469BAE}" srcOrd="2" destOrd="0" parTransId="{E0C8A5CA-A591-44BF-ABAD-DA6662CEE1C4}" sibTransId="{13FF3C71-AD4D-4CB9-925C-B730FACF20C1}"/>
    <dgm:cxn modelId="{1E7B5651-62F3-4335-9E30-5B187F73B857}" type="presOf" srcId="{1885053E-318F-492A-B22E-3D228742E4D8}" destId="{D4FEB57F-5863-4B53-90AE-BA8C7BE49F3F}" srcOrd="0" destOrd="1" presId="urn:microsoft.com/office/officeart/2018/2/layout/IconVerticalSolidList"/>
    <dgm:cxn modelId="{53241273-A874-47BB-90B9-2D0F67221B24}" srcId="{61D83E96-8A2E-43B3-962C-90E8A459C47A}" destId="{0A9EF134-75A8-4D26-BBEA-74C0E7D5767A}" srcOrd="0" destOrd="0" parTransId="{CF276236-329C-45E0-97F3-46399328D4A3}" sibTransId="{9922FB49-3898-4720-A586-E8D732909BDB}"/>
    <dgm:cxn modelId="{3CEED256-B1C0-4EDD-8BBA-BF2A9EFF7237}" srcId="{07EDB3D1-5A47-4E07-A7FF-7E847F7F005F}" destId="{61D83E96-8A2E-43B3-962C-90E8A459C47A}" srcOrd="1" destOrd="0" parTransId="{74211D20-618C-426F-BF2D-A5B7B907DD85}" sibTransId="{69D58578-226E-4640-A1B6-BBC279ABCE91}"/>
    <dgm:cxn modelId="{C14DD081-86B3-415C-ACC3-F23CCB9CC73F}" type="presOf" srcId="{61D83E96-8A2E-43B3-962C-90E8A459C47A}" destId="{F7E4B5D2-3311-40CB-A28C-39162B213EDB}" srcOrd="0" destOrd="0" presId="urn:microsoft.com/office/officeart/2018/2/layout/IconVerticalSolidList"/>
    <dgm:cxn modelId="{C7291382-74BA-4F08-83A4-0109EAA44820}" type="presOf" srcId="{13EE6A70-46BF-4F14-AB25-687B4B449C9E}" destId="{8D07E02C-8213-42AD-B717-DE4489D69B6F}" srcOrd="0" destOrd="0" presId="urn:microsoft.com/office/officeart/2018/2/layout/IconVerticalSolidList"/>
    <dgm:cxn modelId="{FE740A87-46B4-4E93-B401-15555F338AF4}" srcId="{1FC6F7C5-7AC9-4695-AA14-08BE65AD4A4A}" destId="{E2BE58EB-9116-47D3-964E-F9D5D860F63C}" srcOrd="0" destOrd="0" parTransId="{B57F4E02-6E75-4F5D-BE1C-02F54EB48697}" sibTransId="{A7F7E7FA-1D4E-4DC2-9E5C-40B1EF69DD53}"/>
    <dgm:cxn modelId="{B10FD696-E0DC-4814-85BB-271160F21CE6}" srcId="{13EE6A70-46BF-4F14-AB25-687B4B449C9E}" destId="{7903477F-7B6B-4BDD-B0C2-542F56C26375}" srcOrd="1" destOrd="0" parTransId="{6D533AFF-85CC-47DE-9105-DF128D24727E}" sibTransId="{485EF399-4EE6-4EF7-B45B-210F1E5778EC}"/>
    <dgm:cxn modelId="{80BF49B1-8682-4B16-B68D-2C357F0FABA1}" srcId="{07EDB3D1-5A47-4E07-A7FF-7E847F7F005F}" destId="{1FC6F7C5-7AC9-4695-AA14-08BE65AD4A4A}" srcOrd="0" destOrd="0" parTransId="{3AFECB63-4D6B-4CC7-B77A-1D0E46F214A8}" sibTransId="{6316F8A2-A77D-4960-8AC3-F2B0C734C68D}"/>
    <dgm:cxn modelId="{201684BC-778E-449B-9E3A-DF3D67443FBA}" type="presOf" srcId="{1FC6F7C5-7AC9-4695-AA14-08BE65AD4A4A}" destId="{FCD4C7AF-5E88-4367-ADC4-BA5FBA153C6B}" srcOrd="0" destOrd="0" presId="urn:microsoft.com/office/officeart/2018/2/layout/IconVerticalSolidList"/>
    <dgm:cxn modelId="{77EFE0C5-303D-4F47-8432-3995627B87E5}" type="presOf" srcId="{07EDB3D1-5A47-4E07-A7FF-7E847F7F005F}" destId="{1BCF3158-965F-433B-BA2C-B3EF858D0037}" srcOrd="0" destOrd="0" presId="urn:microsoft.com/office/officeart/2018/2/layout/IconVerticalSolidList"/>
    <dgm:cxn modelId="{0B7FEEC8-68F1-46B7-8B85-FC67BB0A396D}" type="presOf" srcId="{0A9EF134-75A8-4D26-BBEA-74C0E7D5767A}" destId="{D4FEB57F-5863-4B53-90AE-BA8C7BE49F3F}" srcOrd="0" destOrd="0" presId="urn:microsoft.com/office/officeart/2018/2/layout/IconVerticalSolidList"/>
    <dgm:cxn modelId="{DA5490CE-79A6-4511-86CF-AD1A49756D99}" type="presOf" srcId="{7903477F-7B6B-4BDD-B0C2-542F56C26375}" destId="{8BD75C95-BC7B-4A9E-A7B3-87AF0A3001FD}" srcOrd="0" destOrd="1" presId="urn:microsoft.com/office/officeart/2018/2/layout/IconVerticalSolidList"/>
    <dgm:cxn modelId="{A3F00AF3-4EF2-4473-91C5-8909873DDBF1}" type="presOf" srcId="{0DA60D2E-E413-4BD6-99D1-83CEF8469BAE}" destId="{8BD75C95-BC7B-4A9E-A7B3-87AF0A3001FD}" srcOrd="0" destOrd="2" presId="urn:microsoft.com/office/officeart/2018/2/layout/IconVerticalSolidList"/>
    <dgm:cxn modelId="{9A3E7DF7-9080-44DB-A989-FA9C11102AA1}" type="presOf" srcId="{CBDC7BBB-A4E1-43CE-AB90-F3CDE3D04941}" destId="{8BD75C95-BC7B-4A9E-A7B3-87AF0A3001FD}" srcOrd="0" destOrd="0" presId="urn:microsoft.com/office/officeart/2018/2/layout/IconVerticalSolidList"/>
    <dgm:cxn modelId="{544ED5FF-D9A6-4802-8390-4C7AA5F4B523}" srcId="{61D83E96-8A2E-43B3-962C-90E8A459C47A}" destId="{1885053E-318F-492A-B22E-3D228742E4D8}" srcOrd="1" destOrd="0" parTransId="{28EC480C-24E8-4AE3-9CFC-E0B842E7FB74}" sibTransId="{0C591A9C-D7AF-4189-9F90-E8B170155748}"/>
    <dgm:cxn modelId="{9DD851BA-E2BA-44DF-893F-3391B10E908F}" type="presParOf" srcId="{1BCF3158-965F-433B-BA2C-B3EF858D0037}" destId="{015ABCCC-7181-41F5-83C4-028F51E070E7}" srcOrd="0" destOrd="0" presId="urn:microsoft.com/office/officeart/2018/2/layout/IconVerticalSolidList"/>
    <dgm:cxn modelId="{07957A51-E39B-4212-8642-6DE36D7DAE3A}" type="presParOf" srcId="{015ABCCC-7181-41F5-83C4-028F51E070E7}" destId="{C894AC84-D28D-479F-A3B3-73A5567FDACD}" srcOrd="0" destOrd="0" presId="urn:microsoft.com/office/officeart/2018/2/layout/IconVerticalSolidList"/>
    <dgm:cxn modelId="{3A042747-4A8E-41AC-B685-CB052A46FB2F}" type="presParOf" srcId="{015ABCCC-7181-41F5-83C4-028F51E070E7}" destId="{9353EB7A-E788-4622-B305-11BD12098F06}" srcOrd="1" destOrd="0" presId="urn:microsoft.com/office/officeart/2018/2/layout/IconVerticalSolidList"/>
    <dgm:cxn modelId="{1C4F8761-83D0-493A-A4B1-864FF96DC759}" type="presParOf" srcId="{015ABCCC-7181-41F5-83C4-028F51E070E7}" destId="{B71B0FB7-61D9-4ACC-8966-ED0C24BF5AE7}" srcOrd="2" destOrd="0" presId="urn:microsoft.com/office/officeart/2018/2/layout/IconVerticalSolidList"/>
    <dgm:cxn modelId="{25F25BB3-B1ED-4B4D-8A7A-723A795E69E3}" type="presParOf" srcId="{015ABCCC-7181-41F5-83C4-028F51E070E7}" destId="{FCD4C7AF-5E88-4367-ADC4-BA5FBA153C6B}" srcOrd="3" destOrd="0" presId="urn:microsoft.com/office/officeart/2018/2/layout/IconVerticalSolidList"/>
    <dgm:cxn modelId="{245BFA98-23E5-454E-B528-543AD8146B72}" type="presParOf" srcId="{015ABCCC-7181-41F5-83C4-028F51E070E7}" destId="{DC4BC9FD-7102-48A9-98E0-A7501BBE005D}" srcOrd="4" destOrd="0" presId="urn:microsoft.com/office/officeart/2018/2/layout/IconVerticalSolidList"/>
    <dgm:cxn modelId="{A5265FB9-AB11-49F1-9E06-29CE2E06BB34}" type="presParOf" srcId="{1BCF3158-965F-433B-BA2C-B3EF858D0037}" destId="{CCE8FD5D-CE23-4BC0-B8EB-4EF5BD7BD73E}" srcOrd="1" destOrd="0" presId="urn:microsoft.com/office/officeart/2018/2/layout/IconVerticalSolidList"/>
    <dgm:cxn modelId="{2BB52907-C34F-44DA-8495-642361CD8E1A}" type="presParOf" srcId="{1BCF3158-965F-433B-BA2C-B3EF858D0037}" destId="{E210D70F-72E8-4005-A63C-EF5F55B738BE}" srcOrd="2" destOrd="0" presId="urn:microsoft.com/office/officeart/2018/2/layout/IconVerticalSolidList"/>
    <dgm:cxn modelId="{D7960189-66EB-4940-8A65-56AF715A861B}" type="presParOf" srcId="{E210D70F-72E8-4005-A63C-EF5F55B738BE}" destId="{FDC7352A-9505-4E97-86BA-E9DC8427BCC4}" srcOrd="0" destOrd="0" presId="urn:microsoft.com/office/officeart/2018/2/layout/IconVerticalSolidList"/>
    <dgm:cxn modelId="{BE670918-485B-45FE-8879-044242040ED3}" type="presParOf" srcId="{E210D70F-72E8-4005-A63C-EF5F55B738BE}" destId="{9D632964-7300-4D22-8409-D478CD27ED13}" srcOrd="1" destOrd="0" presId="urn:microsoft.com/office/officeart/2018/2/layout/IconVerticalSolidList"/>
    <dgm:cxn modelId="{DAB9D273-B258-432B-8820-A732DB44B8DC}" type="presParOf" srcId="{E210D70F-72E8-4005-A63C-EF5F55B738BE}" destId="{7A2CF53D-D8C6-4BC9-9F5B-C67C3BDD885C}" srcOrd="2" destOrd="0" presId="urn:microsoft.com/office/officeart/2018/2/layout/IconVerticalSolidList"/>
    <dgm:cxn modelId="{774ED185-A281-4F8E-8081-6D304D98C049}" type="presParOf" srcId="{E210D70F-72E8-4005-A63C-EF5F55B738BE}" destId="{F7E4B5D2-3311-40CB-A28C-39162B213EDB}" srcOrd="3" destOrd="0" presId="urn:microsoft.com/office/officeart/2018/2/layout/IconVerticalSolidList"/>
    <dgm:cxn modelId="{95A4F9BD-A124-4D3B-B6D5-19185BF904C1}" type="presParOf" srcId="{E210D70F-72E8-4005-A63C-EF5F55B738BE}" destId="{D4FEB57F-5863-4B53-90AE-BA8C7BE49F3F}" srcOrd="4" destOrd="0" presId="urn:microsoft.com/office/officeart/2018/2/layout/IconVerticalSolidList"/>
    <dgm:cxn modelId="{13CBF1C4-BCFE-40EF-B0A8-C870ADDF4926}" type="presParOf" srcId="{1BCF3158-965F-433B-BA2C-B3EF858D0037}" destId="{DD72C028-7D1B-4021-8B78-7E42CADF5338}" srcOrd="3" destOrd="0" presId="urn:microsoft.com/office/officeart/2018/2/layout/IconVerticalSolidList"/>
    <dgm:cxn modelId="{A2C74116-7653-416B-BDED-96F3617820AC}" type="presParOf" srcId="{1BCF3158-965F-433B-BA2C-B3EF858D0037}" destId="{1923ACE6-4C09-4A9E-844D-54866C2C427A}" srcOrd="4" destOrd="0" presId="urn:microsoft.com/office/officeart/2018/2/layout/IconVerticalSolidList"/>
    <dgm:cxn modelId="{AC6B9946-47A6-491A-BD46-2EDE1D81D01A}" type="presParOf" srcId="{1923ACE6-4C09-4A9E-844D-54866C2C427A}" destId="{6F02F92E-7BBA-4983-BFD7-857CFABF19DF}" srcOrd="0" destOrd="0" presId="urn:microsoft.com/office/officeart/2018/2/layout/IconVerticalSolidList"/>
    <dgm:cxn modelId="{FC651996-CF12-471E-A358-411DE76C9E24}" type="presParOf" srcId="{1923ACE6-4C09-4A9E-844D-54866C2C427A}" destId="{5DA89865-3DFD-4F9F-A0E6-7B1E9D775AA4}" srcOrd="1" destOrd="0" presId="urn:microsoft.com/office/officeart/2018/2/layout/IconVerticalSolidList"/>
    <dgm:cxn modelId="{9F1323E9-9AE0-4AA9-8167-D9C86B913B3C}" type="presParOf" srcId="{1923ACE6-4C09-4A9E-844D-54866C2C427A}" destId="{319559BC-3ECA-4E7F-9789-E13E0E9E149C}" srcOrd="2" destOrd="0" presId="urn:microsoft.com/office/officeart/2018/2/layout/IconVerticalSolidList"/>
    <dgm:cxn modelId="{DB88FEE8-2C5F-47FD-AAA5-A8029790CB8E}" type="presParOf" srcId="{1923ACE6-4C09-4A9E-844D-54866C2C427A}" destId="{8D07E02C-8213-42AD-B717-DE4489D69B6F}" srcOrd="3" destOrd="0" presId="urn:microsoft.com/office/officeart/2018/2/layout/IconVerticalSolidList"/>
    <dgm:cxn modelId="{AE6A2DF7-3555-4477-92BD-797F3C6FAB47}" type="presParOf" srcId="{1923ACE6-4C09-4A9E-844D-54866C2C427A}" destId="{8BD75C95-BC7B-4A9E-A7B3-87AF0A3001F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18E204-15A3-4BE3-A8AE-CA5102421810}"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7F579AF8-EC49-474F-AFB9-68F91232B562}">
      <dgm:prSet/>
      <dgm:spPr>
        <a:solidFill>
          <a:srgbClr val="FF9E1B"/>
        </a:solidFill>
      </dgm:spPr>
      <dgm:t>
        <a:bodyPr/>
        <a:lstStyle/>
        <a:p>
          <a:r>
            <a:rPr lang="en-US"/>
            <a:t>Motivation</a:t>
          </a:r>
        </a:p>
      </dgm:t>
    </dgm:pt>
    <dgm:pt modelId="{EDAB216D-DA8D-4739-AACC-598A72F8CB65}" type="parTrans" cxnId="{E1CB6582-4FAA-47E4-A6E5-5A5A6CC52B59}">
      <dgm:prSet/>
      <dgm:spPr/>
      <dgm:t>
        <a:bodyPr/>
        <a:lstStyle/>
        <a:p>
          <a:endParaRPr lang="en-US"/>
        </a:p>
      </dgm:t>
    </dgm:pt>
    <dgm:pt modelId="{26F1A0B6-91F3-4B2D-9DD3-187CF357BEC3}" type="sibTrans" cxnId="{E1CB6582-4FAA-47E4-A6E5-5A5A6CC52B59}">
      <dgm:prSet/>
      <dgm:spPr/>
      <dgm:t>
        <a:bodyPr/>
        <a:lstStyle/>
        <a:p>
          <a:endParaRPr lang="en-US"/>
        </a:p>
      </dgm:t>
    </dgm:pt>
    <dgm:pt modelId="{BBD9362A-D1DF-4873-8BA7-AB34A44F7A92}">
      <dgm:prSet/>
      <dgm:spPr>
        <a:solidFill>
          <a:srgbClr val="FF9E1B"/>
        </a:solidFill>
      </dgm:spPr>
      <dgm:t>
        <a:bodyPr/>
        <a:lstStyle/>
        <a:p>
          <a:r>
            <a:rPr lang="en-US" dirty="0"/>
            <a:t>Self-efficacy</a:t>
          </a:r>
        </a:p>
      </dgm:t>
    </dgm:pt>
    <dgm:pt modelId="{9017ED43-4A78-470F-B7FB-772BB8105895}" type="parTrans" cxnId="{F6AE027B-6209-4231-A390-DB22850ACA0E}">
      <dgm:prSet/>
      <dgm:spPr/>
      <dgm:t>
        <a:bodyPr/>
        <a:lstStyle/>
        <a:p>
          <a:endParaRPr lang="en-US"/>
        </a:p>
      </dgm:t>
    </dgm:pt>
    <dgm:pt modelId="{B751E406-B824-4F13-A247-BB35E17FC69D}" type="sibTrans" cxnId="{F6AE027B-6209-4231-A390-DB22850ACA0E}">
      <dgm:prSet/>
      <dgm:spPr/>
      <dgm:t>
        <a:bodyPr/>
        <a:lstStyle/>
        <a:p>
          <a:endParaRPr lang="en-US"/>
        </a:p>
      </dgm:t>
    </dgm:pt>
    <dgm:pt modelId="{BE189E1F-2675-4262-B790-3626F5EA46AA}">
      <dgm:prSet/>
      <dgm:spPr>
        <a:solidFill>
          <a:srgbClr val="FF9E1B"/>
        </a:solidFill>
      </dgm:spPr>
      <dgm:t>
        <a:bodyPr/>
        <a:lstStyle/>
        <a:p>
          <a:r>
            <a:rPr lang="en-US"/>
            <a:t>Smoking &amp; quitting history</a:t>
          </a:r>
        </a:p>
      </dgm:t>
    </dgm:pt>
    <dgm:pt modelId="{0F022A49-E480-464C-9B93-27194C8B917A}" type="parTrans" cxnId="{7533F1B9-2EE1-4754-8981-86CBE9295575}">
      <dgm:prSet/>
      <dgm:spPr/>
      <dgm:t>
        <a:bodyPr/>
        <a:lstStyle/>
        <a:p>
          <a:endParaRPr lang="en-US"/>
        </a:p>
      </dgm:t>
    </dgm:pt>
    <dgm:pt modelId="{4CC93B49-60B8-441A-B448-BB79C6D39BD2}" type="sibTrans" cxnId="{7533F1B9-2EE1-4754-8981-86CBE9295575}">
      <dgm:prSet/>
      <dgm:spPr/>
      <dgm:t>
        <a:bodyPr/>
        <a:lstStyle/>
        <a:p>
          <a:endParaRPr lang="en-US"/>
        </a:p>
      </dgm:t>
    </dgm:pt>
    <dgm:pt modelId="{CF77DBA2-7C87-470F-BE02-AB87C875184A}">
      <dgm:prSet/>
      <dgm:spPr>
        <a:solidFill>
          <a:srgbClr val="FF9E1B"/>
        </a:solidFill>
      </dgm:spPr>
      <dgm:t>
        <a:bodyPr/>
        <a:lstStyle/>
        <a:p>
          <a:r>
            <a:rPr lang="en-US"/>
            <a:t>Environmental considerations</a:t>
          </a:r>
        </a:p>
      </dgm:t>
    </dgm:pt>
    <dgm:pt modelId="{9B41902F-C565-4730-B77C-4B44CA92F0D6}" type="parTrans" cxnId="{F46FF24B-CA3A-41FC-9309-6D83BF02F0AA}">
      <dgm:prSet/>
      <dgm:spPr/>
      <dgm:t>
        <a:bodyPr/>
        <a:lstStyle/>
        <a:p>
          <a:endParaRPr lang="en-US"/>
        </a:p>
      </dgm:t>
    </dgm:pt>
    <dgm:pt modelId="{0E02B28F-264B-4520-9FD8-DA355102F07F}" type="sibTrans" cxnId="{F46FF24B-CA3A-41FC-9309-6D83BF02F0AA}">
      <dgm:prSet/>
      <dgm:spPr/>
      <dgm:t>
        <a:bodyPr/>
        <a:lstStyle/>
        <a:p>
          <a:endParaRPr lang="en-US"/>
        </a:p>
      </dgm:t>
    </dgm:pt>
    <dgm:pt modelId="{A0003658-F0B5-4774-A587-C4F7F219997A}">
      <dgm:prSet/>
      <dgm:spPr>
        <a:solidFill>
          <a:srgbClr val="FF9E1B"/>
        </a:solidFill>
      </dgm:spPr>
      <dgm:t>
        <a:bodyPr/>
        <a:lstStyle/>
        <a:p>
          <a:r>
            <a:rPr lang="en-US" dirty="0"/>
            <a:t>Treatment overview &amp; rationale</a:t>
          </a:r>
        </a:p>
      </dgm:t>
    </dgm:pt>
    <dgm:pt modelId="{C17250EE-4703-458B-938F-4A296EDB7B33}" type="parTrans" cxnId="{D8FE2AAC-5AF8-4720-85A3-62A614EEC2C2}">
      <dgm:prSet/>
      <dgm:spPr/>
      <dgm:t>
        <a:bodyPr/>
        <a:lstStyle/>
        <a:p>
          <a:endParaRPr lang="en-US"/>
        </a:p>
      </dgm:t>
    </dgm:pt>
    <dgm:pt modelId="{9A86022D-865B-4F85-8B19-D6F737A6F8B6}" type="sibTrans" cxnId="{D8FE2AAC-5AF8-4720-85A3-62A614EEC2C2}">
      <dgm:prSet/>
      <dgm:spPr/>
      <dgm:t>
        <a:bodyPr/>
        <a:lstStyle/>
        <a:p>
          <a:endParaRPr lang="en-US"/>
        </a:p>
      </dgm:t>
    </dgm:pt>
    <dgm:pt modelId="{812CC595-CDE5-4754-98A1-FC6DA846ECF7}">
      <dgm:prSet/>
      <dgm:spPr>
        <a:solidFill>
          <a:srgbClr val="FF9E1B"/>
        </a:solidFill>
      </dgm:spPr>
      <dgm:t>
        <a:bodyPr/>
        <a:lstStyle/>
        <a:p>
          <a:r>
            <a:rPr lang="en-US"/>
            <a:t>Health considerations </a:t>
          </a:r>
        </a:p>
      </dgm:t>
    </dgm:pt>
    <dgm:pt modelId="{690073D6-7E1F-4F68-A407-F9A820347AC0}" type="parTrans" cxnId="{6ED377C9-F630-4D45-9A12-F3FC2586650F}">
      <dgm:prSet/>
      <dgm:spPr/>
      <dgm:t>
        <a:bodyPr/>
        <a:lstStyle/>
        <a:p>
          <a:endParaRPr lang="en-US"/>
        </a:p>
      </dgm:t>
    </dgm:pt>
    <dgm:pt modelId="{82E2D641-B63E-43BD-9961-C2C5CF3F5D0D}" type="sibTrans" cxnId="{6ED377C9-F630-4D45-9A12-F3FC2586650F}">
      <dgm:prSet/>
      <dgm:spPr/>
      <dgm:t>
        <a:bodyPr/>
        <a:lstStyle/>
        <a:p>
          <a:endParaRPr lang="en-US"/>
        </a:p>
      </dgm:t>
    </dgm:pt>
    <dgm:pt modelId="{048C2962-BE4F-4E4E-BA52-B8A952E21C56}">
      <dgm:prSet/>
      <dgm:spPr>
        <a:solidFill>
          <a:srgbClr val="FF9E1B"/>
        </a:solidFill>
      </dgm:spPr>
      <dgm:t>
        <a:bodyPr/>
        <a:lstStyle/>
        <a:p>
          <a:r>
            <a:rPr lang="en-US" dirty="0"/>
            <a:t>Quitting methods </a:t>
          </a:r>
        </a:p>
      </dgm:t>
    </dgm:pt>
    <dgm:pt modelId="{F5230A7D-2A05-4C39-8C48-890B1880B133}" type="parTrans" cxnId="{EE732D9D-F5D2-45DA-8192-35F90440D98A}">
      <dgm:prSet/>
      <dgm:spPr/>
      <dgm:t>
        <a:bodyPr/>
        <a:lstStyle/>
        <a:p>
          <a:endParaRPr lang="en-US"/>
        </a:p>
      </dgm:t>
    </dgm:pt>
    <dgm:pt modelId="{B32F3DBD-5BB5-4D0D-A4EE-60B71E40B35F}" type="sibTrans" cxnId="{EE732D9D-F5D2-45DA-8192-35F90440D98A}">
      <dgm:prSet/>
      <dgm:spPr/>
      <dgm:t>
        <a:bodyPr/>
        <a:lstStyle/>
        <a:p>
          <a:endParaRPr lang="en-US"/>
        </a:p>
      </dgm:t>
    </dgm:pt>
    <dgm:pt modelId="{A2346A37-8875-4727-BEB6-D8EA25D30C43}">
      <dgm:prSet/>
      <dgm:spPr>
        <a:solidFill>
          <a:srgbClr val="FF9E1B"/>
        </a:solidFill>
      </dgm:spPr>
      <dgm:t>
        <a:bodyPr/>
        <a:lstStyle/>
        <a:p>
          <a:r>
            <a:rPr lang="en-US"/>
            <a:t>Self-image</a:t>
          </a:r>
        </a:p>
      </dgm:t>
    </dgm:pt>
    <dgm:pt modelId="{70FFE329-717A-4D51-B18A-1F2A1BDDA936}" type="parTrans" cxnId="{06D9FC56-535C-40F8-B0B6-61F11754BA1B}">
      <dgm:prSet/>
      <dgm:spPr/>
      <dgm:t>
        <a:bodyPr/>
        <a:lstStyle/>
        <a:p>
          <a:endParaRPr lang="en-US"/>
        </a:p>
      </dgm:t>
    </dgm:pt>
    <dgm:pt modelId="{FD12BB55-A60C-40B5-B67E-93A65F3D9AF1}" type="sibTrans" cxnId="{06D9FC56-535C-40F8-B0B6-61F11754BA1B}">
      <dgm:prSet/>
      <dgm:spPr/>
      <dgm:t>
        <a:bodyPr/>
        <a:lstStyle/>
        <a:p>
          <a:endParaRPr lang="en-US"/>
        </a:p>
      </dgm:t>
    </dgm:pt>
    <dgm:pt modelId="{2BB116B4-5F60-4B83-B2FB-67CCE144A36B}" type="pres">
      <dgm:prSet presAssocID="{9518E204-15A3-4BE3-A8AE-CA5102421810}" presName="diagram" presStyleCnt="0">
        <dgm:presLayoutVars>
          <dgm:dir/>
          <dgm:resizeHandles val="exact"/>
        </dgm:presLayoutVars>
      </dgm:prSet>
      <dgm:spPr/>
    </dgm:pt>
    <dgm:pt modelId="{3C92166B-464B-4976-9320-1EB531251321}" type="pres">
      <dgm:prSet presAssocID="{7F579AF8-EC49-474F-AFB9-68F91232B562}" presName="node" presStyleLbl="node1" presStyleIdx="0" presStyleCnt="8">
        <dgm:presLayoutVars>
          <dgm:bulletEnabled val="1"/>
        </dgm:presLayoutVars>
      </dgm:prSet>
      <dgm:spPr/>
    </dgm:pt>
    <dgm:pt modelId="{BBF8A308-4F8C-4C27-9E61-0259775ADDAA}" type="pres">
      <dgm:prSet presAssocID="{26F1A0B6-91F3-4B2D-9DD3-187CF357BEC3}" presName="sibTrans" presStyleCnt="0"/>
      <dgm:spPr/>
    </dgm:pt>
    <dgm:pt modelId="{D421AE67-3C0F-4C77-8D22-7A983986EB04}" type="pres">
      <dgm:prSet presAssocID="{BBD9362A-D1DF-4873-8BA7-AB34A44F7A92}" presName="node" presStyleLbl="node1" presStyleIdx="1" presStyleCnt="8">
        <dgm:presLayoutVars>
          <dgm:bulletEnabled val="1"/>
        </dgm:presLayoutVars>
      </dgm:prSet>
      <dgm:spPr/>
    </dgm:pt>
    <dgm:pt modelId="{9C15DF11-3B92-4C20-9EC7-B6344FA59E03}" type="pres">
      <dgm:prSet presAssocID="{B751E406-B824-4F13-A247-BB35E17FC69D}" presName="sibTrans" presStyleCnt="0"/>
      <dgm:spPr/>
    </dgm:pt>
    <dgm:pt modelId="{CF942B5E-1594-430E-A081-982AA0A51376}" type="pres">
      <dgm:prSet presAssocID="{BE189E1F-2675-4262-B790-3626F5EA46AA}" presName="node" presStyleLbl="node1" presStyleIdx="2" presStyleCnt="8">
        <dgm:presLayoutVars>
          <dgm:bulletEnabled val="1"/>
        </dgm:presLayoutVars>
      </dgm:prSet>
      <dgm:spPr/>
    </dgm:pt>
    <dgm:pt modelId="{DB948872-9B33-4B97-A6A5-D922E236CDAB}" type="pres">
      <dgm:prSet presAssocID="{4CC93B49-60B8-441A-B448-BB79C6D39BD2}" presName="sibTrans" presStyleCnt="0"/>
      <dgm:spPr/>
    </dgm:pt>
    <dgm:pt modelId="{7D773AB9-0D8F-4BF6-B173-64F99F24F804}" type="pres">
      <dgm:prSet presAssocID="{CF77DBA2-7C87-470F-BE02-AB87C875184A}" presName="node" presStyleLbl="node1" presStyleIdx="3" presStyleCnt="8">
        <dgm:presLayoutVars>
          <dgm:bulletEnabled val="1"/>
        </dgm:presLayoutVars>
      </dgm:prSet>
      <dgm:spPr/>
    </dgm:pt>
    <dgm:pt modelId="{727AAD3E-C32C-4EED-A1CB-BC1CA4E91B15}" type="pres">
      <dgm:prSet presAssocID="{0E02B28F-264B-4520-9FD8-DA355102F07F}" presName="sibTrans" presStyleCnt="0"/>
      <dgm:spPr/>
    </dgm:pt>
    <dgm:pt modelId="{61CA4ED9-BBE0-4810-A423-473C846C6A64}" type="pres">
      <dgm:prSet presAssocID="{A0003658-F0B5-4774-A587-C4F7F219997A}" presName="node" presStyleLbl="node1" presStyleIdx="4" presStyleCnt="8">
        <dgm:presLayoutVars>
          <dgm:bulletEnabled val="1"/>
        </dgm:presLayoutVars>
      </dgm:prSet>
      <dgm:spPr/>
    </dgm:pt>
    <dgm:pt modelId="{64B8F442-0E84-4A40-818E-63E9D29547E5}" type="pres">
      <dgm:prSet presAssocID="{9A86022D-865B-4F85-8B19-D6F737A6F8B6}" presName="sibTrans" presStyleCnt="0"/>
      <dgm:spPr/>
    </dgm:pt>
    <dgm:pt modelId="{13D4BA00-802B-419C-B760-EA7669F316B6}" type="pres">
      <dgm:prSet presAssocID="{812CC595-CDE5-4754-98A1-FC6DA846ECF7}" presName="node" presStyleLbl="node1" presStyleIdx="5" presStyleCnt="8">
        <dgm:presLayoutVars>
          <dgm:bulletEnabled val="1"/>
        </dgm:presLayoutVars>
      </dgm:prSet>
      <dgm:spPr/>
    </dgm:pt>
    <dgm:pt modelId="{6F627D06-E674-4BDE-A74A-17B1AD0AA658}" type="pres">
      <dgm:prSet presAssocID="{82E2D641-B63E-43BD-9961-C2C5CF3F5D0D}" presName="sibTrans" presStyleCnt="0"/>
      <dgm:spPr/>
    </dgm:pt>
    <dgm:pt modelId="{23AF7775-9C0C-40D8-9946-847E1BDF3346}" type="pres">
      <dgm:prSet presAssocID="{048C2962-BE4F-4E4E-BA52-B8A952E21C56}" presName="node" presStyleLbl="node1" presStyleIdx="6" presStyleCnt="8">
        <dgm:presLayoutVars>
          <dgm:bulletEnabled val="1"/>
        </dgm:presLayoutVars>
      </dgm:prSet>
      <dgm:spPr/>
    </dgm:pt>
    <dgm:pt modelId="{ADDB644F-A104-4C39-88B5-FBD088815ED6}" type="pres">
      <dgm:prSet presAssocID="{B32F3DBD-5BB5-4D0D-A4EE-60B71E40B35F}" presName="sibTrans" presStyleCnt="0"/>
      <dgm:spPr/>
    </dgm:pt>
    <dgm:pt modelId="{155196AC-5992-4718-9575-89D3F69F7CE2}" type="pres">
      <dgm:prSet presAssocID="{A2346A37-8875-4727-BEB6-D8EA25D30C43}" presName="node" presStyleLbl="node1" presStyleIdx="7" presStyleCnt="8">
        <dgm:presLayoutVars>
          <dgm:bulletEnabled val="1"/>
        </dgm:presLayoutVars>
      </dgm:prSet>
      <dgm:spPr/>
    </dgm:pt>
  </dgm:ptLst>
  <dgm:cxnLst>
    <dgm:cxn modelId="{5A8FB102-7360-4D52-997C-FA822FB21E7E}" type="presOf" srcId="{7F579AF8-EC49-474F-AFB9-68F91232B562}" destId="{3C92166B-464B-4976-9320-1EB531251321}" srcOrd="0" destOrd="0" presId="urn:microsoft.com/office/officeart/2005/8/layout/default"/>
    <dgm:cxn modelId="{7748D210-8AAA-4DA6-9AF7-19B8EA0D162A}" type="presOf" srcId="{812CC595-CDE5-4754-98A1-FC6DA846ECF7}" destId="{13D4BA00-802B-419C-B760-EA7669F316B6}" srcOrd="0" destOrd="0" presId="urn:microsoft.com/office/officeart/2005/8/layout/default"/>
    <dgm:cxn modelId="{DDEC5912-141F-4234-99BA-5D476DB5911F}" type="presOf" srcId="{9518E204-15A3-4BE3-A8AE-CA5102421810}" destId="{2BB116B4-5F60-4B83-B2FB-67CCE144A36B}" srcOrd="0" destOrd="0" presId="urn:microsoft.com/office/officeart/2005/8/layout/default"/>
    <dgm:cxn modelId="{58EFB036-48A2-4134-8C31-D65996BEC34D}" type="presOf" srcId="{048C2962-BE4F-4E4E-BA52-B8A952E21C56}" destId="{23AF7775-9C0C-40D8-9946-847E1BDF3346}" srcOrd="0" destOrd="0" presId="urn:microsoft.com/office/officeart/2005/8/layout/default"/>
    <dgm:cxn modelId="{BD71C545-CED8-45AE-9283-863345527523}" type="presOf" srcId="{A0003658-F0B5-4774-A587-C4F7F219997A}" destId="{61CA4ED9-BBE0-4810-A423-473C846C6A64}" srcOrd="0" destOrd="0" presId="urn:microsoft.com/office/officeart/2005/8/layout/default"/>
    <dgm:cxn modelId="{F46FF24B-CA3A-41FC-9309-6D83BF02F0AA}" srcId="{9518E204-15A3-4BE3-A8AE-CA5102421810}" destId="{CF77DBA2-7C87-470F-BE02-AB87C875184A}" srcOrd="3" destOrd="0" parTransId="{9B41902F-C565-4730-B77C-4B44CA92F0D6}" sibTransId="{0E02B28F-264B-4520-9FD8-DA355102F07F}"/>
    <dgm:cxn modelId="{06D9FC56-535C-40F8-B0B6-61F11754BA1B}" srcId="{9518E204-15A3-4BE3-A8AE-CA5102421810}" destId="{A2346A37-8875-4727-BEB6-D8EA25D30C43}" srcOrd="7" destOrd="0" parTransId="{70FFE329-717A-4D51-B18A-1F2A1BDDA936}" sibTransId="{FD12BB55-A60C-40B5-B67E-93A65F3D9AF1}"/>
    <dgm:cxn modelId="{F6AE027B-6209-4231-A390-DB22850ACA0E}" srcId="{9518E204-15A3-4BE3-A8AE-CA5102421810}" destId="{BBD9362A-D1DF-4873-8BA7-AB34A44F7A92}" srcOrd="1" destOrd="0" parTransId="{9017ED43-4A78-470F-B7FB-772BB8105895}" sibTransId="{B751E406-B824-4F13-A247-BB35E17FC69D}"/>
    <dgm:cxn modelId="{E1CB6582-4FAA-47E4-A6E5-5A5A6CC52B59}" srcId="{9518E204-15A3-4BE3-A8AE-CA5102421810}" destId="{7F579AF8-EC49-474F-AFB9-68F91232B562}" srcOrd="0" destOrd="0" parTransId="{EDAB216D-DA8D-4739-AACC-598A72F8CB65}" sibTransId="{26F1A0B6-91F3-4B2D-9DD3-187CF357BEC3}"/>
    <dgm:cxn modelId="{3303108F-37FB-4835-AF8B-16FD74759B87}" type="presOf" srcId="{BE189E1F-2675-4262-B790-3626F5EA46AA}" destId="{CF942B5E-1594-430E-A081-982AA0A51376}" srcOrd="0" destOrd="0" presId="urn:microsoft.com/office/officeart/2005/8/layout/default"/>
    <dgm:cxn modelId="{EE732D9D-F5D2-45DA-8192-35F90440D98A}" srcId="{9518E204-15A3-4BE3-A8AE-CA5102421810}" destId="{048C2962-BE4F-4E4E-BA52-B8A952E21C56}" srcOrd="6" destOrd="0" parTransId="{F5230A7D-2A05-4C39-8C48-890B1880B133}" sibTransId="{B32F3DBD-5BB5-4D0D-A4EE-60B71E40B35F}"/>
    <dgm:cxn modelId="{8CDC95A9-DA33-418F-9E5F-93A0268C53AD}" type="presOf" srcId="{A2346A37-8875-4727-BEB6-D8EA25D30C43}" destId="{155196AC-5992-4718-9575-89D3F69F7CE2}" srcOrd="0" destOrd="0" presId="urn:microsoft.com/office/officeart/2005/8/layout/default"/>
    <dgm:cxn modelId="{D8FE2AAC-5AF8-4720-85A3-62A614EEC2C2}" srcId="{9518E204-15A3-4BE3-A8AE-CA5102421810}" destId="{A0003658-F0B5-4774-A587-C4F7F219997A}" srcOrd="4" destOrd="0" parTransId="{C17250EE-4703-458B-938F-4A296EDB7B33}" sibTransId="{9A86022D-865B-4F85-8B19-D6F737A6F8B6}"/>
    <dgm:cxn modelId="{7533F1B9-2EE1-4754-8981-86CBE9295575}" srcId="{9518E204-15A3-4BE3-A8AE-CA5102421810}" destId="{BE189E1F-2675-4262-B790-3626F5EA46AA}" srcOrd="2" destOrd="0" parTransId="{0F022A49-E480-464C-9B93-27194C8B917A}" sibTransId="{4CC93B49-60B8-441A-B448-BB79C6D39BD2}"/>
    <dgm:cxn modelId="{6ED377C9-F630-4D45-9A12-F3FC2586650F}" srcId="{9518E204-15A3-4BE3-A8AE-CA5102421810}" destId="{812CC595-CDE5-4754-98A1-FC6DA846ECF7}" srcOrd="5" destOrd="0" parTransId="{690073D6-7E1F-4F68-A407-F9A820347AC0}" sibTransId="{82E2D641-B63E-43BD-9961-C2C5CF3F5D0D}"/>
    <dgm:cxn modelId="{053240EE-083D-4421-B5F3-06B49D5BD945}" type="presOf" srcId="{CF77DBA2-7C87-470F-BE02-AB87C875184A}" destId="{7D773AB9-0D8F-4BF6-B173-64F99F24F804}" srcOrd="0" destOrd="0" presId="urn:microsoft.com/office/officeart/2005/8/layout/default"/>
    <dgm:cxn modelId="{CF3ABCF7-02D8-4AAE-A932-1A4AF58918C5}" type="presOf" srcId="{BBD9362A-D1DF-4873-8BA7-AB34A44F7A92}" destId="{D421AE67-3C0F-4C77-8D22-7A983986EB04}" srcOrd="0" destOrd="0" presId="urn:microsoft.com/office/officeart/2005/8/layout/default"/>
    <dgm:cxn modelId="{B80C8A2B-D294-4BE2-A0C7-D99672C194DD}" type="presParOf" srcId="{2BB116B4-5F60-4B83-B2FB-67CCE144A36B}" destId="{3C92166B-464B-4976-9320-1EB531251321}" srcOrd="0" destOrd="0" presId="urn:microsoft.com/office/officeart/2005/8/layout/default"/>
    <dgm:cxn modelId="{EFB34D4F-4FB4-475D-87C2-4C0A78D0A052}" type="presParOf" srcId="{2BB116B4-5F60-4B83-B2FB-67CCE144A36B}" destId="{BBF8A308-4F8C-4C27-9E61-0259775ADDAA}" srcOrd="1" destOrd="0" presId="urn:microsoft.com/office/officeart/2005/8/layout/default"/>
    <dgm:cxn modelId="{FCFA503D-1D96-429C-812B-D99088D125C7}" type="presParOf" srcId="{2BB116B4-5F60-4B83-B2FB-67CCE144A36B}" destId="{D421AE67-3C0F-4C77-8D22-7A983986EB04}" srcOrd="2" destOrd="0" presId="urn:microsoft.com/office/officeart/2005/8/layout/default"/>
    <dgm:cxn modelId="{D9AAB58A-ED8E-4056-BEAB-C34EB4D77C87}" type="presParOf" srcId="{2BB116B4-5F60-4B83-B2FB-67CCE144A36B}" destId="{9C15DF11-3B92-4C20-9EC7-B6344FA59E03}" srcOrd="3" destOrd="0" presId="urn:microsoft.com/office/officeart/2005/8/layout/default"/>
    <dgm:cxn modelId="{C76FB5A3-A748-4A7D-801C-04918168AC50}" type="presParOf" srcId="{2BB116B4-5F60-4B83-B2FB-67CCE144A36B}" destId="{CF942B5E-1594-430E-A081-982AA0A51376}" srcOrd="4" destOrd="0" presId="urn:microsoft.com/office/officeart/2005/8/layout/default"/>
    <dgm:cxn modelId="{CE7DC412-02B4-4743-B522-8267A50AC1E3}" type="presParOf" srcId="{2BB116B4-5F60-4B83-B2FB-67CCE144A36B}" destId="{DB948872-9B33-4B97-A6A5-D922E236CDAB}" srcOrd="5" destOrd="0" presId="urn:microsoft.com/office/officeart/2005/8/layout/default"/>
    <dgm:cxn modelId="{D8F0B6EA-ACC4-4569-A973-736AF6C0B855}" type="presParOf" srcId="{2BB116B4-5F60-4B83-B2FB-67CCE144A36B}" destId="{7D773AB9-0D8F-4BF6-B173-64F99F24F804}" srcOrd="6" destOrd="0" presId="urn:microsoft.com/office/officeart/2005/8/layout/default"/>
    <dgm:cxn modelId="{D437EBA3-E34A-4B52-83CC-D205EFDDCD33}" type="presParOf" srcId="{2BB116B4-5F60-4B83-B2FB-67CCE144A36B}" destId="{727AAD3E-C32C-4EED-A1CB-BC1CA4E91B15}" srcOrd="7" destOrd="0" presId="urn:microsoft.com/office/officeart/2005/8/layout/default"/>
    <dgm:cxn modelId="{095A90F3-FA58-4634-8E2E-EC5379FFB7E5}" type="presParOf" srcId="{2BB116B4-5F60-4B83-B2FB-67CCE144A36B}" destId="{61CA4ED9-BBE0-4810-A423-473C846C6A64}" srcOrd="8" destOrd="0" presId="urn:microsoft.com/office/officeart/2005/8/layout/default"/>
    <dgm:cxn modelId="{A1F13075-54D0-4144-B5B6-EBEA4E48C71E}" type="presParOf" srcId="{2BB116B4-5F60-4B83-B2FB-67CCE144A36B}" destId="{64B8F442-0E84-4A40-818E-63E9D29547E5}" srcOrd="9" destOrd="0" presId="urn:microsoft.com/office/officeart/2005/8/layout/default"/>
    <dgm:cxn modelId="{42C4EF01-A794-4153-A333-126BA1C9D365}" type="presParOf" srcId="{2BB116B4-5F60-4B83-B2FB-67CCE144A36B}" destId="{13D4BA00-802B-419C-B760-EA7669F316B6}" srcOrd="10" destOrd="0" presId="urn:microsoft.com/office/officeart/2005/8/layout/default"/>
    <dgm:cxn modelId="{F290C7CE-833F-410B-83BE-424E0BB02054}" type="presParOf" srcId="{2BB116B4-5F60-4B83-B2FB-67CCE144A36B}" destId="{6F627D06-E674-4BDE-A74A-17B1AD0AA658}" srcOrd="11" destOrd="0" presId="urn:microsoft.com/office/officeart/2005/8/layout/default"/>
    <dgm:cxn modelId="{C041099E-9B3A-4CD2-B9D4-E19F0C839813}" type="presParOf" srcId="{2BB116B4-5F60-4B83-B2FB-67CCE144A36B}" destId="{23AF7775-9C0C-40D8-9946-847E1BDF3346}" srcOrd="12" destOrd="0" presId="urn:microsoft.com/office/officeart/2005/8/layout/default"/>
    <dgm:cxn modelId="{6587D09B-7223-4958-B0BB-C82108F77376}" type="presParOf" srcId="{2BB116B4-5F60-4B83-B2FB-67CCE144A36B}" destId="{ADDB644F-A104-4C39-88B5-FBD088815ED6}" srcOrd="13" destOrd="0" presId="urn:microsoft.com/office/officeart/2005/8/layout/default"/>
    <dgm:cxn modelId="{D6D1BC94-8E8D-473E-8DC8-7FF68AD4A225}" type="presParOf" srcId="{2BB116B4-5F60-4B83-B2FB-67CCE144A36B}" destId="{155196AC-5992-4718-9575-89D3F69F7CE2}" srcOrd="1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94D61D-BCA4-4E59-9F43-E3698AFEDEB9}"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F59FB4F-2420-4776-85BA-4C702824F241}">
      <dgm:prSet/>
      <dgm:spPr>
        <a:solidFill>
          <a:srgbClr val="FF9E1B"/>
        </a:solidFill>
      </dgm:spPr>
      <dgm:t>
        <a:bodyPr/>
        <a:lstStyle/>
        <a:p>
          <a:r>
            <a:rPr lang="en-US" dirty="0">
              <a:latin typeface="F37 Jagger" panose="00000500000000000000" pitchFamily="50" charset="0"/>
            </a:rPr>
            <a:t>Documentation </a:t>
          </a:r>
        </a:p>
      </dgm:t>
    </dgm:pt>
    <dgm:pt modelId="{A8B10036-73FB-46E5-BF18-35A23AD1BB05}" type="parTrans" cxnId="{98424020-CB06-4556-A06D-D352FBFB6024}">
      <dgm:prSet/>
      <dgm:spPr/>
      <dgm:t>
        <a:bodyPr/>
        <a:lstStyle/>
        <a:p>
          <a:endParaRPr lang="en-US"/>
        </a:p>
      </dgm:t>
    </dgm:pt>
    <dgm:pt modelId="{0428FC55-0D86-49A1-B459-5ED156BAF8A8}" type="sibTrans" cxnId="{98424020-CB06-4556-A06D-D352FBFB6024}">
      <dgm:prSet/>
      <dgm:spPr/>
      <dgm:t>
        <a:bodyPr/>
        <a:lstStyle/>
        <a:p>
          <a:endParaRPr lang="en-US"/>
        </a:p>
      </dgm:t>
    </dgm:pt>
    <dgm:pt modelId="{92811436-A525-449D-8290-DE0947CABBD3}">
      <dgm:prSet/>
      <dgm:spPr>
        <a:solidFill>
          <a:srgbClr val="092B49">
            <a:alpha val="80000"/>
          </a:srgbClr>
        </a:solidFill>
        <a:ln>
          <a:noFill/>
        </a:ln>
      </dgm:spPr>
      <dgm:t>
        <a:bodyPr/>
        <a:lstStyle/>
        <a:p>
          <a:pPr marL="457200"/>
          <a:r>
            <a:rPr lang="en-US" dirty="0">
              <a:solidFill>
                <a:schemeClr val="bg1"/>
              </a:solidFill>
            </a:rPr>
            <a:t>Smoking Status</a:t>
          </a:r>
        </a:p>
      </dgm:t>
    </dgm:pt>
    <dgm:pt modelId="{BCDBCCF8-898B-4DAA-B975-8F3A12D8AE02}" type="parTrans" cxnId="{4DCDA81A-DE63-46A1-A411-FEABEBA66875}">
      <dgm:prSet/>
      <dgm:spPr/>
      <dgm:t>
        <a:bodyPr/>
        <a:lstStyle/>
        <a:p>
          <a:endParaRPr lang="en-US"/>
        </a:p>
      </dgm:t>
    </dgm:pt>
    <dgm:pt modelId="{D9FFE4AB-C7B6-4703-8AD0-7185A0840980}" type="sibTrans" cxnId="{4DCDA81A-DE63-46A1-A411-FEABEBA66875}">
      <dgm:prSet/>
      <dgm:spPr/>
      <dgm:t>
        <a:bodyPr/>
        <a:lstStyle/>
        <a:p>
          <a:endParaRPr lang="en-US"/>
        </a:p>
      </dgm:t>
    </dgm:pt>
    <dgm:pt modelId="{786D7544-B6A4-4329-A254-8E4B85ECFF51}">
      <dgm:prSet/>
      <dgm:spPr>
        <a:solidFill>
          <a:srgbClr val="FF9E1B"/>
        </a:solidFill>
      </dgm:spPr>
      <dgm:t>
        <a:bodyPr/>
        <a:lstStyle/>
        <a:p>
          <a:r>
            <a:rPr lang="en-US" dirty="0">
              <a:latin typeface="F37 Jagger" panose="00000500000000000000" pitchFamily="50" charset="0"/>
            </a:rPr>
            <a:t>Reduce provider burden </a:t>
          </a:r>
        </a:p>
      </dgm:t>
    </dgm:pt>
    <dgm:pt modelId="{28B5D4AE-96FE-4BD9-BAD9-140AF6D8E2E9}" type="parTrans" cxnId="{F4C81B94-E4DA-412E-BEFC-4D7A089629EC}">
      <dgm:prSet/>
      <dgm:spPr/>
      <dgm:t>
        <a:bodyPr/>
        <a:lstStyle/>
        <a:p>
          <a:endParaRPr lang="en-US"/>
        </a:p>
      </dgm:t>
    </dgm:pt>
    <dgm:pt modelId="{54DA6777-BF6A-41E6-93C2-468D665DB586}" type="sibTrans" cxnId="{F4C81B94-E4DA-412E-BEFC-4D7A089629EC}">
      <dgm:prSet/>
      <dgm:spPr/>
      <dgm:t>
        <a:bodyPr/>
        <a:lstStyle/>
        <a:p>
          <a:endParaRPr lang="en-US"/>
        </a:p>
      </dgm:t>
    </dgm:pt>
    <dgm:pt modelId="{208EF8DD-1CFE-472D-9AD7-F3775DDF77BB}">
      <dgm:prSet/>
      <dgm:spPr>
        <a:solidFill>
          <a:srgbClr val="092B49">
            <a:alpha val="80000"/>
          </a:srgbClr>
        </a:solidFill>
        <a:ln>
          <a:noFill/>
        </a:ln>
      </dgm:spPr>
      <dgm:t>
        <a:bodyPr/>
        <a:lstStyle/>
        <a:p>
          <a:pPr marL="457200"/>
          <a:r>
            <a:rPr lang="en-US" dirty="0">
              <a:solidFill>
                <a:schemeClr val="bg1"/>
              </a:solidFill>
            </a:rPr>
            <a:t>Off-load work to “experts” </a:t>
          </a:r>
        </a:p>
      </dgm:t>
    </dgm:pt>
    <dgm:pt modelId="{088D7955-36F3-4487-A410-FBBE952F7947}" type="parTrans" cxnId="{D250D9EC-411C-4E87-96AA-215A0A1D8374}">
      <dgm:prSet/>
      <dgm:spPr/>
      <dgm:t>
        <a:bodyPr/>
        <a:lstStyle/>
        <a:p>
          <a:endParaRPr lang="en-US"/>
        </a:p>
      </dgm:t>
    </dgm:pt>
    <dgm:pt modelId="{4EC80B3B-D78D-4153-B47D-2092E99EE60C}" type="sibTrans" cxnId="{D250D9EC-411C-4E87-96AA-215A0A1D8374}">
      <dgm:prSet/>
      <dgm:spPr/>
      <dgm:t>
        <a:bodyPr/>
        <a:lstStyle/>
        <a:p>
          <a:endParaRPr lang="en-US"/>
        </a:p>
      </dgm:t>
    </dgm:pt>
    <dgm:pt modelId="{FE8F0B36-346F-40AA-A548-322043EC1411}">
      <dgm:prSet/>
      <dgm:spPr>
        <a:solidFill>
          <a:srgbClr val="092B49">
            <a:alpha val="80000"/>
          </a:srgbClr>
        </a:solidFill>
        <a:ln>
          <a:noFill/>
        </a:ln>
      </dgm:spPr>
      <dgm:t>
        <a:bodyPr/>
        <a:lstStyle/>
        <a:p>
          <a:pPr marL="457200"/>
          <a:r>
            <a:rPr lang="en-US" dirty="0">
              <a:solidFill>
                <a:schemeClr val="bg1"/>
              </a:solidFill>
            </a:rPr>
            <a:t>Patients will get the message that staff want to help them quit.</a:t>
          </a:r>
        </a:p>
      </dgm:t>
    </dgm:pt>
    <dgm:pt modelId="{0551075D-D447-4766-87D4-98C40A4B7DDC}" type="parTrans" cxnId="{BBD924AD-85AF-41A8-AC02-CAC75AC8F10B}">
      <dgm:prSet/>
      <dgm:spPr/>
      <dgm:t>
        <a:bodyPr/>
        <a:lstStyle/>
        <a:p>
          <a:endParaRPr lang="en-US"/>
        </a:p>
      </dgm:t>
    </dgm:pt>
    <dgm:pt modelId="{A311CC63-C6D3-4CAB-A012-87CEA8A956CD}" type="sibTrans" cxnId="{BBD924AD-85AF-41A8-AC02-CAC75AC8F10B}">
      <dgm:prSet/>
      <dgm:spPr/>
      <dgm:t>
        <a:bodyPr/>
        <a:lstStyle/>
        <a:p>
          <a:endParaRPr lang="en-US"/>
        </a:p>
      </dgm:t>
    </dgm:pt>
    <dgm:pt modelId="{0BEC386B-BD8B-40AB-95DE-E541E60DE93A}">
      <dgm:prSet/>
      <dgm:spPr>
        <a:solidFill>
          <a:srgbClr val="FF9E1B"/>
        </a:solidFill>
      </dgm:spPr>
      <dgm:t>
        <a:bodyPr/>
        <a:lstStyle/>
        <a:p>
          <a:r>
            <a:rPr lang="en-US" dirty="0">
              <a:latin typeface="F37 Jagger" panose="00000500000000000000" pitchFamily="50" charset="0"/>
            </a:rPr>
            <a:t>Reach</a:t>
          </a:r>
        </a:p>
      </dgm:t>
    </dgm:pt>
    <dgm:pt modelId="{A64477D4-B199-495E-AF6A-FE3224C5A101}" type="parTrans" cxnId="{A3A5538C-9B4B-46E0-B5EC-EC039B9DE88A}">
      <dgm:prSet/>
      <dgm:spPr/>
      <dgm:t>
        <a:bodyPr/>
        <a:lstStyle/>
        <a:p>
          <a:endParaRPr lang="en-US"/>
        </a:p>
      </dgm:t>
    </dgm:pt>
    <dgm:pt modelId="{541CFB6C-A225-44AE-8BFD-8CE9EDBFF594}" type="sibTrans" cxnId="{A3A5538C-9B4B-46E0-B5EC-EC039B9DE88A}">
      <dgm:prSet/>
      <dgm:spPr/>
      <dgm:t>
        <a:bodyPr/>
        <a:lstStyle/>
        <a:p>
          <a:endParaRPr lang="en-US"/>
        </a:p>
      </dgm:t>
    </dgm:pt>
    <dgm:pt modelId="{2F2DB65F-DF01-46C3-AE9E-8749C21ACD80}">
      <dgm:prSet/>
      <dgm:spPr>
        <a:solidFill>
          <a:srgbClr val="092B49">
            <a:alpha val="80000"/>
          </a:srgbClr>
        </a:solidFill>
        <a:ln>
          <a:noFill/>
        </a:ln>
      </dgm:spPr>
      <dgm:t>
        <a:bodyPr/>
        <a:lstStyle/>
        <a:p>
          <a:pPr marL="320040"/>
          <a:r>
            <a:rPr lang="en-US" dirty="0">
              <a:solidFill>
                <a:schemeClr val="bg1"/>
              </a:solidFill>
            </a:rPr>
            <a:t>High risk populations with high tobacco rates that are often served by community clinics </a:t>
          </a:r>
        </a:p>
      </dgm:t>
    </dgm:pt>
    <dgm:pt modelId="{C96831C7-6C24-4067-995F-54D2D58E55CF}" type="parTrans" cxnId="{AC63F783-D988-4A3D-A9FA-77C4910526B0}">
      <dgm:prSet/>
      <dgm:spPr/>
      <dgm:t>
        <a:bodyPr/>
        <a:lstStyle/>
        <a:p>
          <a:endParaRPr lang="en-US"/>
        </a:p>
      </dgm:t>
    </dgm:pt>
    <dgm:pt modelId="{85067439-B40E-4EF7-BC75-F91C501E1383}" type="sibTrans" cxnId="{AC63F783-D988-4A3D-A9FA-77C4910526B0}">
      <dgm:prSet/>
      <dgm:spPr/>
      <dgm:t>
        <a:bodyPr/>
        <a:lstStyle/>
        <a:p>
          <a:endParaRPr lang="en-US"/>
        </a:p>
      </dgm:t>
    </dgm:pt>
    <dgm:pt modelId="{BB33746F-F7C8-4786-B555-DB49C15143D5}">
      <dgm:prSet/>
      <dgm:spPr>
        <a:solidFill>
          <a:srgbClr val="FF9E1B"/>
        </a:solidFill>
      </dgm:spPr>
      <dgm:t>
        <a:bodyPr/>
        <a:lstStyle/>
        <a:p>
          <a:r>
            <a:rPr lang="en-US" dirty="0">
              <a:latin typeface="F37 Jagger" panose="00000500000000000000" pitchFamily="50" charset="0"/>
            </a:rPr>
            <a:t>Consistent with AAFP recommended tobacco practices</a:t>
          </a:r>
        </a:p>
      </dgm:t>
    </dgm:pt>
    <dgm:pt modelId="{E073508A-4740-45DE-ABC0-8384A38CE61D}" type="parTrans" cxnId="{77A8B437-64B0-44E5-AB59-D74946B4960B}">
      <dgm:prSet/>
      <dgm:spPr/>
      <dgm:t>
        <a:bodyPr/>
        <a:lstStyle/>
        <a:p>
          <a:endParaRPr lang="en-US"/>
        </a:p>
      </dgm:t>
    </dgm:pt>
    <dgm:pt modelId="{11E218A2-C8C4-4342-831A-6A8558E02455}" type="sibTrans" cxnId="{77A8B437-64B0-44E5-AB59-D74946B4960B}">
      <dgm:prSet/>
      <dgm:spPr/>
      <dgm:t>
        <a:bodyPr/>
        <a:lstStyle/>
        <a:p>
          <a:endParaRPr lang="en-US"/>
        </a:p>
      </dgm:t>
    </dgm:pt>
    <dgm:pt modelId="{A1CB9F4C-7F0E-4336-BDDB-090AAC44CA42}">
      <dgm:prSet/>
      <dgm:spPr>
        <a:solidFill>
          <a:srgbClr val="092B49">
            <a:alpha val="80000"/>
          </a:srgbClr>
        </a:solidFill>
        <a:ln>
          <a:noFill/>
        </a:ln>
      </dgm:spPr>
      <dgm:t>
        <a:bodyPr/>
        <a:lstStyle/>
        <a:p>
          <a:pPr marL="457200"/>
          <a:r>
            <a:rPr lang="en-US" dirty="0">
              <a:solidFill>
                <a:schemeClr val="bg1"/>
              </a:solidFill>
            </a:rPr>
            <a:t>Can be incorporated into interventions for behavioral health patients, who have the highest rates of tobacco use</a:t>
          </a:r>
        </a:p>
      </dgm:t>
    </dgm:pt>
    <dgm:pt modelId="{147A2621-1220-4B73-B865-FBD67FFD683C}" type="parTrans" cxnId="{CCE4E1EF-3CE9-4CA7-AFDD-F0355880030E}">
      <dgm:prSet/>
      <dgm:spPr/>
      <dgm:t>
        <a:bodyPr/>
        <a:lstStyle/>
        <a:p>
          <a:endParaRPr lang="en-US"/>
        </a:p>
      </dgm:t>
    </dgm:pt>
    <dgm:pt modelId="{63C3B56B-43DB-48BC-A2AF-D88D2BC0BD40}" type="sibTrans" cxnId="{CCE4E1EF-3CE9-4CA7-AFDD-F0355880030E}">
      <dgm:prSet/>
      <dgm:spPr/>
      <dgm:t>
        <a:bodyPr/>
        <a:lstStyle/>
        <a:p>
          <a:endParaRPr lang="en-US"/>
        </a:p>
      </dgm:t>
    </dgm:pt>
    <dgm:pt modelId="{A1F4F292-8567-4111-B8E5-DED5BDC25D3C}">
      <dgm:prSet/>
      <dgm:spPr>
        <a:solidFill>
          <a:srgbClr val="092B49">
            <a:alpha val="80000"/>
          </a:srgbClr>
        </a:solidFill>
        <a:ln>
          <a:noFill/>
        </a:ln>
      </dgm:spPr>
      <dgm:t>
        <a:bodyPr/>
        <a:lstStyle/>
        <a:p>
          <a:pPr marL="457200"/>
          <a:r>
            <a:rPr lang="en-US" dirty="0">
              <a:solidFill>
                <a:schemeClr val="bg1"/>
              </a:solidFill>
            </a:rPr>
            <a:t>Tobacco Interventions </a:t>
          </a:r>
        </a:p>
      </dgm:t>
    </dgm:pt>
    <dgm:pt modelId="{655F46F0-FD5F-4D09-A04B-DD17B69B3A4D}" type="sibTrans" cxnId="{F1023D85-B5B9-48B8-A059-3102426E4D79}">
      <dgm:prSet/>
      <dgm:spPr/>
      <dgm:t>
        <a:bodyPr/>
        <a:lstStyle/>
        <a:p>
          <a:endParaRPr lang="en-US"/>
        </a:p>
      </dgm:t>
    </dgm:pt>
    <dgm:pt modelId="{C6A22D92-169A-42EB-A9FF-AFFF56C94B4C}" type="parTrans" cxnId="{F1023D85-B5B9-48B8-A059-3102426E4D79}">
      <dgm:prSet/>
      <dgm:spPr/>
      <dgm:t>
        <a:bodyPr/>
        <a:lstStyle/>
        <a:p>
          <a:endParaRPr lang="en-US"/>
        </a:p>
      </dgm:t>
    </dgm:pt>
    <dgm:pt modelId="{78BA29D0-6A24-40A1-B94D-6821622E3105}" type="pres">
      <dgm:prSet presAssocID="{3494D61D-BCA4-4E59-9F43-E3698AFEDEB9}" presName="Name0" presStyleCnt="0">
        <dgm:presLayoutVars>
          <dgm:dir/>
          <dgm:animLvl val="lvl"/>
          <dgm:resizeHandles val="exact"/>
        </dgm:presLayoutVars>
      </dgm:prSet>
      <dgm:spPr/>
    </dgm:pt>
    <dgm:pt modelId="{911AEA34-26AB-4236-A5C3-0A5BFE080965}" type="pres">
      <dgm:prSet presAssocID="{0F59FB4F-2420-4776-85BA-4C702824F241}" presName="linNode" presStyleCnt="0"/>
      <dgm:spPr/>
    </dgm:pt>
    <dgm:pt modelId="{E14DF248-F865-43C0-9CF5-5474CD86EC4C}" type="pres">
      <dgm:prSet presAssocID="{0F59FB4F-2420-4776-85BA-4C702824F241}" presName="parentText" presStyleLbl="node1" presStyleIdx="0" presStyleCnt="4">
        <dgm:presLayoutVars>
          <dgm:chMax val="1"/>
          <dgm:bulletEnabled val="1"/>
        </dgm:presLayoutVars>
      </dgm:prSet>
      <dgm:spPr/>
    </dgm:pt>
    <dgm:pt modelId="{ADA46DD0-9BB9-4C33-B4D0-6A5D2B0C42CD}" type="pres">
      <dgm:prSet presAssocID="{0F59FB4F-2420-4776-85BA-4C702824F241}" presName="descendantText" presStyleLbl="alignAccFollowNode1" presStyleIdx="0" presStyleCnt="4">
        <dgm:presLayoutVars>
          <dgm:bulletEnabled val="1"/>
        </dgm:presLayoutVars>
      </dgm:prSet>
      <dgm:spPr/>
    </dgm:pt>
    <dgm:pt modelId="{5AA3F0A4-CE6F-4EFB-AE88-9C7135C41CC2}" type="pres">
      <dgm:prSet presAssocID="{0428FC55-0D86-49A1-B459-5ED156BAF8A8}" presName="sp" presStyleCnt="0"/>
      <dgm:spPr/>
    </dgm:pt>
    <dgm:pt modelId="{FDCE662A-29BD-4F90-94AC-33A1412667AE}" type="pres">
      <dgm:prSet presAssocID="{786D7544-B6A4-4329-A254-8E4B85ECFF51}" presName="linNode" presStyleCnt="0"/>
      <dgm:spPr/>
    </dgm:pt>
    <dgm:pt modelId="{61798AA3-AC79-49F5-96EF-7D4B1A6F717F}" type="pres">
      <dgm:prSet presAssocID="{786D7544-B6A4-4329-A254-8E4B85ECFF51}" presName="parentText" presStyleLbl="node1" presStyleIdx="1" presStyleCnt="4">
        <dgm:presLayoutVars>
          <dgm:chMax val="1"/>
          <dgm:bulletEnabled val="1"/>
        </dgm:presLayoutVars>
      </dgm:prSet>
      <dgm:spPr/>
    </dgm:pt>
    <dgm:pt modelId="{17480A3D-0DB3-4C0C-A98E-1AAD9D6AF1D2}" type="pres">
      <dgm:prSet presAssocID="{786D7544-B6A4-4329-A254-8E4B85ECFF51}" presName="descendantText" presStyleLbl="alignAccFollowNode1" presStyleIdx="1" presStyleCnt="4">
        <dgm:presLayoutVars>
          <dgm:bulletEnabled val="1"/>
        </dgm:presLayoutVars>
      </dgm:prSet>
      <dgm:spPr/>
    </dgm:pt>
    <dgm:pt modelId="{2843A5AE-1779-4C79-81D4-0B75FEB95E6A}" type="pres">
      <dgm:prSet presAssocID="{54DA6777-BF6A-41E6-93C2-468D665DB586}" presName="sp" presStyleCnt="0"/>
      <dgm:spPr/>
    </dgm:pt>
    <dgm:pt modelId="{BFFFE75D-00A0-4312-BF4E-56E35927B650}" type="pres">
      <dgm:prSet presAssocID="{0BEC386B-BD8B-40AB-95DE-E541E60DE93A}" presName="linNode" presStyleCnt="0"/>
      <dgm:spPr/>
    </dgm:pt>
    <dgm:pt modelId="{371DDA88-42E1-4F79-8591-C182EE25D205}" type="pres">
      <dgm:prSet presAssocID="{0BEC386B-BD8B-40AB-95DE-E541E60DE93A}" presName="parentText" presStyleLbl="node1" presStyleIdx="2" presStyleCnt="4">
        <dgm:presLayoutVars>
          <dgm:chMax val="1"/>
          <dgm:bulletEnabled val="1"/>
        </dgm:presLayoutVars>
      </dgm:prSet>
      <dgm:spPr/>
    </dgm:pt>
    <dgm:pt modelId="{58052792-6F89-4C94-AC8A-7FF835956F16}" type="pres">
      <dgm:prSet presAssocID="{0BEC386B-BD8B-40AB-95DE-E541E60DE93A}" presName="descendantText" presStyleLbl="alignAccFollowNode1" presStyleIdx="2" presStyleCnt="4">
        <dgm:presLayoutVars>
          <dgm:bulletEnabled val="1"/>
        </dgm:presLayoutVars>
      </dgm:prSet>
      <dgm:spPr/>
    </dgm:pt>
    <dgm:pt modelId="{3F551D16-36C0-4D15-9A7E-D39B1C890A26}" type="pres">
      <dgm:prSet presAssocID="{541CFB6C-A225-44AE-8BFD-8CE9EDBFF594}" presName="sp" presStyleCnt="0"/>
      <dgm:spPr/>
    </dgm:pt>
    <dgm:pt modelId="{8A169847-E702-419C-99B8-B937BEEBF270}" type="pres">
      <dgm:prSet presAssocID="{BB33746F-F7C8-4786-B555-DB49C15143D5}" presName="linNode" presStyleCnt="0"/>
      <dgm:spPr/>
    </dgm:pt>
    <dgm:pt modelId="{4AD7D9F6-9FDE-49A4-AB66-332AECA22346}" type="pres">
      <dgm:prSet presAssocID="{BB33746F-F7C8-4786-B555-DB49C15143D5}" presName="parentText" presStyleLbl="node1" presStyleIdx="3" presStyleCnt="4">
        <dgm:presLayoutVars>
          <dgm:chMax val="1"/>
          <dgm:bulletEnabled val="1"/>
        </dgm:presLayoutVars>
      </dgm:prSet>
      <dgm:spPr/>
    </dgm:pt>
    <dgm:pt modelId="{9422196C-5E5D-47F0-BECB-361176C209F9}" type="pres">
      <dgm:prSet presAssocID="{BB33746F-F7C8-4786-B555-DB49C15143D5}" presName="descendantText" presStyleLbl="alignAccFollowNode1" presStyleIdx="3" presStyleCnt="4">
        <dgm:presLayoutVars>
          <dgm:bulletEnabled val="1"/>
        </dgm:presLayoutVars>
      </dgm:prSet>
      <dgm:spPr/>
    </dgm:pt>
  </dgm:ptLst>
  <dgm:cxnLst>
    <dgm:cxn modelId="{56E42A03-D35C-420A-A0A6-DC8169AE3446}" type="presOf" srcId="{FE8F0B36-346F-40AA-A548-322043EC1411}" destId="{17480A3D-0DB3-4C0C-A98E-1AAD9D6AF1D2}" srcOrd="0" destOrd="1" presId="urn:microsoft.com/office/officeart/2005/8/layout/vList5"/>
    <dgm:cxn modelId="{F2D9970D-3A59-4370-B19A-5842996E496E}" type="presOf" srcId="{2F2DB65F-DF01-46C3-AE9E-8749C21ACD80}" destId="{58052792-6F89-4C94-AC8A-7FF835956F16}" srcOrd="0" destOrd="0" presId="urn:microsoft.com/office/officeart/2005/8/layout/vList5"/>
    <dgm:cxn modelId="{ED61D612-BB6E-4AFD-A461-FEEFEE85C136}" type="presOf" srcId="{A1F4F292-8567-4111-B8E5-DED5BDC25D3C}" destId="{ADA46DD0-9BB9-4C33-B4D0-6A5D2B0C42CD}" srcOrd="0" destOrd="1" presId="urn:microsoft.com/office/officeart/2005/8/layout/vList5"/>
    <dgm:cxn modelId="{4DCDA81A-DE63-46A1-A411-FEABEBA66875}" srcId="{0F59FB4F-2420-4776-85BA-4C702824F241}" destId="{92811436-A525-449D-8290-DE0947CABBD3}" srcOrd="0" destOrd="0" parTransId="{BCDBCCF8-898B-4DAA-B975-8F3A12D8AE02}" sibTransId="{D9FFE4AB-C7B6-4703-8AD0-7185A0840980}"/>
    <dgm:cxn modelId="{98424020-CB06-4556-A06D-D352FBFB6024}" srcId="{3494D61D-BCA4-4E59-9F43-E3698AFEDEB9}" destId="{0F59FB4F-2420-4776-85BA-4C702824F241}" srcOrd="0" destOrd="0" parTransId="{A8B10036-73FB-46E5-BF18-35A23AD1BB05}" sibTransId="{0428FC55-0D86-49A1-B459-5ED156BAF8A8}"/>
    <dgm:cxn modelId="{CAB9752A-89EE-4EAF-8372-09D31DDE1F41}" type="presOf" srcId="{BB33746F-F7C8-4786-B555-DB49C15143D5}" destId="{4AD7D9F6-9FDE-49A4-AB66-332AECA22346}" srcOrd="0" destOrd="0" presId="urn:microsoft.com/office/officeart/2005/8/layout/vList5"/>
    <dgm:cxn modelId="{77A8B437-64B0-44E5-AB59-D74946B4960B}" srcId="{3494D61D-BCA4-4E59-9F43-E3698AFEDEB9}" destId="{BB33746F-F7C8-4786-B555-DB49C15143D5}" srcOrd="3" destOrd="0" parTransId="{E073508A-4740-45DE-ABC0-8384A38CE61D}" sibTransId="{11E218A2-C8C4-4342-831A-6A8558E02455}"/>
    <dgm:cxn modelId="{97C7FD65-5694-4F5D-A47A-A7FFE94CCB6B}" type="presOf" srcId="{786D7544-B6A4-4329-A254-8E4B85ECFF51}" destId="{61798AA3-AC79-49F5-96EF-7D4B1A6F717F}" srcOrd="0" destOrd="0" presId="urn:microsoft.com/office/officeart/2005/8/layout/vList5"/>
    <dgm:cxn modelId="{7272B657-5323-41E6-86E3-593AB8473A88}" type="presOf" srcId="{3494D61D-BCA4-4E59-9F43-E3698AFEDEB9}" destId="{78BA29D0-6A24-40A1-B94D-6821622E3105}" srcOrd="0" destOrd="0" presId="urn:microsoft.com/office/officeart/2005/8/layout/vList5"/>
    <dgm:cxn modelId="{AC63F783-D988-4A3D-A9FA-77C4910526B0}" srcId="{0BEC386B-BD8B-40AB-95DE-E541E60DE93A}" destId="{2F2DB65F-DF01-46C3-AE9E-8749C21ACD80}" srcOrd="0" destOrd="0" parTransId="{C96831C7-6C24-4067-995F-54D2D58E55CF}" sibTransId="{85067439-B40E-4EF7-BC75-F91C501E1383}"/>
    <dgm:cxn modelId="{F1023D85-B5B9-48B8-A059-3102426E4D79}" srcId="{0F59FB4F-2420-4776-85BA-4C702824F241}" destId="{A1F4F292-8567-4111-B8E5-DED5BDC25D3C}" srcOrd="1" destOrd="0" parTransId="{C6A22D92-169A-42EB-A9FF-AFFF56C94B4C}" sibTransId="{655F46F0-FD5F-4D09-A04B-DD17B69B3A4D}"/>
    <dgm:cxn modelId="{23D79E88-4892-40AA-9637-374766E760FF}" type="presOf" srcId="{0BEC386B-BD8B-40AB-95DE-E541E60DE93A}" destId="{371DDA88-42E1-4F79-8591-C182EE25D205}" srcOrd="0" destOrd="0" presId="urn:microsoft.com/office/officeart/2005/8/layout/vList5"/>
    <dgm:cxn modelId="{A3A5538C-9B4B-46E0-B5EC-EC039B9DE88A}" srcId="{3494D61D-BCA4-4E59-9F43-E3698AFEDEB9}" destId="{0BEC386B-BD8B-40AB-95DE-E541E60DE93A}" srcOrd="2" destOrd="0" parTransId="{A64477D4-B199-495E-AF6A-FE3224C5A101}" sibTransId="{541CFB6C-A225-44AE-8BFD-8CE9EDBFF594}"/>
    <dgm:cxn modelId="{344BA88C-6F0E-4EAF-8CAE-7FB5FE6335DC}" type="presOf" srcId="{0F59FB4F-2420-4776-85BA-4C702824F241}" destId="{E14DF248-F865-43C0-9CF5-5474CD86EC4C}" srcOrd="0" destOrd="0" presId="urn:microsoft.com/office/officeart/2005/8/layout/vList5"/>
    <dgm:cxn modelId="{F4C81B94-E4DA-412E-BEFC-4D7A089629EC}" srcId="{3494D61D-BCA4-4E59-9F43-E3698AFEDEB9}" destId="{786D7544-B6A4-4329-A254-8E4B85ECFF51}" srcOrd="1" destOrd="0" parTransId="{28B5D4AE-96FE-4BD9-BAD9-140AF6D8E2E9}" sibTransId="{54DA6777-BF6A-41E6-93C2-468D665DB586}"/>
    <dgm:cxn modelId="{BBD924AD-85AF-41A8-AC02-CAC75AC8F10B}" srcId="{786D7544-B6A4-4329-A254-8E4B85ECFF51}" destId="{FE8F0B36-346F-40AA-A548-322043EC1411}" srcOrd="1" destOrd="0" parTransId="{0551075D-D447-4766-87D4-98C40A4B7DDC}" sibTransId="{A311CC63-C6D3-4CAB-A012-87CEA8A956CD}"/>
    <dgm:cxn modelId="{3082F1E6-3249-4E0E-93DB-C623C701CA17}" type="presOf" srcId="{A1CB9F4C-7F0E-4336-BDDB-090AAC44CA42}" destId="{9422196C-5E5D-47F0-BECB-361176C209F9}" srcOrd="0" destOrd="0" presId="urn:microsoft.com/office/officeart/2005/8/layout/vList5"/>
    <dgm:cxn modelId="{2B727AEC-E88A-40F4-A9CF-40CCD4EFD5DB}" type="presOf" srcId="{208EF8DD-1CFE-472D-9AD7-F3775DDF77BB}" destId="{17480A3D-0DB3-4C0C-A98E-1AAD9D6AF1D2}" srcOrd="0" destOrd="0" presId="urn:microsoft.com/office/officeart/2005/8/layout/vList5"/>
    <dgm:cxn modelId="{D250D9EC-411C-4E87-96AA-215A0A1D8374}" srcId="{786D7544-B6A4-4329-A254-8E4B85ECFF51}" destId="{208EF8DD-1CFE-472D-9AD7-F3775DDF77BB}" srcOrd="0" destOrd="0" parTransId="{088D7955-36F3-4487-A410-FBBE952F7947}" sibTransId="{4EC80B3B-D78D-4153-B47D-2092E99EE60C}"/>
    <dgm:cxn modelId="{CCE4E1EF-3CE9-4CA7-AFDD-F0355880030E}" srcId="{BB33746F-F7C8-4786-B555-DB49C15143D5}" destId="{A1CB9F4C-7F0E-4336-BDDB-090AAC44CA42}" srcOrd="0" destOrd="0" parTransId="{147A2621-1220-4B73-B865-FBD67FFD683C}" sibTransId="{63C3B56B-43DB-48BC-A2AF-D88D2BC0BD40}"/>
    <dgm:cxn modelId="{079BD2F7-8A3B-4F76-8556-422A5F485145}" type="presOf" srcId="{92811436-A525-449D-8290-DE0947CABBD3}" destId="{ADA46DD0-9BB9-4C33-B4D0-6A5D2B0C42CD}" srcOrd="0" destOrd="0" presId="urn:microsoft.com/office/officeart/2005/8/layout/vList5"/>
    <dgm:cxn modelId="{4F96D342-60DD-46CE-842D-B74AE3ECD31E}" type="presParOf" srcId="{78BA29D0-6A24-40A1-B94D-6821622E3105}" destId="{911AEA34-26AB-4236-A5C3-0A5BFE080965}" srcOrd="0" destOrd="0" presId="urn:microsoft.com/office/officeart/2005/8/layout/vList5"/>
    <dgm:cxn modelId="{6A781E90-7B61-443A-A796-A30A91213F77}" type="presParOf" srcId="{911AEA34-26AB-4236-A5C3-0A5BFE080965}" destId="{E14DF248-F865-43C0-9CF5-5474CD86EC4C}" srcOrd="0" destOrd="0" presId="urn:microsoft.com/office/officeart/2005/8/layout/vList5"/>
    <dgm:cxn modelId="{C4A7188B-4A8C-4F99-B132-8BA000FAFD73}" type="presParOf" srcId="{911AEA34-26AB-4236-A5C3-0A5BFE080965}" destId="{ADA46DD0-9BB9-4C33-B4D0-6A5D2B0C42CD}" srcOrd="1" destOrd="0" presId="urn:microsoft.com/office/officeart/2005/8/layout/vList5"/>
    <dgm:cxn modelId="{614760E6-1937-4377-AB47-C123F6713E5C}" type="presParOf" srcId="{78BA29D0-6A24-40A1-B94D-6821622E3105}" destId="{5AA3F0A4-CE6F-4EFB-AE88-9C7135C41CC2}" srcOrd="1" destOrd="0" presId="urn:microsoft.com/office/officeart/2005/8/layout/vList5"/>
    <dgm:cxn modelId="{7220E8E6-046A-472F-9263-07809ECC6EEA}" type="presParOf" srcId="{78BA29D0-6A24-40A1-B94D-6821622E3105}" destId="{FDCE662A-29BD-4F90-94AC-33A1412667AE}" srcOrd="2" destOrd="0" presId="urn:microsoft.com/office/officeart/2005/8/layout/vList5"/>
    <dgm:cxn modelId="{AB05F41F-193C-4A34-81B1-BFE220ADB819}" type="presParOf" srcId="{FDCE662A-29BD-4F90-94AC-33A1412667AE}" destId="{61798AA3-AC79-49F5-96EF-7D4B1A6F717F}" srcOrd="0" destOrd="0" presId="urn:microsoft.com/office/officeart/2005/8/layout/vList5"/>
    <dgm:cxn modelId="{3AF26C84-D832-4F51-AE60-D5B4EE8A9BA7}" type="presParOf" srcId="{FDCE662A-29BD-4F90-94AC-33A1412667AE}" destId="{17480A3D-0DB3-4C0C-A98E-1AAD9D6AF1D2}" srcOrd="1" destOrd="0" presId="urn:microsoft.com/office/officeart/2005/8/layout/vList5"/>
    <dgm:cxn modelId="{2BD20DBE-8199-4B06-BCEF-94226AE4F049}" type="presParOf" srcId="{78BA29D0-6A24-40A1-B94D-6821622E3105}" destId="{2843A5AE-1779-4C79-81D4-0B75FEB95E6A}" srcOrd="3" destOrd="0" presId="urn:microsoft.com/office/officeart/2005/8/layout/vList5"/>
    <dgm:cxn modelId="{0A0261F4-6A37-42A1-B5CC-D62080582B06}" type="presParOf" srcId="{78BA29D0-6A24-40A1-B94D-6821622E3105}" destId="{BFFFE75D-00A0-4312-BF4E-56E35927B650}" srcOrd="4" destOrd="0" presId="urn:microsoft.com/office/officeart/2005/8/layout/vList5"/>
    <dgm:cxn modelId="{8B130104-8055-4AD9-82C9-F6FBDF8E08ED}" type="presParOf" srcId="{BFFFE75D-00A0-4312-BF4E-56E35927B650}" destId="{371DDA88-42E1-4F79-8591-C182EE25D205}" srcOrd="0" destOrd="0" presId="urn:microsoft.com/office/officeart/2005/8/layout/vList5"/>
    <dgm:cxn modelId="{4B8D6255-CD14-49C4-9212-DDBF7306310E}" type="presParOf" srcId="{BFFFE75D-00A0-4312-BF4E-56E35927B650}" destId="{58052792-6F89-4C94-AC8A-7FF835956F16}" srcOrd="1" destOrd="0" presId="urn:microsoft.com/office/officeart/2005/8/layout/vList5"/>
    <dgm:cxn modelId="{8AA304B7-3DC5-41FA-8323-0403DE04E04C}" type="presParOf" srcId="{78BA29D0-6A24-40A1-B94D-6821622E3105}" destId="{3F551D16-36C0-4D15-9A7E-D39B1C890A26}" srcOrd="5" destOrd="0" presId="urn:microsoft.com/office/officeart/2005/8/layout/vList5"/>
    <dgm:cxn modelId="{462DE0B5-F5B1-49C0-8246-806BD8B903A8}" type="presParOf" srcId="{78BA29D0-6A24-40A1-B94D-6821622E3105}" destId="{8A169847-E702-419C-99B8-B937BEEBF270}" srcOrd="6" destOrd="0" presId="urn:microsoft.com/office/officeart/2005/8/layout/vList5"/>
    <dgm:cxn modelId="{A24F8A7F-BC61-4C1B-B8E0-B3319C355B1F}" type="presParOf" srcId="{8A169847-E702-419C-99B8-B937BEEBF270}" destId="{4AD7D9F6-9FDE-49A4-AB66-332AECA22346}" srcOrd="0" destOrd="0" presId="urn:microsoft.com/office/officeart/2005/8/layout/vList5"/>
    <dgm:cxn modelId="{639615C2-1B74-4328-9BE3-496181DC5B77}" type="presParOf" srcId="{8A169847-E702-419C-99B8-B937BEEBF270}" destId="{9422196C-5E5D-47F0-BECB-361176C209F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EDB3D1-5A47-4E07-A7FF-7E847F7F005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FC6F7C5-7AC9-4695-AA14-08BE65AD4A4A}">
      <dgm:prSet/>
      <dgm:spPr/>
      <dgm:t>
        <a:bodyPr/>
        <a:lstStyle/>
        <a:p>
          <a:r>
            <a:rPr lang="en-US" dirty="0">
              <a:solidFill>
                <a:srgbClr val="092B49"/>
              </a:solidFill>
            </a:rPr>
            <a:t>Intake call</a:t>
          </a:r>
        </a:p>
      </dgm:t>
    </dgm:pt>
    <dgm:pt modelId="{3AFECB63-4D6B-4CC7-B77A-1D0E46F214A8}" type="parTrans" cxnId="{80BF49B1-8682-4B16-B68D-2C357F0FABA1}">
      <dgm:prSet/>
      <dgm:spPr/>
      <dgm:t>
        <a:bodyPr/>
        <a:lstStyle/>
        <a:p>
          <a:endParaRPr lang="en-US"/>
        </a:p>
      </dgm:t>
    </dgm:pt>
    <dgm:pt modelId="{6316F8A2-A77D-4960-8AC3-F2B0C734C68D}" type="sibTrans" cxnId="{80BF49B1-8682-4B16-B68D-2C357F0FABA1}">
      <dgm:prSet/>
      <dgm:spPr/>
      <dgm:t>
        <a:bodyPr/>
        <a:lstStyle/>
        <a:p>
          <a:endParaRPr lang="en-US"/>
        </a:p>
      </dgm:t>
    </dgm:pt>
    <dgm:pt modelId="{E2BE58EB-9116-47D3-964E-F9D5D860F63C}">
      <dgm:prSet custT="1"/>
      <dgm:spPr/>
      <dgm:t>
        <a:bodyPr/>
        <a:lstStyle/>
        <a:p>
          <a:r>
            <a:rPr lang="en-US" sz="1200" dirty="0">
              <a:solidFill>
                <a:srgbClr val="092B49"/>
              </a:solidFill>
            </a:rPr>
            <a:t>Determine needs, ~6 min. call</a:t>
          </a:r>
        </a:p>
      </dgm:t>
    </dgm:pt>
    <dgm:pt modelId="{B57F4E02-6E75-4F5D-BE1C-02F54EB48697}" type="parTrans" cxnId="{FE740A87-46B4-4E93-B401-15555F338AF4}">
      <dgm:prSet/>
      <dgm:spPr/>
      <dgm:t>
        <a:bodyPr/>
        <a:lstStyle/>
        <a:p>
          <a:endParaRPr lang="en-US"/>
        </a:p>
      </dgm:t>
    </dgm:pt>
    <dgm:pt modelId="{A7F7E7FA-1D4E-4DC2-9E5C-40B1EF69DD53}" type="sibTrans" cxnId="{FE740A87-46B4-4E93-B401-15555F338AF4}">
      <dgm:prSet/>
      <dgm:spPr/>
      <dgm:t>
        <a:bodyPr/>
        <a:lstStyle/>
        <a:p>
          <a:endParaRPr lang="en-US"/>
        </a:p>
      </dgm:t>
    </dgm:pt>
    <dgm:pt modelId="{61D83E96-8A2E-43B3-962C-90E8A459C47A}">
      <dgm:prSet/>
      <dgm:spPr/>
      <dgm:t>
        <a:bodyPr/>
        <a:lstStyle/>
        <a:p>
          <a:r>
            <a:rPr lang="en-US" dirty="0">
              <a:solidFill>
                <a:srgbClr val="092B49"/>
              </a:solidFill>
            </a:rPr>
            <a:t>First counseling session</a:t>
          </a:r>
        </a:p>
      </dgm:t>
    </dgm:pt>
    <dgm:pt modelId="{74211D20-618C-426F-BF2D-A5B7B907DD85}" type="parTrans" cxnId="{3CEED256-B1C0-4EDD-8BBA-BF2A9EFF7237}">
      <dgm:prSet/>
      <dgm:spPr/>
      <dgm:t>
        <a:bodyPr/>
        <a:lstStyle/>
        <a:p>
          <a:endParaRPr lang="en-US"/>
        </a:p>
      </dgm:t>
    </dgm:pt>
    <dgm:pt modelId="{69D58578-226E-4640-A1B6-BBC279ABCE91}" type="sibTrans" cxnId="{3CEED256-B1C0-4EDD-8BBA-BF2A9EFF7237}">
      <dgm:prSet/>
      <dgm:spPr/>
      <dgm:t>
        <a:bodyPr/>
        <a:lstStyle/>
        <a:p>
          <a:endParaRPr lang="en-US"/>
        </a:p>
      </dgm:t>
    </dgm:pt>
    <dgm:pt modelId="{0A9EF134-75A8-4D26-BBEA-74C0E7D5767A}">
      <dgm:prSet custT="1"/>
      <dgm:spPr/>
      <dgm:t>
        <a:bodyPr/>
        <a:lstStyle/>
        <a:p>
          <a:r>
            <a:rPr lang="en-US" sz="1200" dirty="0"/>
            <a:t>Comprehensive, ~30 min. call</a:t>
          </a:r>
        </a:p>
      </dgm:t>
    </dgm:pt>
    <dgm:pt modelId="{CF276236-329C-45E0-97F3-46399328D4A3}" type="parTrans" cxnId="{53241273-A874-47BB-90B9-2D0F67221B24}">
      <dgm:prSet/>
      <dgm:spPr/>
      <dgm:t>
        <a:bodyPr/>
        <a:lstStyle/>
        <a:p>
          <a:endParaRPr lang="en-US"/>
        </a:p>
      </dgm:t>
    </dgm:pt>
    <dgm:pt modelId="{9922FB49-3898-4720-A586-E8D732909BDB}" type="sibTrans" cxnId="{53241273-A874-47BB-90B9-2D0F67221B24}">
      <dgm:prSet/>
      <dgm:spPr/>
      <dgm:t>
        <a:bodyPr/>
        <a:lstStyle/>
        <a:p>
          <a:endParaRPr lang="en-US"/>
        </a:p>
      </dgm:t>
    </dgm:pt>
    <dgm:pt modelId="{1885053E-318F-492A-B22E-3D228742E4D8}">
      <dgm:prSet custT="1"/>
      <dgm:spPr/>
      <dgm:t>
        <a:bodyPr/>
        <a:lstStyle/>
        <a:p>
          <a:r>
            <a:rPr lang="en-US" sz="1200" dirty="0"/>
            <a:t>Prepare to quit</a:t>
          </a:r>
        </a:p>
      </dgm:t>
    </dgm:pt>
    <dgm:pt modelId="{28EC480C-24E8-4AE3-9CFC-E0B842E7FB74}" type="parTrans" cxnId="{544ED5FF-D9A6-4802-8390-4C7AA5F4B523}">
      <dgm:prSet/>
      <dgm:spPr/>
      <dgm:t>
        <a:bodyPr/>
        <a:lstStyle/>
        <a:p>
          <a:endParaRPr lang="en-US"/>
        </a:p>
      </dgm:t>
    </dgm:pt>
    <dgm:pt modelId="{0C591A9C-D7AF-4189-9F90-E8B170155748}" type="sibTrans" cxnId="{544ED5FF-D9A6-4802-8390-4C7AA5F4B523}">
      <dgm:prSet/>
      <dgm:spPr/>
      <dgm:t>
        <a:bodyPr/>
        <a:lstStyle/>
        <a:p>
          <a:endParaRPr lang="en-US"/>
        </a:p>
      </dgm:t>
    </dgm:pt>
    <dgm:pt modelId="{50B16949-6787-4107-84E3-B02856FEAFC4}">
      <dgm:prSet custT="1"/>
      <dgm:spPr/>
      <dgm:t>
        <a:bodyPr/>
        <a:lstStyle/>
        <a:p>
          <a:r>
            <a:rPr lang="en-US" sz="1200" dirty="0"/>
            <a:t>Set a quit date</a:t>
          </a:r>
        </a:p>
      </dgm:t>
    </dgm:pt>
    <dgm:pt modelId="{6A83F1D5-30AD-40B2-9D5C-F047F1B9A025}" type="parTrans" cxnId="{AE1A172A-7E58-4455-AC19-FEACACB2B615}">
      <dgm:prSet/>
      <dgm:spPr/>
      <dgm:t>
        <a:bodyPr/>
        <a:lstStyle/>
        <a:p>
          <a:endParaRPr lang="en-US"/>
        </a:p>
      </dgm:t>
    </dgm:pt>
    <dgm:pt modelId="{405BBC69-3349-4F6E-AFB8-6D34302D1DD8}" type="sibTrans" cxnId="{AE1A172A-7E58-4455-AC19-FEACACB2B615}">
      <dgm:prSet/>
      <dgm:spPr/>
      <dgm:t>
        <a:bodyPr/>
        <a:lstStyle/>
        <a:p>
          <a:endParaRPr lang="en-US"/>
        </a:p>
      </dgm:t>
    </dgm:pt>
    <dgm:pt modelId="{13EE6A70-46BF-4F14-AB25-687B4B449C9E}">
      <dgm:prSet/>
      <dgm:spPr/>
      <dgm:t>
        <a:bodyPr/>
        <a:lstStyle/>
        <a:p>
          <a:r>
            <a:rPr lang="en-US" dirty="0">
              <a:solidFill>
                <a:srgbClr val="092B49"/>
              </a:solidFill>
            </a:rPr>
            <a:t>Follow-up sessions</a:t>
          </a:r>
        </a:p>
      </dgm:t>
    </dgm:pt>
    <dgm:pt modelId="{987608BE-4A3F-48D0-907E-BD60812AA2AE}" type="parTrans" cxnId="{7EA5A917-D48D-44E5-ABAD-C8ADAAAA54B8}">
      <dgm:prSet/>
      <dgm:spPr/>
      <dgm:t>
        <a:bodyPr/>
        <a:lstStyle/>
        <a:p>
          <a:endParaRPr lang="en-US"/>
        </a:p>
      </dgm:t>
    </dgm:pt>
    <dgm:pt modelId="{D2426406-045F-4B0A-B19B-BD8E04180498}" type="sibTrans" cxnId="{7EA5A917-D48D-44E5-ABAD-C8ADAAAA54B8}">
      <dgm:prSet/>
      <dgm:spPr/>
      <dgm:t>
        <a:bodyPr/>
        <a:lstStyle/>
        <a:p>
          <a:endParaRPr lang="en-US"/>
        </a:p>
      </dgm:t>
    </dgm:pt>
    <dgm:pt modelId="{CBDC7BBB-A4E1-43CE-AB90-F3CDE3D04941}">
      <dgm:prSet custT="1"/>
      <dgm:spPr/>
      <dgm:t>
        <a:bodyPr/>
        <a:lstStyle/>
        <a:p>
          <a:r>
            <a:rPr lang="en-US" sz="1200" dirty="0">
              <a:solidFill>
                <a:srgbClr val="092B49"/>
              </a:solidFill>
            </a:rPr>
            <a:t>Up to four ~10 minute calls</a:t>
          </a:r>
        </a:p>
      </dgm:t>
    </dgm:pt>
    <dgm:pt modelId="{A131B253-3CB5-4035-9782-241881949E22}" type="parTrans" cxnId="{27630749-6BFE-4AF1-AFCF-9BC91D2F40C2}">
      <dgm:prSet/>
      <dgm:spPr/>
      <dgm:t>
        <a:bodyPr/>
        <a:lstStyle/>
        <a:p>
          <a:endParaRPr lang="en-US"/>
        </a:p>
      </dgm:t>
    </dgm:pt>
    <dgm:pt modelId="{410E1E39-EE20-4DE0-80CA-BD714A060CD2}" type="sibTrans" cxnId="{27630749-6BFE-4AF1-AFCF-9BC91D2F40C2}">
      <dgm:prSet/>
      <dgm:spPr/>
      <dgm:t>
        <a:bodyPr/>
        <a:lstStyle/>
        <a:p>
          <a:endParaRPr lang="en-US"/>
        </a:p>
      </dgm:t>
    </dgm:pt>
    <dgm:pt modelId="{7903477F-7B6B-4BDD-B0C2-542F56C26375}">
      <dgm:prSet custT="1"/>
      <dgm:spPr/>
      <dgm:t>
        <a:bodyPr/>
        <a:lstStyle/>
        <a:p>
          <a:r>
            <a:rPr lang="en-US" sz="1200">
              <a:solidFill>
                <a:srgbClr val="092B49"/>
              </a:solidFill>
            </a:rPr>
            <a:t>Support and accountability</a:t>
          </a:r>
        </a:p>
      </dgm:t>
    </dgm:pt>
    <dgm:pt modelId="{6D533AFF-85CC-47DE-9105-DF128D24727E}" type="parTrans" cxnId="{B10FD696-E0DC-4814-85BB-271160F21CE6}">
      <dgm:prSet/>
      <dgm:spPr/>
      <dgm:t>
        <a:bodyPr/>
        <a:lstStyle/>
        <a:p>
          <a:endParaRPr lang="en-US"/>
        </a:p>
      </dgm:t>
    </dgm:pt>
    <dgm:pt modelId="{485EF399-4EE6-4EF7-B45B-210F1E5778EC}" type="sibTrans" cxnId="{B10FD696-E0DC-4814-85BB-271160F21CE6}">
      <dgm:prSet/>
      <dgm:spPr/>
      <dgm:t>
        <a:bodyPr/>
        <a:lstStyle/>
        <a:p>
          <a:endParaRPr lang="en-US"/>
        </a:p>
      </dgm:t>
    </dgm:pt>
    <dgm:pt modelId="{0DA60D2E-E413-4BD6-99D1-83CEF8469BAE}">
      <dgm:prSet custT="1"/>
      <dgm:spPr/>
      <dgm:t>
        <a:bodyPr/>
        <a:lstStyle/>
        <a:p>
          <a:r>
            <a:rPr lang="en-US" sz="1200" dirty="0">
              <a:solidFill>
                <a:srgbClr val="092B49"/>
              </a:solidFill>
            </a:rPr>
            <a:t>Relapse prevention</a:t>
          </a:r>
        </a:p>
      </dgm:t>
    </dgm:pt>
    <dgm:pt modelId="{E0C8A5CA-A591-44BF-ABAD-DA6662CEE1C4}" type="parTrans" cxnId="{15001D51-BEC4-4F64-88BA-4E1BB1B1C33D}">
      <dgm:prSet/>
      <dgm:spPr/>
      <dgm:t>
        <a:bodyPr/>
        <a:lstStyle/>
        <a:p>
          <a:endParaRPr lang="en-US"/>
        </a:p>
      </dgm:t>
    </dgm:pt>
    <dgm:pt modelId="{13FF3C71-AD4D-4CB9-925C-B730FACF20C1}" type="sibTrans" cxnId="{15001D51-BEC4-4F64-88BA-4E1BB1B1C33D}">
      <dgm:prSet/>
      <dgm:spPr/>
      <dgm:t>
        <a:bodyPr/>
        <a:lstStyle/>
        <a:p>
          <a:endParaRPr lang="en-US"/>
        </a:p>
      </dgm:t>
    </dgm:pt>
    <dgm:pt modelId="{1BCF3158-965F-433B-BA2C-B3EF858D0037}" type="pres">
      <dgm:prSet presAssocID="{07EDB3D1-5A47-4E07-A7FF-7E847F7F005F}" presName="root" presStyleCnt="0">
        <dgm:presLayoutVars>
          <dgm:dir/>
          <dgm:resizeHandles val="exact"/>
        </dgm:presLayoutVars>
      </dgm:prSet>
      <dgm:spPr/>
    </dgm:pt>
    <dgm:pt modelId="{015ABCCC-7181-41F5-83C4-028F51E070E7}" type="pres">
      <dgm:prSet presAssocID="{1FC6F7C5-7AC9-4695-AA14-08BE65AD4A4A}" presName="compNode" presStyleCnt="0"/>
      <dgm:spPr/>
    </dgm:pt>
    <dgm:pt modelId="{C894AC84-D28D-479F-A3B3-73A5567FDACD}" type="pres">
      <dgm:prSet presAssocID="{1FC6F7C5-7AC9-4695-AA14-08BE65AD4A4A}" presName="bgRect" presStyleLbl="bgShp" presStyleIdx="0" presStyleCnt="3" custLinFactNeighborY="-1301"/>
      <dgm:spPr>
        <a:solidFill>
          <a:srgbClr val="B9DAE5"/>
        </a:solidFill>
      </dgm:spPr>
    </dgm:pt>
    <dgm:pt modelId="{9353EB7A-E788-4622-B305-11BD12098F06}" type="pres">
      <dgm:prSet presAssocID="{1FC6F7C5-7AC9-4695-AA14-08BE65AD4A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eiver"/>
        </a:ext>
      </dgm:extLst>
    </dgm:pt>
    <dgm:pt modelId="{B71B0FB7-61D9-4ACC-8966-ED0C24BF5AE7}" type="pres">
      <dgm:prSet presAssocID="{1FC6F7C5-7AC9-4695-AA14-08BE65AD4A4A}" presName="spaceRect" presStyleCnt="0"/>
      <dgm:spPr/>
    </dgm:pt>
    <dgm:pt modelId="{FCD4C7AF-5E88-4367-ADC4-BA5FBA153C6B}" type="pres">
      <dgm:prSet presAssocID="{1FC6F7C5-7AC9-4695-AA14-08BE65AD4A4A}" presName="parTx" presStyleLbl="revTx" presStyleIdx="0" presStyleCnt="6">
        <dgm:presLayoutVars>
          <dgm:chMax val="0"/>
          <dgm:chPref val="0"/>
        </dgm:presLayoutVars>
      </dgm:prSet>
      <dgm:spPr/>
    </dgm:pt>
    <dgm:pt modelId="{DC4BC9FD-7102-48A9-98E0-A7501BBE005D}" type="pres">
      <dgm:prSet presAssocID="{1FC6F7C5-7AC9-4695-AA14-08BE65AD4A4A}" presName="desTx" presStyleLbl="revTx" presStyleIdx="1" presStyleCnt="6">
        <dgm:presLayoutVars/>
      </dgm:prSet>
      <dgm:spPr/>
    </dgm:pt>
    <dgm:pt modelId="{CCE8FD5D-CE23-4BC0-B8EB-4EF5BD7BD73E}" type="pres">
      <dgm:prSet presAssocID="{6316F8A2-A77D-4960-8AC3-F2B0C734C68D}" presName="sibTrans" presStyleCnt="0"/>
      <dgm:spPr/>
    </dgm:pt>
    <dgm:pt modelId="{E210D70F-72E8-4005-A63C-EF5F55B738BE}" type="pres">
      <dgm:prSet presAssocID="{61D83E96-8A2E-43B3-962C-90E8A459C47A}" presName="compNode" presStyleCnt="0"/>
      <dgm:spPr/>
    </dgm:pt>
    <dgm:pt modelId="{FDC7352A-9505-4E97-86BA-E9DC8427BCC4}" type="pres">
      <dgm:prSet presAssocID="{61D83E96-8A2E-43B3-962C-90E8A459C47A}" presName="bgRect" presStyleLbl="bgShp" presStyleIdx="1" presStyleCnt="3" custLinFactNeighborY="-11319"/>
      <dgm:spPr>
        <a:solidFill>
          <a:srgbClr val="B9DAE5"/>
        </a:solidFill>
      </dgm:spPr>
    </dgm:pt>
    <dgm:pt modelId="{9D632964-7300-4D22-8409-D478CD27ED13}" type="pres">
      <dgm:prSet presAssocID="{61D83E96-8A2E-43B3-962C-90E8A459C47A}" presName="iconRect" presStyleLbl="node1" presStyleIdx="1" presStyleCnt="3" custLinFactNeighborY="-2058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7A2CF53D-D8C6-4BC9-9F5B-C67C3BDD885C}" type="pres">
      <dgm:prSet presAssocID="{61D83E96-8A2E-43B3-962C-90E8A459C47A}" presName="spaceRect" presStyleCnt="0"/>
      <dgm:spPr/>
    </dgm:pt>
    <dgm:pt modelId="{F7E4B5D2-3311-40CB-A28C-39162B213EDB}" type="pres">
      <dgm:prSet presAssocID="{61D83E96-8A2E-43B3-962C-90E8A459C47A}" presName="parTx" presStyleLbl="revTx" presStyleIdx="2" presStyleCnt="6" custLinFactNeighborY="-11322">
        <dgm:presLayoutVars>
          <dgm:chMax val="0"/>
          <dgm:chPref val="0"/>
        </dgm:presLayoutVars>
      </dgm:prSet>
      <dgm:spPr/>
    </dgm:pt>
    <dgm:pt modelId="{D4FEB57F-5863-4B53-90AE-BA8C7BE49F3F}" type="pres">
      <dgm:prSet presAssocID="{61D83E96-8A2E-43B3-962C-90E8A459C47A}" presName="desTx" presStyleLbl="revTx" presStyleIdx="3" presStyleCnt="6" custLinFactNeighborY="-11322">
        <dgm:presLayoutVars/>
      </dgm:prSet>
      <dgm:spPr/>
    </dgm:pt>
    <dgm:pt modelId="{DD72C028-7D1B-4021-8B78-7E42CADF5338}" type="pres">
      <dgm:prSet presAssocID="{69D58578-226E-4640-A1B6-BBC279ABCE91}" presName="sibTrans" presStyleCnt="0"/>
      <dgm:spPr/>
    </dgm:pt>
    <dgm:pt modelId="{1923ACE6-4C09-4A9E-844D-54866C2C427A}" type="pres">
      <dgm:prSet presAssocID="{13EE6A70-46BF-4F14-AB25-687B4B449C9E}" presName="compNode" presStyleCnt="0"/>
      <dgm:spPr/>
    </dgm:pt>
    <dgm:pt modelId="{6F02F92E-7BBA-4983-BFD7-857CFABF19DF}" type="pres">
      <dgm:prSet presAssocID="{13EE6A70-46BF-4F14-AB25-687B4B449C9E}" presName="bgRect" presStyleLbl="bgShp" presStyleIdx="2" presStyleCnt="3" custLinFactNeighborY="-20126"/>
      <dgm:spPr>
        <a:solidFill>
          <a:srgbClr val="B9DAE5"/>
        </a:solidFill>
      </dgm:spPr>
    </dgm:pt>
    <dgm:pt modelId="{5DA89865-3DFD-4F9F-A0E6-7B1E9D775AA4}" type="pres">
      <dgm:prSet presAssocID="{13EE6A70-46BF-4F14-AB25-687B4B449C9E}" presName="iconRect" presStyleLbl="node1" presStyleIdx="2" presStyleCnt="3" custLinFactNeighborY="-3430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19559BC-3ECA-4E7F-9789-E13E0E9E149C}" type="pres">
      <dgm:prSet presAssocID="{13EE6A70-46BF-4F14-AB25-687B4B449C9E}" presName="spaceRect" presStyleCnt="0"/>
      <dgm:spPr/>
    </dgm:pt>
    <dgm:pt modelId="{8D07E02C-8213-42AD-B717-DE4489D69B6F}" type="pres">
      <dgm:prSet presAssocID="{13EE6A70-46BF-4F14-AB25-687B4B449C9E}" presName="parTx" presStyleLbl="revTx" presStyleIdx="4" presStyleCnt="6" custLinFactNeighborY="-18870">
        <dgm:presLayoutVars>
          <dgm:chMax val="0"/>
          <dgm:chPref val="0"/>
        </dgm:presLayoutVars>
      </dgm:prSet>
      <dgm:spPr/>
    </dgm:pt>
    <dgm:pt modelId="{8BD75C95-BC7B-4A9E-A7B3-87AF0A3001FD}" type="pres">
      <dgm:prSet presAssocID="{13EE6A70-46BF-4F14-AB25-687B4B449C9E}" presName="desTx" presStyleLbl="revTx" presStyleIdx="5" presStyleCnt="6" custLinFactNeighborY="-18870">
        <dgm:presLayoutVars/>
      </dgm:prSet>
      <dgm:spPr/>
    </dgm:pt>
  </dgm:ptLst>
  <dgm:cxnLst>
    <dgm:cxn modelId="{7EA5A917-D48D-44E5-ABAD-C8ADAAAA54B8}" srcId="{07EDB3D1-5A47-4E07-A7FF-7E847F7F005F}" destId="{13EE6A70-46BF-4F14-AB25-687B4B449C9E}" srcOrd="2" destOrd="0" parTransId="{987608BE-4A3F-48D0-907E-BD60812AA2AE}" sibTransId="{D2426406-045F-4B0A-B19B-BD8E04180498}"/>
    <dgm:cxn modelId="{AE1A172A-7E58-4455-AC19-FEACACB2B615}" srcId="{61D83E96-8A2E-43B3-962C-90E8A459C47A}" destId="{50B16949-6787-4107-84E3-B02856FEAFC4}" srcOrd="2" destOrd="0" parTransId="{6A83F1D5-30AD-40B2-9D5C-F047F1B9A025}" sibTransId="{405BBC69-3349-4F6E-AFB8-6D34302D1DD8}"/>
    <dgm:cxn modelId="{112EAE30-76B6-4380-9AF5-05BD58D5595A}" type="presOf" srcId="{50B16949-6787-4107-84E3-B02856FEAFC4}" destId="{D4FEB57F-5863-4B53-90AE-BA8C7BE49F3F}" srcOrd="0" destOrd="2" presId="urn:microsoft.com/office/officeart/2018/2/layout/IconVerticalSolidList"/>
    <dgm:cxn modelId="{27630749-6BFE-4AF1-AFCF-9BC91D2F40C2}" srcId="{13EE6A70-46BF-4F14-AB25-687B4B449C9E}" destId="{CBDC7BBB-A4E1-43CE-AB90-F3CDE3D04941}" srcOrd="0" destOrd="0" parTransId="{A131B253-3CB5-4035-9782-241881949E22}" sibTransId="{410E1E39-EE20-4DE0-80CA-BD714A060CD2}"/>
    <dgm:cxn modelId="{FDB1F950-FE4F-4F55-8C09-C8162ED8A2C5}" type="presOf" srcId="{E2BE58EB-9116-47D3-964E-F9D5D860F63C}" destId="{DC4BC9FD-7102-48A9-98E0-A7501BBE005D}" srcOrd="0" destOrd="0" presId="urn:microsoft.com/office/officeart/2018/2/layout/IconVerticalSolidList"/>
    <dgm:cxn modelId="{15001D51-BEC4-4F64-88BA-4E1BB1B1C33D}" srcId="{13EE6A70-46BF-4F14-AB25-687B4B449C9E}" destId="{0DA60D2E-E413-4BD6-99D1-83CEF8469BAE}" srcOrd="2" destOrd="0" parTransId="{E0C8A5CA-A591-44BF-ABAD-DA6662CEE1C4}" sibTransId="{13FF3C71-AD4D-4CB9-925C-B730FACF20C1}"/>
    <dgm:cxn modelId="{1E7B5651-62F3-4335-9E30-5B187F73B857}" type="presOf" srcId="{1885053E-318F-492A-B22E-3D228742E4D8}" destId="{D4FEB57F-5863-4B53-90AE-BA8C7BE49F3F}" srcOrd="0" destOrd="1" presId="urn:microsoft.com/office/officeart/2018/2/layout/IconVerticalSolidList"/>
    <dgm:cxn modelId="{53241273-A874-47BB-90B9-2D0F67221B24}" srcId="{61D83E96-8A2E-43B3-962C-90E8A459C47A}" destId="{0A9EF134-75A8-4D26-BBEA-74C0E7D5767A}" srcOrd="0" destOrd="0" parTransId="{CF276236-329C-45E0-97F3-46399328D4A3}" sibTransId="{9922FB49-3898-4720-A586-E8D732909BDB}"/>
    <dgm:cxn modelId="{3CEED256-B1C0-4EDD-8BBA-BF2A9EFF7237}" srcId="{07EDB3D1-5A47-4E07-A7FF-7E847F7F005F}" destId="{61D83E96-8A2E-43B3-962C-90E8A459C47A}" srcOrd="1" destOrd="0" parTransId="{74211D20-618C-426F-BF2D-A5B7B907DD85}" sibTransId="{69D58578-226E-4640-A1B6-BBC279ABCE91}"/>
    <dgm:cxn modelId="{C14DD081-86B3-415C-ACC3-F23CCB9CC73F}" type="presOf" srcId="{61D83E96-8A2E-43B3-962C-90E8A459C47A}" destId="{F7E4B5D2-3311-40CB-A28C-39162B213EDB}" srcOrd="0" destOrd="0" presId="urn:microsoft.com/office/officeart/2018/2/layout/IconVerticalSolidList"/>
    <dgm:cxn modelId="{C7291382-74BA-4F08-83A4-0109EAA44820}" type="presOf" srcId="{13EE6A70-46BF-4F14-AB25-687B4B449C9E}" destId="{8D07E02C-8213-42AD-B717-DE4489D69B6F}" srcOrd="0" destOrd="0" presId="urn:microsoft.com/office/officeart/2018/2/layout/IconVerticalSolidList"/>
    <dgm:cxn modelId="{FE740A87-46B4-4E93-B401-15555F338AF4}" srcId="{1FC6F7C5-7AC9-4695-AA14-08BE65AD4A4A}" destId="{E2BE58EB-9116-47D3-964E-F9D5D860F63C}" srcOrd="0" destOrd="0" parTransId="{B57F4E02-6E75-4F5D-BE1C-02F54EB48697}" sibTransId="{A7F7E7FA-1D4E-4DC2-9E5C-40B1EF69DD53}"/>
    <dgm:cxn modelId="{B10FD696-E0DC-4814-85BB-271160F21CE6}" srcId="{13EE6A70-46BF-4F14-AB25-687B4B449C9E}" destId="{7903477F-7B6B-4BDD-B0C2-542F56C26375}" srcOrd="1" destOrd="0" parTransId="{6D533AFF-85CC-47DE-9105-DF128D24727E}" sibTransId="{485EF399-4EE6-4EF7-B45B-210F1E5778EC}"/>
    <dgm:cxn modelId="{80BF49B1-8682-4B16-B68D-2C357F0FABA1}" srcId="{07EDB3D1-5A47-4E07-A7FF-7E847F7F005F}" destId="{1FC6F7C5-7AC9-4695-AA14-08BE65AD4A4A}" srcOrd="0" destOrd="0" parTransId="{3AFECB63-4D6B-4CC7-B77A-1D0E46F214A8}" sibTransId="{6316F8A2-A77D-4960-8AC3-F2B0C734C68D}"/>
    <dgm:cxn modelId="{201684BC-778E-449B-9E3A-DF3D67443FBA}" type="presOf" srcId="{1FC6F7C5-7AC9-4695-AA14-08BE65AD4A4A}" destId="{FCD4C7AF-5E88-4367-ADC4-BA5FBA153C6B}" srcOrd="0" destOrd="0" presId="urn:microsoft.com/office/officeart/2018/2/layout/IconVerticalSolidList"/>
    <dgm:cxn modelId="{77EFE0C5-303D-4F47-8432-3995627B87E5}" type="presOf" srcId="{07EDB3D1-5A47-4E07-A7FF-7E847F7F005F}" destId="{1BCF3158-965F-433B-BA2C-B3EF858D0037}" srcOrd="0" destOrd="0" presId="urn:microsoft.com/office/officeart/2018/2/layout/IconVerticalSolidList"/>
    <dgm:cxn modelId="{0B7FEEC8-68F1-46B7-8B85-FC67BB0A396D}" type="presOf" srcId="{0A9EF134-75A8-4D26-BBEA-74C0E7D5767A}" destId="{D4FEB57F-5863-4B53-90AE-BA8C7BE49F3F}" srcOrd="0" destOrd="0" presId="urn:microsoft.com/office/officeart/2018/2/layout/IconVerticalSolidList"/>
    <dgm:cxn modelId="{DA5490CE-79A6-4511-86CF-AD1A49756D99}" type="presOf" srcId="{7903477F-7B6B-4BDD-B0C2-542F56C26375}" destId="{8BD75C95-BC7B-4A9E-A7B3-87AF0A3001FD}" srcOrd="0" destOrd="1" presId="urn:microsoft.com/office/officeart/2018/2/layout/IconVerticalSolidList"/>
    <dgm:cxn modelId="{A3F00AF3-4EF2-4473-91C5-8909873DDBF1}" type="presOf" srcId="{0DA60D2E-E413-4BD6-99D1-83CEF8469BAE}" destId="{8BD75C95-BC7B-4A9E-A7B3-87AF0A3001FD}" srcOrd="0" destOrd="2" presId="urn:microsoft.com/office/officeart/2018/2/layout/IconVerticalSolidList"/>
    <dgm:cxn modelId="{9A3E7DF7-9080-44DB-A989-FA9C11102AA1}" type="presOf" srcId="{CBDC7BBB-A4E1-43CE-AB90-F3CDE3D04941}" destId="{8BD75C95-BC7B-4A9E-A7B3-87AF0A3001FD}" srcOrd="0" destOrd="0" presId="urn:microsoft.com/office/officeart/2018/2/layout/IconVerticalSolidList"/>
    <dgm:cxn modelId="{544ED5FF-D9A6-4802-8390-4C7AA5F4B523}" srcId="{61D83E96-8A2E-43B3-962C-90E8A459C47A}" destId="{1885053E-318F-492A-B22E-3D228742E4D8}" srcOrd="1" destOrd="0" parTransId="{28EC480C-24E8-4AE3-9CFC-E0B842E7FB74}" sibTransId="{0C591A9C-D7AF-4189-9F90-E8B170155748}"/>
    <dgm:cxn modelId="{9DD851BA-E2BA-44DF-893F-3391B10E908F}" type="presParOf" srcId="{1BCF3158-965F-433B-BA2C-B3EF858D0037}" destId="{015ABCCC-7181-41F5-83C4-028F51E070E7}" srcOrd="0" destOrd="0" presId="urn:microsoft.com/office/officeart/2018/2/layout/IconVerticalSolidList"/>
    <dgm:cxn modelId="{07957A51-E39B-4212-8642-6DE36D7DAE3A}" type="presParOf" srcId="{015ABCCC-7181-41F5-83C4-028F51E070E7}" destId="{C894AC84-D28D-479F-A3B3-73A5567FDACD}" srcOrd="0" destOrd="0" presId="urn:microsoft.com/office/officeart/2018/2/layout/IconVerticalSolidList"/>
    <dgm:cxn modelId="{3A042747-4A8E-41AC-B685-CB052A46FB2F}" type="presParOf" srcId="{015ABCCC-7181-41F5-83C4-028F51E070E7}" destId="{9353EB7A-E788-4622-B305-11BD12098F06}" srcOrd="1" destOrd="0" presId="urn:microsoft.com/office/officeart/2018/2/layout/IconVerticalSolidList"/>
    <dgm:cxn modelId="{1C4F8761-83D0-493A-A4B1-864FF96DC759}" type="presParOf" srcId="{015ABCCC-7181-41F5-83C4-028F51E070E7}" destId="{B71B0FB7-61D9-4ACC-8966-ED0C24BF5AE7}" srcOrd="2" destOrd="0" presId="urn:microsoft.com/office/officeart/2018/2/layout/IconVerticalSolidList"/>
    <dgm:cxn modelId="{25F25BB3-B1ED-4B4D-8A7A-723A795E69E3}" type="presParOf" srcId="{015ABCCC-7181-41F5-83C4-028F51E070E7}" destId="{FCD4C7AF-5E88-4367-ADC4-BA5FBA153C6B}" srcOrd="3" destOrd="0" presId="urn:microsoft.com/office/officeart/2018/2/layout/IconVerticalSolidList"/>
    <dgm:cxn modelId="{245BFA98-23E5-454E-B528-543AD8146B72}" type="presParOf" srcId="{015ABCCC-7181-41F5-83C4-028F51E070E7}" destId="{DC4BC9FD-7102-48A9-98E0-A7501BBE005D}" srcOrd="4" destOrd="0" presId="urn:microsoft.com/office/officeart/2018/2/layout/IconVerticalSolidList"/>
    <dgm:cxn modelId="{A5265FB9-AB11-49F1-9E06-29CE2E06BB34}" type="presParOf" srcId="{1BCF3158-965F-433B-BA2C-B3EF858D0037}" destId="{CCE8FD5D-CE23-4BC0-B8EB-4EF5BD7BD73E}" srcOrd="1" destOrd="0" presId="urn:microsoft.com/office/officeart/2018/2/layout/IconVerticalSolidList"/>
    <dgm:cxn modelId="{2BB52907-C34F-44DA-8495-642361CD8E1A}" type="presParOf" srcId="{1BCF3158-965F-433B-BA2C-B3EF858D0037}" destId="{E210D70F-72E8-4005-A63C-EF5F55B738BE}" srcOrd="2" destOrd="0" presId="urn:microsoft.com/office/officeart/2018/2/layout/IconVerticalSolidList"/>
    <dgm:cxn modelId="{D7960189-66EB-4940-8A65-56AF715A861B}" type="presParOf" srcId="{E210D70F-72E8-4005-A63C-EF5F55B738BE}" destId="{FDC7352A-9505-4E97-86BA-E9DC8427BCC4}" srcOrd="0" destOrd="0" presId="urn:microsoft.com/office/officeart/2018/2/layout/IconVerticalSolidList"/>
    <dgm:cxn modelId="{BE670918-485B-45FE-8879-044242040ED3}" type="presParOf" srcId="{E210D70F-72E8-4005-A63C-EF5F55B738BE}" destId="{9D632964-7300-4D22-8409-D478CD27ED13}" srcOrd="1" destOrd="0" presId="urn:microsoft.com/office/officeart/2018/2/layout/IconVerticalSolidList"/>
    <dgm:cxn modelId="{DAB9D273-B258-432B-8820-A732DB44B8DC}" type="presParOf" srcId="{E210D70F-72E8-4005-A63C-EF5F55B738BE}" destId="{7A2CF53D-D8C6-4BC9-9F5B-C67C3BDD885C}" srcOrd="2" destOrd="0" presId="urn:microsoft.com/office/officeart/2018/2/layout/IconVerticalSolidList"/>
    <dgm:cxn modelId="{774ED185-A281-4F8E-8081-6D304D98C049}" type="presParOf" srcId="{E210D70F-72E8-4005-A63C-EF5F55B738BE}" destId="{F7E4B5D2-3311-40CB-A28C-39162B213EDB}" srcOrd="3" destOrd="0" presId="urn:microsoft.com/office/officeart/2018/2/layout/IconVerticalSolidList"/>
    <dgm:cxn modelId="{95A4F9BD-A124-4D3B-B6D5-19185BF904C1}" type="presParOf" srcId="{E210D70F-72E8-4005-A63C-EF5F55B738BE}" destId="{D4FEB57F-5863-4B53-90AE-BA8C7BE49F3F}" srcOrd="4" destOrd="0" presId="urn:microsoft.com/office/officeart/2018/2/layout/IconVerticalSolidList"/>
    <dgm:cxn modelId="{13CBF1C4-BCFE-40EF-B0A8-C870ADDF4926}" type="presParOf" srcId="{1BCF3158-965F-433B-BA2C-B3EF858D0037}" destId="{DD72C028-7D1B-4021-8B78-7E42CADF5338}" srcOrd="3" destOrd="0" presId="urn:microsoft.com/office/officeart/2018/2/layout/IconVerticalSolidList"/>
    <dgm:cxn modelId="{A2C74116-7653-416B-BDED-96F3617820AC}" type="presParOf" srcId="{1BCF3158-965F-433B-BA2C-B3EF858D0037}" destId="{1923ACE6-4C09-4A9E-844D-54866C2C427A}" srcOrd="4" destOrd="0" presId="urn:microsoft.com/office/officeart/2018/2/layout/IconVerticalSolidList"/>
    <dgm:cxn modelId="{AC6B9946-47A6-491A-BD46-2EDE1D81D01A}" type="presParOf" srcId="{1923ACE6-4C09-4A9E-844D-54866C2C427A}" destId="{6F02F92E-7BBA-4983-BFD7-857CFABF19DF}" srcOrd="0" destOrd="0" presId="urn:microsoft.com/office/officeart/2018/2/layout/IconVerticalSolidList"/>
    <dgm:cxn modelId="{FC651996-CF12-471E-A358-411DE76C9E24}" type="presParOf" srcId="{1923ACE6-4C09-4A9E-844D-54866C2C427A}" destId="{5DA89865-3DFD-4F9F-A0E6-7B1E9D775AA4}" srcOrd="1" destOrd="0" presId="urn:microsoft.com/office/officeart/2018/2/layout/IconVerticalSolidList"/>
    <dgm:cxn modelId="{9F1323E9-9AE0-4AA9-8167-D9C86B913B3C}" type="presParOf" srcId="{1923ACE6-4C09-4A9E-844D-54866C2C427A}" destId="{319559BC-3ECA-4E7F-9789-E13E0E9E149C}" srcOrd="2" destOrd="0" presId="urn:microsoft.com/office/officeart/2018/2/layout/IconVerticalSolidList"/>
    <dgm:cxn modelId="{DB88FEE8-2C5F-47FD-AAA5-A8029790CB8E}" type="presParOf" srcId="{1923ACE6-4C09-4A9E-844D-54866C2C427A}" destId="{8D07E02C-8213-42AD-B717-DE4489D69B6F}" srcOrd="3" destOrd="0" presId="urn:microsoft.com/office/officeart/2018/2/layout/IconVerticalSolidList"/>
    <dgm:cxn modelId="{AE6A2DF7-3555-4477-92BD-797F3C6FAB47}" type="presParOf" srcId="{1923ACE6-4C09-4A9E-844D-54866C2C427A}" destId="{8BD75C95-BC7B-4A9E-A7B3-87AF0A3001F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18E204-15A3-4BE3-A8AE-CA5102421810}"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7F579AF8-EC49-474F-AFB9-68F91232B562}">
      <dgm:prSet/>
      <dgm:spPr>
        <a:solidFill>
          <a:srgbClr val="FF9E1B"/>
        </a:solidFill>
      </dgm:spPr>
      <dgm:t>
        <a:bodyPr/>
        <a:lstStyle/>
        <a:p>
          <a:r>
            <a:rPr lang="en-US"/>
            <a:t>Motivation</a:t>
          </a:r>
        </a:p>
      </dgm:t>
    </dgm:pt>
    <dgm:pt modelId="{EDAB216D-DA8D-4739-AACC-598A72F8CB65}" type="parTrans" cxnId="{E1CB6582-4FAA-47E4-A6E5-5A5A6CC52B59}">
      <dgm:prSet/>
      <dgm:spPr/>
      <dgm:t>
        <a:bodyPr/>
        <a:lstStyle/>
        <a:p>
          <a:endParaRPr lang="en-US"/>
        </a:p>
      </dgm:t>
    </dgm:pt>
    <dgm:pt modelId="{26F1A0B6-91F3-4B2D-9DD3-187CF357BEC3}" type="sibTrans" cxnId="{E1CB6582-4FAA-47E4-A6E5-5A5A6CC52B59}">
      <dgm:prSet/>
      <dgm:spPr/>
      <dgm:t>
        <a:bodyPr/>
        <a:lstStyle/>
        <a:p>
          <a:endParaRPr lang="en-US"/>
        </a:p>
      </dgm:t>
    </dgm:pt>
    <dgm:pt modelId="{BBD9362A-D1DF-4873-8BA7-AB34A44F7A92}">
      <dgm:prSet/>
      <dgm:spPr>
        <a:solidFill>
          <a:srgbClr val="FF9E1B"/>
        </a:solidFill>
      </dgm:spPr>
      <dgm:t>
        <a:bodyPr/>
        <a:lstStyle/>
        <a:p>
          <a:r>
            <a:rPr lang="en-US" dirty="0"/>
            <a:t>Self-efficacy</a:t>
          </a:r>
        </a:p>
      </dgm:t>
    </dgm:pt>
    <dgm:pt modelId="{9017ED43-4A78-470F-B7FB-772BB8105895}" type="parTrans" cxnId="{F6AE027B-6209-4231-A390-DB22850ACA0E}">
      <dgm:prSet/>
      <dgm:spPr/>
      <dgm:t>
        <a:bodyPr/>
        <a:lstStyle/>
        <a:p>
          <a:endParaRPr lang="en-US"/>
        </a:p>
      </dgm:t>
    </dgm:pt>
    <dgm:pt modelId="{B751E406-B824-4F13-A247-BB35E17FC69D}" type="sibTrans" cxnId="{F6AE027B-6209-4231-A390-DB22850ACA0E}">
      <dgm:prSet/>
      <dgm:spPr/>
      <dgm:t>
        <a:bodyPr/>
        <a:lstStyle/>
        <a:p>
          <a:endParaRPr lang="en-US"/>
        </a:p>
      </dgm:t>
    </dgm:pt>
    <dgm:pt modelId="{BE189E1F-2675-4262-B790-3626F5EA46AA}">
      <dgm:prSet/>
      <dgm:spPr>
        <a:solidFill>
          <a:srgbClr val="FF9E1B"/>
        </a:solidFill>
      </dgm:spPr>
      <dgm:t>
        <a:bodyPr/>
        <a:lstStyle/>
        <a:p>
          <a:r>
            <a:rPr lang="en-US"/>
            <a:t>Smoking &amp; quitting history</a:t>
          </a:r>
        </a:p>
      </dgm:t>
    </dgm:pt>
    <dgm:pt modelId="{0F022A49-E480-464C-9B93-27194C8B917A}" type="parTrans" cxnId="{7533F1B9-2EE1-4754-8981-86CBE9295575}">
      <dgm:prSet/>
      <dgm:spPr/>
      <dgm:t>
        <a:bodyPr/>
        <a:lstStyle/>
        <a:p>
          <a:endParaRPr lang="en-US"/>
        </a:p>
      </dgm:t>
    </dgm:pt>
    <dgm:pt modelId="{4CC93B49-60B8-441A-B448-BB79C6D39BD2}" type="sibTrans" cxnId="{7533F1B9-2EE1-4754-8981-86CBE9295575}">
      <dgm:prSet/>
      <dgm:spPr/>
      <dgm:t>
        <a:bodyPr/>
        <a:lstStyle/>
        <a:p>
          <a:endParaRPr lang="en-US"/>
        </a:p>
      </dgm:t>
    </dgm:pt>
    <dgm:pt modelId="{CF77DBA2-7C87-470F-BE02-AB87C875184A}">
      <dgm:prSet/>
      <dgm:spPr>
        <a:solidFill>
          <a:srgbClr val="FF9E1B"/>
        </a:solidFill>
      </dgm:spPr>
      <dgm:t>
        <a:bodyPr/>
        <a:lstStyle/>
        <a:p>
          <a:r>
            <a:rPr lang="en-US"/>
            <a:t>Environmental considerations</a:t>
          </a:r>
        </a:p>
      </dgm:t>
    </dgm:pt>
    <dgm:pt modelId="{9B41902F-C565-4730-B77C-4B44CA92F0D6}" type="parTrans" cxnId="{F46FF24B-CA3A-41FC-9309-6D83BF02F0AA}">
      <dgm:prSet/>
      <dgm:spPr/>
      <dgm:t>
        <a:bodyPr/>
        <a:lstStyle/>
        <a:p>
          <a:endParaRPr lang="en-US"/>
        </a:p>
      </dgm:t>
    </dgm:pt>
    <dgm:pt modelId="{0E02B28F-264B-4520-9FD8-DA355102F07F}" type="sibTrans" cxnId="{F46FF24B-CA3A-41FC-9309-6D83BF02F0AA}">
      <dgm:prSet/>
      <dgm:spPr/>
      <dgm:t>
        <a:bodyPr/>
        <a:lstStyle/>
        <a:p>
          <a:endParaRPr lang="en-US"/>
        </a:p>
      </dgm:t>
    </dgm:pt>
    <dgm:pt modelId="{A0003658-F0B5-4774-A587-C4F7F219997A}">
      <dgm:prSet/>
      <dgm:spPr>
        <a:solidFill>
          <a:srgbClr val="FF9E1B"/>
        </a:solidFill>
      </dgm:spPr>
      <dgm:t>
        <a:bodyPr/>
        <a:lstStyle/>
        <a:p>
          <a:r>
            <a:rPr lang="en-US" dirty="0"/>
            <a:t>Treatment overview &amp; rationale</a:t>
          </a:r>
        </a:p>
      </dgm:t>
    </dgm:pt>
    <dgm:pt modelId="{C17250EE-4703-458B-938F-4A296EDB7B33}" type="parTrans" cxnId="{D8FE2AAC-5AF8-4720-85A3-62A614EEC2C2}">
      <dgm:prSet/>
      <dgm:spPr/>
      <dgm:t>
        <a:bodyPr/>
        <a:lstStyle/>
        <a:p>
          <a:endParaRPr lang="en-US"/>
        </a:p>
      </dgm:t>
    </dgm:pt>
    <dgm:pt modelId="{9A86022D-865B-4F85-8B19-D6F737A6F8B6}" type="sibTrans" cxnId="{D8FE2AAC-5AF8-4720-85A3-62A614EEC2C2}">
      <dgm:prSet/>
      <dgm:spPr/>
      <dgm:t>
        <a:bodyPr/>
        <a:lstStyle/>
        <a:p>
          <a:endParaRPr lang="en-US"/>
        </a:p>
      </dgm:t>
    </dgm:pt>
    <dgm:pt modelId="{812CC595-CDE5-4754-98A1-FC6DA846ECF7}">
      <dgm:prSet/>
      <dgm:spPr>
        <a:solidFill>
          <a:srgbClr val="FF9E1B"/>
        </a:solidFill>
      </dgm:spPr>
      <dgm:t>
        <a:bodyPr/>
        <a:lstStyle/>
        <a:p>
          <a:r>
            <a:rPr lang="en-US"/>
            <a:t>Health considerations </a:t>
          </a:r>
        </a:p>
      </dgm:t>
    </dgm:pt>
    <dgm:pt modelId="{690073D6-7E1F-4F68-A407-F9A820347AC0}" type="parTrans" cxnId="{6ED377C9-F630-4D45-9A12-F3FC2586650F}">
      <dgm:prSet/>
      <dgm:spPr/>
      <dgm:t>
        <a:bodyPr/>
        <a:lstStyle/>
        <a:p>
          <a:endParaRPr lang="en-US"/>
        </a:p>
      </dgm:t>
    </dgm:pt>
    <dgm:pt modelId="{82E2D641-B63E-43BD-9961-C2C5CF3F5D0D}" type="sibTrans" cxnId="{6ED377C9-F630-4D45-9A12-F3FC2586650F}">
      <dgm:prSet/>
      <dgm:spPr/>
      <dgm:t>
        <a:bodyPr/>
        <a:lstStyle/>
        <a:p>
          <a:endParaRPr lang="en-US"/>
        </a:p>
      </dgm:t>
    </dgm:pt>
    <dgm:pt modelId="{048C2962-BE4F-4E4E-BA52-B8A952E21C56}">
      <dgm:prSet/>
      <dgm:spPr>
        <a:solidFill>
          <a:srgbClr val="FF9E1B"/>
        </a:solidFill>
      </dgm:spPr>
      <dgm:t>
        <a:bodyPr/>
        <a:lstStyle/>
        <a:p>
          <a:r>
            <a:rPr lang="en-US" dirty="0"/>
            <a:t>Quitting methods </a:t>
          </a:r>
        </a:p>
      </dgm:t>
    </dgm:pt>
    <dgm:pt modelId="{F5230A7D-2A05-4C39-8C48-890B1880B133}" type="parTrans" cxnId="{EE732D9D-F5D2-45DA-8192-35F90440D98A}">
      <dgm:prSet/>
      <dgm:spPr/>
      <dgm:t>
        <a:bodyPr/>
        <a:lstStyle/>
        <a:p>
          <a:endParaRPr lang="en-US"/>
        </a:p>
      </dgm:t>
    </dgm:pt>
    <dgm:pt modelId="{B32F3DBD-5BB5-4D0D-A4EE-60B71E40B35F}" type="sibTrans" cxnId="{EE732D9D-F5D2-45DA-8192-35F90440D98A}">
      <dgm:prSet/>
      <dgm:spPr/>
      <dgm:t>
        <a:bodyPr/>
        <a:lstStyle/>
        <a:p>
          <a:endParaRPr lang="en-US"/>
        </a:p>
      </dgm:t>
    </dgm:pt>
    <dgm:pt modelId="{A2346A37-8875-4727-BEB6-D8EA25D30C43}">
      <dgm:prSet/>
      <dgm:spPr>
        <a:solidFill>
          <a:srgbClr val="FF9E1B"/>
        </a:solidFill>
      </dgm:spPr>
      <dgm:t>
        <a:bodyPr/>
        <a:lstStyle/>
        <a:p>
          <a:r>
            <a:rPr lang="en-US"/>
            <a:t>Self-image</a:t>
          </a:r>
        </a:p>
      </dgm:t>
    </dgm:pt>
    <dgm:pt modelId="{70FFE329-717A-4D51-B18A-1F2A1BDDA936}" type="parTrans" cxnId="{06D9FC56-535C-40F8-B0B6-61F11754BA1B}">
      <dgm:prSet/>
      <dgm:spPr/>
      <dgm:t>
        <a:bodyPr/>
        <a:lstStyle/>
        <a:p>
          <a:endParaRPr lang="en-US"/>
        </a:p>
      </dgm:t>
    </dgm:pt>
    <dgm:pt modelId="{FD12BB55-A60C-40B5-B67E-93A65F3D9AF1}" type="sibTrans" cxnId="{06D9FC56-535C-40F8-B0B6-61F11754BA1B}">
      <dgm:prSet/>
      <dgm:spPr/>
      <dgm:t>
        <a:bodyPr/>
        <a:lstStyle/>
        <a:p>
          <a:endParaRPr lang="en-US"/>
        </a:p>
      </dgm:t>
    </dgm:pt>
    <dgm:pt modelId="{2BB116B4-5F60-4B83-B2FB-67CCE144A36B}" type="pres">
      <dgm:prSet presAssocID="{9518E204-15A3-4BE3-A8AE-CA5102421810}" presName="diagram" presStyleCnt="0">
        <dgm:presLayoutVars>
          <dgm:dir/>
          <dgm:resizeHandles val="exact"/>
        </dgm:presLayoutVars>
      </dgm:prSet>
      <dgm:spPr/>
    </dgm:pt>
    <dgm:pt modelId="{3C92166B-464B-4976-9320-1EB531251321}" type="pres">
      <dgm:prSet presAssocID="{7F579AF8-EC49-474F-AFB9-68F91232B562}" presName="node" presStyleLbl="node1" presStyleIdx="0" presStyleCnt="8">
        <dgm:presLayoutVars>
          <dgm:bulletEnabled val="1"/>
        </dgm:presLayoutVars>
      </dgm:prSet>
      <dgm:spPr/>
    </dgm:pt>
    <dgm:pt modelId="{BBF8A308-4F8C-4C27-9E61-0259775ADDAA}" type="pres">
      <dgm:prSet presAssocID="{26F1A0B6-91F3-4B2D-9DD3-187CF357BEC3}" presName="sibTrans" presStyleCnt="0"/>
      <dgm:spPr/>
    </dgm:pt>
    <dgm:pt modelId="{D421AE67-3C0F-4C77-8D22-7A983986EB04}" type="pres">
      <dgm:prSet presAssocID="{BBD9362A-D1DF-4873-8BA7-AB34A44F7A92}" presName="node" presStyleLbl="node1" presStyleIdx="1" presStyleCnt="8">
        <dgm:presLayoutVars>
          <dgm:bulletEnabled val="1"/>
        </dgm:presLayoutVars>
      </dgm:prSet>
      <dgm:spPr/>
    </dgm:pt>
    <dgm:pt modelId="{9C15DF11-3B92-4C20-9EC7-B6344FA59E03}" type="pres">
      <dgm:prSet presAssocID="{B751E406-B824-4F13-A247-BB35E17FC69D}" presName="sibTrans" presStyleCnt="0"/>
      <dgm:spPr/>
    </dgm:pt>
    <dgm:pt modelId="{CF942B5E-1594-430E-A081-982AA0A51376}" type="pres">
      <dgm:prSet presAssocID="{BE189E1F-2675-4262-B790-3626F5EA46AA}" presName="node" presStyleLbl="node1" presStyleIdx="2" presStyleCnt="8">
        <dgm:presLayoutVars>
          <dgm:bulletEnabled val="1"/>
        </dgm:presLayoutVars>
      </dgm:prSet>
      <dgm:spPr/>
    </dgm:pt>
    <dgm:pt modelId="{DB948872-9B33-4B97-A6A5-D922E236CDAB}" type="pres">
      <dgm:prSet presAssocID="{4CC93B49-60B8-441A-B448-BB79C6D39BD2}" presName="sibTrans" presStyleCnt="0"/>
      <dgm:spPr/>
    </dgm:pt>
    <dgm:pt modelId="{7D773AB9-0D8F-4BF6-B173-64F99F24F804}" type="pres">
      <dgm:prSet presAssocID="{CF77DBA2-7C87-470F-BE02-AB87C875184A}" presName="node" presStyleLbl="node1" presStyleIdx="3" presStyleCnt="8">
        <dgm:presLayoutVars>
          <dgm:bulletEnabled val="1"/>
        </dgm:presLayoutVars>
      </dgm:prSet>
      <dgm:spPr/>
    </dgm:pt>
    <dgm:pt modelId="{727AAD3E-C32C-4EED-A1CB-BC1CA4E91B15}" type="pres">
      <dgm:prSet presAssocID="{0E02B28F-264B-4520-9FD8-DA355102F07F}" presName="sibTrans" presStyleCnt="0"/>
      <dgm:spPr/>
    </dgm:pt>
    <dgm:pt modelId="{61CA4ED9-BBE0-4810-A423-473C846C6A64}" type="pres">
      <dgm:prSet presAssocID="{A0003658-F0B5-4774-A587-C4F7F219997A}" presName="node" presStyleLbl="node1" presStyleIdx="4" presStyleCnt="8">
        <dgm:presLayoutVars>
          <dgm:bulletEnabled val="1"/>
        </dgm:presLayoutVars>
      </dgm:prSet>
      <dgm:spPr/>
    </dgm:pt>
    <dgm:pt modelId="{64B8F442-0E84-4A40-818E-63E9D29547E5}" type="pres">
      <dgm:prSet presAssocID="{9A86022D-865B-4F85-8B19-D6F737A6F8B6}" presName="sibTrans" presStyleCnt="0"/>
      <dgm:spPr/>
    </dgm:pt>
    <dgm:pt modelId="{13D4BA00-802B-419C-B760-EA7669F316B6}" type="pres">
      <dgm:prSet presAssocID="{812CC595-CDE5-4754-98A1-FC6DA846ECF7}" presName="node" presStyleLbl="node1" presStyleIdx="5" presStyleCnt="8">
        <dgm:presLayoutVars>
          <dgm:bulletEnabled val="1"/>
        </dgm:presLayoutVars>
      </dgm:prSet>
      <dgm:spPr/>
    </dgm:pt>
    <dgm:pt modelId="{6F627D06-E674-4BDE-A74A-17B1AD0AA658}" type="pres">
      <dgm:prSet presAssocID="{82E2D641-B63E-43BD-9961-C2C5CF3F5D0D}" presName="sibTrans" presStyleCnt="0"/>
      <dgm:spPr/>
    </dgm:pt>
    <dgm:pt modelId="{23AF7775-9C0C-40D8-9946-847E1BDF3346}" type="pres">
      <dgm:prSet presAssocID="{048C2962-BE4F-4E4E-BA52-B8A952E21C56}" presName="node" presStyleLbl="node1" presStyleIdx="6" presStyleCnt="8">
        <dgm:presLayoutVars>
          <dgm:bulletEnabled val="1"/>
        </dgm:presLayoutVars>
      </dgm:prSet>
      <dgm:spPr/>
    </dgm:pt>
    <dgm:pt modelId="{ADDB644F-A104-4C39-88B5-FBD088815ED6}" type="pres">
      <dgm:prSet presAssocID="{B32F3DBD-5BB5-4D0D-A4EE-60B71E40B35F}" presName="sibTrans" presStyleCnt="0"/>
      <dgm:spPr/>
    </dgm:pt>
    <dgm:pt modelId="{155196AC-5992-4718-9575-89D3F69F7CE2}" type="pres">
      <dgm:prSet presAssocID="{A2346A37-8875-4727-BEB6-D8EA25D30C43}" presName="node" presStyleLbl="node1" presStyleIdx="7" presStyleCnt="8">
        <dgm:presLayoutVars>
          <dgm:bulletEnabled val="1"/>
        </dgm:presLayoutVars>
      </dgm:prSet>
      <dgm:spPr/>
    </dgm:pt>
  </dgm:ptLst>
  <dgm:cxnLst>
    <dgm:cxn modelId="{5A8FB102-7360-4D52-997C-FA822FB21E7E}" type="presOf" srcId="{7F579AF8-EC49-474F-AFB9-68F91232B562}" destId="{3C92166B-464B-4976-9320-1EB531251321}" srcOrd="0" destOrd="0" presId="urn:microsoft.com/office/officeart/2005/8/layout/default"/>
    <dgm:cxn modelId="{7748D210-8AAA-4DA6-9AF7-19B8EA0D162A}" type="presOf" srcId="{812CC595-CDE5-4754-98A1-FC6DA846ECF7}" destId="{13D4BA00-802B-419C-B760-EA7669F316B6}" srcOrd="0" destOrd="0" presId="urn:microsoft.com/office/officeart/2005/8/layout/default"/>
    <dgm:cxn modelId="{DDEC5912-141F-4234-99BA-5D476DB5911F}" type="presOf" srcId="{9518E204-15A3-4BE3-A8AE-CA5102421810}" destId="{2BB116B4-5F60-4B83-B2FB-67CCE144A36B}" srcOrd="0" destOrd="0" presId="urn:microsoft.com/office/officeart/2005/8/layout/default"/>
    <dgm:cxn modelId="{58EFB036-48A2-4134-8C31-D65996BEC34D}" type="presOf" srcId="{048C2962-BE4F-4E4E-BA52-B8A952E21C56}" destId="{23AF7775-9C0C-40D8-9946-847E1BDF3346}" srcOrd="0" destOrd="0" presId="urn:microsoft.com/office/officeart/2005/8/layout/default"/>
    <dgm:cxn modelId="{BD71C545-CED8-45AE-9283-863345527523}" type="presOf" srcId="{A0003658-F0B5-4774-A587-C4F7F219997A}" destId="{61CA4ED9-BBE0-4810-A423-473C846C6A64}" srcOrd="0" destOrd="0" presId="urn:microsoft.com/office/officeart/2005/8/layout/default"/>
    <dgm:cxn modelId="{F46FF24B-CA3A-41FC-9309-6D83BF02F0AA}" srcId="{9518E204-15A3-4BE3-A8AE-CA5102421810}" destId="{CF77DBA2-7C87-470F-BE02-AB87C875184A}" srcOrd="3" destOrd="0" parTransId="{9B41902F-C565-4730-B77C-4B44CA92F0D6}" sibTransId="{0E02B28F-264B-4520-9FD8-DA355102F07F}"/>
    <dgm:cxn modelId="{06D9FC56-535C-40F8-B0B6-61F11754BA1B}" srcId="{9518E204-15A3-4BE3-A8AE-CA5102421810}" destId="{A2346A37-8875-4727-BEB6-D8EA25D30C43}" srcOrd="7" destOrd="0" parTransId="{70FFE329-717A-4D51-B18A-1F2A1BDDA936}" sibTransId="{FD12BB55-A60C-40B5-B67E-93A65F3D9AF1}"/>
    <dgm:cxn modelId="{F6AE027B-6209-4231-A390-DB22850ACA0E}" srcId="{9518E204-15A3-4BE3-A8AE-CA5102421810}" destId="{BBD9362A-D1DF-4873-8BA7-AB34A44F7A92}" srcOrd="1" destOrd="0" parTransId="{9017ED43-4A78-470F-B7FB-772BB8105895}" sibTransId="{B751E406-B824-4F13-A247-BB35E17FC69D}"/>
    <dgm:cxn modelId="{E1CB6582-4FAA-47E4-A6E5-5A5A6CC52B59}" srcId="{9518E204-15A3-4BE3-A8AE-CA5102421810}" destId="{7F579AF8-EC49-474F-AFB9-68F91232B562}" srcOrd="0" destOrd="0" parTransId="{EDAB216D-DA8D-4739-AACC-598A72F8CB65}" sibTransId="{26F1A0B6-91F3-4B2D-9DD3-187CF357BEC3}"/>
    <dgm:cxn modelId="{3303108F-37FB-4835-AF8B-16FD74759B87}" type="presOf" srcId="{BE189E1F-2675-4262-B790-3626F5EA46AA}" destId="{CF942B5E-1594-430E-A081-982AA0A51376}" srcOrd="0" destOrd="0" presId="urn:microsoft.com/office/officeart/2005/8/layout/default"/>
    <dgm:cxn modelId="{EE732D9D-F5D2-45DA-8192-35F90440D98A}" srcId="{9518E204-15A3-4BE3-A8AE-CA5102421810}" destId="{048C2962-BE4F-4E4E-BA52-B8A952E21C56}" srcOrd="6" destOrd="0" parTransId="{F5230A7D-2A05-4C39-8C48-890B1880B133}" sibTransId="{B32F3DBD-5BB5-4D0D-A4EE-60B71E40B35F}"/>
    <dgm:cxn modelId="{8CDC95A9-DA33-418F-9E5F-93A0268C53AD}" type="presOf" srcId="{A2346A37-8875-4727-BEB6-D8EA25D30C43}" destId="{155196AC-5992-4718-9575-89D3F69F7CE2}" srcOrd="0" destOrd="0" presId="urn:microsoft.com/office/officeart/2005/8/layout/default"/>
    <dgm:cxn modelId="{D8FE2AAC-5AF8-4720-85A3-62A614EEC2C2}" srcId="{9518E204-15A3-4BE3-A8AE-CA5102421810}" destId="{A0003658-F0B5-4774-A587-C4F7F219997A}" srcOrd="4" destOrd="0" parTransId="{C17250EE-4703-458B-938F-4A296EDB7B33}" sibTransId="{9A86022D-865B-4F85-8B19-D6F737A6F8B6}"/>
    <dgm:cxn modelId="{7533F1B9-2EE1-4754-8981-86CBE9295575}" srcId="{9518E204-15A3-4BE3-A8AE-CA5102421810}" destId="{BE189E1F-2675-4262-B790-3626F5EA46AA}" srcOrd="2" destOrd="0" parTransId="{0F022A49-E480-464C-9B93-27194C8B917A}" sibTransId="{4CC93B49-60B8-441A-B448-BB79C6D39BD2}"/>
    <dgm:cxn modelId="{6ED377C9-F630-4D45-9A12-F3FC2586650F}" srcId="{9518E204-15A3-4BE3-A8AE-CA5102421810}" destId="{812CC595-CDE5-4754-98A1-FC6DA846ECF7}" srcOrd="5" destOrd="0" parTransId="{690073D6-7E1F-4F68-A407-F9A820347AC0}" sibTransId="{82E2D641-B63E-43BD-9961-C2C5CF3F5D0D}"/>
    <dgm:cxn modelId="{053240EE-083D-4421-B5F3-06B49D5BD945}" type="presOf" srcId="{CF77DBA2-7C87-470F-BE02-AB87C875184A}" destId="{7D773AB9-0D8F-4BF6-B173-64F99F24F804}" srcOrd="0" destOrd="0" presId="urn:microsoft.com/office/officeart/2005/8/layout/default"/>
    <dgm:cxn modelId="{CF3ABCF7-02D8-4AAE-A932-1A4AF58918C5}" type="presOf" srcId="{BBD9362A-D1DF-4873-8BA7-AB34A44F7A92}" destId="{D421AE67-3C0F-4C77-8D22-7A983986EB04}" srcOrd="0" destOrd="0" presId="urn:microsoft.com/office/officeart/2005/8/layout/default"/>
    <dgm:cxn modelId="{B80C8A2B-D294-4BE2-A0C7-D99672C194DD}" type="presParOf" srcId="{2BB116B4-5F60-4B83-B2FB-67CCE144A36B}" destId="{3C92166B-464B-4976-9320-1EB531251321}" srcOrd="0" destOrd="0" presId="urn:microsoft.com/office/officeart/2005/8/layout/default"/>
    <dgm:cxn modelId="{EFB34D4F-4FB4-475D-87C2-4C0A78D0A052}" type="presParOf" srcId="{2BB116B4-5F60-4B83-B2FB-67CCE144A36B}" destId="{BBF8A308-4F8C-4C27-9E61-0259775ADDAA}" srcOrd="1" destOrd="0" presId="urn:microsoft.com/office/officeart/2005/8/layout/default"/>
    <dgm:cxn modelId="{FCFA503D-1D96-429C-812B-D99088D125C7}" type="presParOf" srcId="{2BB116B4-5F60-4B83-B2FB-67CCE144A36B}" destId="{D421AE67-3C0F-4C77-8D22-7A983986EB04}" srcOrd="2" destOrd="0" presId="urn:microsoft.com/office/officeart/2005/8/layout/default"/>
    <dgm:cxn modelId="{D9AAB58A-ED8E-4056-BEAB-C34EB4D77C87}" type="presParOf" srcId="{2BB116B4-5F60-4B83-B2FB-67CCE144A36B}" destId="{9C15DF11-3B92-4C20-9EC7-B6344FA59E03}" srcOrd="3" destOrd="0" presId="urn:microsoft.com/office/officeart/2005/8/layout/default"/>
    <dgm:cxn modelId="{C76FB5A3-A748-4A7D-801C-04918168AC50}" type="presParOf" srcId="{2BB116B4-5F60-4B83-B2FB-67CCE144A36B}" destId="{CF942B5E-1594-430E-A081-982AA0A51376}" srcOrd="4" destOrd="0" presId="urn:microsoft.com/office/officeart/2005/8/layout/default"/>
    <dgm:cxn modelId="{CE7DC412-02B4-4743-B522-8267A50AC1E3}" type="presParOf" srcId="{2BB116B4-5F60-4B83-B2FB-67CCE144A36B}" destId="{DB948872-9B33-4B97-A6A5-D922E236CDAB}" srcOrd="5" destOrd="0" presId="urn:microsoft.com/office/officeart/2005/8/layout/default"/>
    <dgm:cxn modelId="{D8F0B6EA-ACC4-4569-A973-736AF6C0B855}" type="presParOf" srcId="{2BB116B4-5F60-4B83-B2FB-67CCE144A36B}" destId="{7D773AB9-0D8F-4BF6-B173-64F99F24F804}" srcOrd="6" destOrd="0" presId="urn:microsoft.com/office/officeart/2005/8/layout/default"/>
    <dgm:cxn modelId="{D437EBA3-E34A-4B52-83CC-D205EFDDCD33}" type="presParOf" srcId="{2BB116B4-5F60-4B83-B2FB-67CCE144A36B}" destId="{727AAD3E-C32C-4EED-A1CB-BC1CA4E91B15}" srcOrd="7" destOrd="0" presId="urn:microsoft.com/office/officeart/2005/8/layout/default"/>
    <dgm:cxn modelId="{095A90F3-FA58-4634-8E2E-EC5379FFB7E5}" type="presParOf" srcId="{2BB116B4-5F60-4B83-B2FB-67CCE144A36B}" destId="{61CA4ED9-BBE0-4810-A423-473C846C6A64}" srcOrd="8" destOrd="0" presId="urn:microsoft.com/office/officeart/2005/8/layout/default"/>
    <dgm:cxn modelId="{A1F13075-54D0-4144-B5B6-EBEA4E48C71E}" type="presParOf" srcId="{2BB116B4-5F60-4B83-B2FB-67CCE144A36B}" destId="{64B8F442-0E84-4A40-818E-63E9D29547E5}" srcOrd="9" destOrd="0" presId="urn:microsoft.com/office/officeart/2005/8/layout/default"/>
    <dgm:cxn modelId="{42C4EF01-A794-4153-A333-126BA1C9D365}" type="presParOf" srcId="{2BB116B4-5F60-4B83-B2FB-67CCE144A36B}" destId="{13D4BA00-802B-419C-B760-EA7669F316B6}" srcOrd="10" destOrd="0" presId="urn:microsoft.com/office/officeart/2005/8/layout/default"/>
    <dgm:cxn modelId="{F290C7CE-833F-410B-83BE-424E0BB02054}" type="presParOf" srcId="{2BB116B4-5F60-4B83-B2FB-67CCE144A36B}" destId="{6F627D06-E674-4BDE-A74A-17B1AD0AA658}" srcOrd="11" destOrd="0" presId="urn:microsoft.com/office/officeart/2005/8/layout/default"/>
    <dgm:cxn modelId="{C041099E-9B3A-4CD2-B9D4-E19F0C839813}" type="presParOf" srcId="{2BB116B4-5F60-4B83-B2FB-67CCE144A36B}" destId="{23AF7775-9C0C-40D8-9946-847E1BDF3346}" srcOrd="12" destOrd="0" presId="urn:microsoft.com/office/officeart/2005/8/layout/default"/>
    <dgm:cxn modelId="{6587D09B-7223-4958-B0BB-C82108F77376}" type="presParOf" srcId="{2BB116B4-5F60-4B83-B2FB-67CCE144A36B}" destId="{ADDB644F-A104-4C39-88B5-FBD088815ED6}" srcOrd="13" destOrd="0" presId="urn:microsoft.com/office/officeart/2005/8/layout/default"/>
    <dgm:cxn modelId="{D6D1BC94-8E8D-473E-8DC8-7FF68AD4A225}" type="presParOf" srcId="{2BB116B4-5F60-4B83-B2FB-67CCE144A36B}" destId="{155196AC-5992-4718-9575-89D3F69F7CE2}" srcOrd="1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4AC84-D28D-479F-A3B3-73A5567FDACD}">
      <dsp:nvSpPr>
        <dsp:cNvPr id="0" name=""/>
        <dsp:cNvSpPr/>
      </dsp:nvSpPr>
      <dsp:spPr>
        <a:xfrm>
          <a:off x="0" y="0"/>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9353EB7A-E788-4622-B305-11BD12098F06}">
      <dsp:nvSpPr>
        <dsp:cNvPr id="0" name=""/>
        <dsp:cNvSpPr/>
      </dsp:nvSpPr>
      <dsp:spPr>
        <a:xfrm>
          <a:off x="231259" y="173645"/>
          <a:ext cx="420471" cy="4204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D4C7AF-5E88-4367-ADC4-BA5FBA153C6B}">
      <dsp:nvSpPr>
        <dsp:cNvPr id="0" name=""/>
        <dsp:cNvSpPr/>
      </dsp:nvSpPr>
      <dsp:spPr>
        <a:xfrm>
          <a:off x="882990" y="1634"/>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Intake call</a:t>
          </a:r>
        </a:p>
      </dsp:txBody>
      <dsp:txXfrm>
        <a:off x="882990" y="1634"/>
        <a:ext cx="4010485" cy="764493"/>
      </dsp:txXfrm>
    </dsp:sp>
    <dsp:sp modelId="{DC4BC9FD-7102-48A9-98E0-A7501BBE005D}">
      <dsp:nvSpPr>
        <dsp:cNvPr id="0" name=""/>
        <dsp:cNvSpPr/>
      </dsp:nvSpPr>
      <dsp:spPr>
        <a:xfrm>
          <a:off x="4893475" y="1634"/>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92B49"/>
              </a:solidFill>
            </a:rPr>
            <a:t>Determine needs, ~6 min. call</a:t>
          </a:r>
        </a:p>
      </dsp:txBody>
      <dsp:txXfrm>
        <a:off x="4893475" y="1634"/>
        <a:ext cx="4017850" cy="764493"/>
      </dsp:txXfrm>
    </dsp:sp>
    <dsp:sp modelId="{FDC7352A-9505-4E97-86BA-E9DC8427BCC4}">
      <dsp:nvSpPr>
        <dsp:cNvPr id="0" name=""/>
        <dsp:cNvSpPr/>
      </dsp:nvSpPr>
      <dsp:spPr>
        <a:xfrm>
          <a:off x="0" y="870719"/>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9D632964-7300-4D22-8409-D478CD27ED13}">
      <dsp:nvSpPr>
        <dsp:cNvPr id="0" name=""/>
        <dsp:cNvSpPr/>
      </dsp:nvSpPr>
      <dsp:spPr>
        <a:xfrm>
          <a:off x="231259" y="1042717"/>
          <a:ext cx="420471" cy="4204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E4B5D2-3311-40CB-A28C-39162B213EDB}">
      <dsp:nvSpPr>
        <dsp:cNvPr id="0" name=""/>
        <dsp:cNvSpPr/>
      </dsp:nvSpPr>
      <dsp:spPr>
        <a:xfrm>
          <a:off x="882990" y="870696"/>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First counseling session</a:t>
          </a:r>
        </a:p>
      </dsp:txBody>
      <dsp:txXfrm>
        <a:off x="882990" y="870696"/>
        <a:ext cx="4010485" cy="764493"/>
      </dsp:txXfrm>
    </dsp:sp>
    <dsp:sp modelId="{D4FEB57F-5863-4B53-90AE-BA8C7BE49F3F}">
      <dsp:nvSpPr>
        <dsp:cNvPr id="0" name=""/>
        <dsp:cNvSpPr/>
      </dsp:nvSpPr>
      <dsp:spPr>
        <a:xfrm>
          <a:off x="4893475" y="870696"/>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t>Comprehensive, ~30 min. call</a:t>
          </a:r>
        </a:p>
        <a:p>
          <a:pPr marL="0" lvl="0" indent="0" algn="l" defTabSz="533400">
            <a:lnSpc>
              <a:spcPct val="90000"/>
            </a:lnSpc>
            <a:spcBef>
              <a:spcPct val="0"/>
            </a:spcBef>
            <a:spcAft>
              <a:spcPct val="35000"/>
            </a:spcAft>
            <a:buNone/>
          </a:pPr>
          <a:r>
            <a:rPr lang="en-US" sz="1200" kern="1200" dirty="0"/>
            <a:t>Prepare to quit</a:t>
          </a:r>
        </a:p>
        <a:p>
          <a:pPr marL="0" lvl="0" indent="0" algn="l" defTabSz="533400">
            <a:lnSpc>
              <a:spcPct val="90000"/>
            </a:lnSpc>
            <a:spcBef>
              <a:spcPct val="0"/>
            </a:spcBef>
            <a:spcAft>
              <a:spcPct val="35000"/>
            </a:spcAft>
            <a:buNone/>
          </a:pPr>
          <a:r>
            <a:rPr lang="en-US" sz="1200" kern="1200" dirty="0"/>
            <a:t>Set a quit date</a:t>
          </a:r>
        </a:p>
      </dsp:txBody>
      <dsp:txXfrm>
        <a:off x="4893475" y="870696"/>
        <a:ext cx="4017850" cy="764493"/>
      </dsp:txXfrm>
    </dsp:sp>
    <dsp:sp modelId="{6F02F92E-7BBA-4983-BFD7-857CFABF19DF}">
      <dsp:nvSpPr>
        <dsp:cNvPr id="0" name=""/>
        <dsp:cNvSpPr/>
      </dsp:nvSpPr>
      <dsp:spPr>
        <a:xfrm>
          <a:off x="0" y="1759007"/>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5DA89865-3DFD-4F9F-A0E6-7B1E9D775AA4}">
      <dsp:nvSpPr>
        <dsp:cNvPr id="0" name=""/>
        <dsp:cNvSpPr/>
      </dsp:nvSpPr>
      <dsp:spPr>
        <a:xfrm>
          <a:off x="231259" y="1940637"/>
          <a:ext cx="420471" cy="4204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07E02C-8213-42AD-B717-DE4489D69B6F}">
      <dsp:nvSpPr>
        <dsp:cNvPr id="0" name=""/>
        <dsp:cNvSpPr/>
      </dsp:nvSpPr>
      <dsp:spPr>
        <a:xfrm>
          <a:off x="882990" y="1768609"/>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Follow-up sessions</a:t>
          </a:r>
        </a:p>
      </dsp:txBody>
      <dsp:txXfrm>
        <a:off x="882990" y="1768609"/>
        <a:ext cx="4010485" cy="764493"/>
      </dsp:txXfrm>
    </dsp:sp>
    <dsp:sp modelId="{8BD75C95-BC7B-4A9E-A7B3-87AF0A3001FD}">
      <dsp:nvSpPr>
        <dsp:cNvPr id="0" name=""/>
        <dsp:cNvSpPr/>
      </dsp:nvSpPr>
      <dsp:spPr>
        <a:xfrm>
          <a:off x="4893475" y="1768609"/>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92B49"/>
              </a:solidFill>
            </a:rPr>
            <a:t>Up to four ~10 minute calls</a:t>
          </a:r>
        </a:p>
        <a:p>
          <a:pPr marL="0" lvl="0" indent="0" algn="l" defTabSz="533400">
            <a:lnSpc>
              <a:spcPct val="90000"/>
            </a:lnSpc>
            <a:spcBef>
              <a:spcPct val="0"/>
            </a:spcBef>
            <a:spcAft>
              <a:spcPct val="35000"/>
            </a:spcAft>
            <a:buNone/>
          </a:pPr>
          <a:r>
            <a:rPr lang="en-US" sz="1200" kern="1200">
              <a:solidFill>
                <a:srgbClr val="092B49"/>
              </a:solidFill>
            </a:rPr>
            <a:t>Support and accountability</a:t>
          </a:r>
        </a:p>
        <a:p>
          <a:pPr marL="0" lvl="0" indent="0" algn="l" defTabSz="533400">
            <a:lnSpc>
              <a:spcPct val="90000"/>
            </a:lnSpc>
            <a:spcBef>
              <a:spcPct val="0"/>
            </a:spcBef>
            <a:spcAft>
              <a:spcPct val="35000"/>
            </a:spcAft>
            <a:buNone/>
          </a:pPr>
          <a:r>
            <a:rPr lang="en-US" sz="1200" kern="1200" dirty="0">
              <a:solidFill>
                <a:srgbClr val="092B49"/>
              </a:solidFill>
            </a:rPr>
            <a:t>Relapse prevention</a:t>
          </a:r>
        </a:p>
      </dsp:txBody>
      <dsp:txXfrm>
        <a:off x="4893475" y="1768609"/>
        <a:ext cx="4017850" cy="7644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46DD0-9BB9-4C33-B4D0-6A5D2B0C42CD}">
      <dsp:nvSpPr>
        <dsp:cNvPr id="0" name=""/>
        <dsp:cNvSpPr/>
      </dsp:nvSpPr>
      <dsp:spPr>
        <a:xfrm rot="5400000">
          <a:off x="5389212" y="-2207359"/>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Smoking Status</a:t>
          </a:r>
        </a:p>
        <a:p>
          <a:pPr marL="457200" lvl="1" indent="-114300" algn="l" defTabSz="666750">
            <a:lnSpc>
              <a:spcPct val="90000"/>
            </a:lnSpc>
            <a:spcBef>
              <a:spcPct val="0"/>
            </a:spcBef>
            <a:spcAft>
              <a:spcPct val="15000"/>
            </a:spcAft>
            <a:buChar char="•"/>
          </a:pPr>
          <a:r>
            <a:rPr lang="en-US" sz="1500" kern="1200" dirty="0">
              <a:solidFill>
                <a:schemeClr val="bg1"/>
              </a:solidFill>
            </a:rPr>
            <a:t>Tobacco Interventions </a:t>
          </a:r>
        </a:p>
      </dsp:txBody>
      <dsp:txXfrm rot="-5400000">
        <a:off x="3074928" y="147831"/>
        <a:ext cx="5425634" cy="756160"/>
      </dsp:txXfrm>
    </dsp:sp>
    <dsp:sp modelId="{E14DF248-F865-43C0-9CF5-5474CD86EC4C}">
      <dsp:nvSpPr>
        <dsp:cNvPr id="0" name=""/>
        <dsp:cNvSpPr/>
      </dsp:nvSpPr>
      <dsp:spPr>
        <a:xfrm>
          <a:off x="0" y="2177"/>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Documentation </a:t>
          </a:r>
        </a:p>
      </dsp:txBody>
      <dsp:txXfrm>
        <a:off x="51133" y="53310"/>
        <a:ext cx="2972662" cy="945199"/>
      </dsp:txXfrm>
    </dsp:sp>
    <dsp:sp modelId="{17480A3D-0DB3-4C0C-A98E-1AAD9D6AF1D2}">
      <dsp:nvSpPr>
        <dsp:cNvPr id="0" name=""/>
        <dsp:cNvSpPr/>
      </dsp:nvSpPr>
      <dsp:spPr>
        <a:xfrm rot="5400000">
          <a:off x="5389212" y="-1107520"/>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Off-load work to “experts” </a:t>
          </a:r>
        </a:p>
        <a:p>
          <a:pPr marL="457200" lvl="1" indent="-114300" algn="l" defTabSz="666750">
            <a:lnSpc>
              <a:spcPct val="90000"/>
            </a:lnSpc>
            <a:spcBef>
              <a:spcPct val="0"/>
            </a:spcBef>
            <a:spcAft>
              <a:spcPct val="15000"/>
            </a:spcAft>
            <a:buChar char="•"/>
          </a:pPr>
          <a:r>
            <a:rPr lang="en-US" sz="1500" kern="1200" dirty="0">
              <a:solidFill>
                <a:schemeClr val="bg1"/>
              </a:solidFill>
            </a:rPr>
            <a:t>Patients will get the message that staff want to help them quit.</a:t>
          </a:r>
        </a:p>
      </dsp:txBody>
      <dsp:txXfrm rot="-5400000">
        <a:off x="3074928" y="1247670"/>
        <a:ext cx="5425634" cy="756160"/>
      </dsp:txXfrm>
    </dsp:sp>
    <dsp:sp modelId="{61798AA3-AC79-49F5-96EF-7D4B1A6F717F}">
      <dsp:nvSpPr>
        <dsp:cNvPr id="0" name=""/>
        <dsp:cNvSpPr/>
      </dsp:nvSpPr>
      <dsp:spPr>
        <a:xfrm>
          <a:off x="0" y="1102016"/>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Reduce provider burden </a:t>
          </a:r>
        </a:p>
      </dsp:txBody>
      <dsp:txXfrm>
        <a:off x="51133" y="1153149"/>
        <a:ext cx="2972662" cy="945199"/>
      </dsp:txXfrm>
    </dsp:sp>
    <dsp:sp modelId="{58052792-6F89-4C94-AC8A-7FF835956F16}">
      <dsp:nvSpPr>
        <dsp:cNvPr id="0" name=""/>
        <dsp:cNvSpPr/>
      </dsp:nvSpPr>
      <dsp:spPr>
        <a:xfrm rot="5400000">
          <a:off x="5389212" y="-7681"/>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320040" lvl="1" indent="-114300" algn="l" defTabSz="666750">
            <a:lnSpc>
              <a:spcPct val="90000"/>
            </a:lnSpc>
            <a:spcBef>
              <a:spcPct val="0"/>
            </a:spcBef>
            <a:spcAft>
              <a:spcPct val="15000"/>
            </a:spcAft>
            <a:buChar char="•"/>
          </a:pPr>
          <a:r>
            <a:rPr lang="en-US" sz="1500" kern="1200" dirty="0">
              <a:solidFill>
                <a:schemeClr val="bg1"/>
              </a:solidFill>
            </a:rPr>
            <a:t>High risk populations with high tobacco rates that are often served by community clinics </a:t>
          </a:r>
        </a:p>
      </dsp:txBody>
      <dsp:txXfrm rot="-5400000">
        <a:off x="3074928" y="2347509"/>
        <a:ext cx="5425634" cy="756160"/>
      </dsp:txXfrm>
    </dsp:sp>
    <dsp:sp modelId="{371DDA88-42E1-4F79-8591-C182EE25D205}">
      <dsp:nvSpPr>
        <dsp:cNvPr id="0" name=""/>
        <dsp:cNvSpPr/>
      </dsp:nvSpPr>
      <dsp:spPr>
        <a:xfrm>
          <a:off x="0" y="2201855"/>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Reach</a:t>
          </a:r>
        </a:p>
      </dsp:txBody>
      <dsp:txXfrm>
        <a:off x="51133" y="2252988"/>
        <a:ext cx="2972662" cy="945199"/>
      </dsp:txXfrm>
    </dsp:sp>
    <dsp:sp modelId="{9422196C-5E5D-47F0-BECB-361176C209F9}">
      <dsp:nvSpPr>
        <dsp:cNvPr id="0" name=""/>
        <dsp:cNvSpPr/>
      </dsp:nvSpPr>
      <dsp:spPr>
        <a:xfrm rot="5400000">
          <a:off x="5389212" y="1092157"/>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Can be incorporated into interventions for behavioral health patients, who have the highest rates of tobacco use</a:t>
          </a:r>
        </a:p>
      </dsp:txBody>
      <dsp:txXfrm rot="-5400000">
        <a:off x="3074928" y="3447347"/>
        <a:ext cx="5425634" cy="756160"/>
      </dsp:txXfrm>
    </dsp:sp>
    <dsp:sp modelId="{4AD7D9F6-9FDE-49A4-AB66-332AECA22346}">
      <dsp:nvSpPr>
        <dsp:cNvPr id="0" name=""/>
        <dsp:cNvSpPr/>
      </dsp:nvSpPr>
      <dsp:spPr>
        <a:xfrm>
          <a:off x="0" y="3301694"/>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Consistent with AAFP recommended tobacco practices</a:t>
          </a:r>
        </a:p>
      </dsp:txBody>
      <dsp:txXfrm>
        <a:off x="51133" y="3352827"/>
        <a:ext cx="2972662" cy="94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2166B-464B-4976-9320-1EB531251321}">
      <dsp:nvSpPr>
        <dsp:cNvPr id="0" name=""/>
        <dsp:cNvSpPr/>
      </dsp:nvSpPr>
      <dsp:spPr>
        <a:xfrm>
          <a:off x="695059"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Motivation</a:t>
          </a:r>
        </a:p>
      </dsp:txBody>
      <dsp:txXfrm>
        <a:off x="695059" y="352"/>
        <a:ext cx="1532873" cy="919724"/>
      </dsp:txXfrm>
    </dsp:sp>
    <dsp:sp modelId="{D421AE67-3C0F-4C77-8D22-7A983986EB04}">
      <dsp:nvSpPr>
        <dsp:cNvPr id="0" name=""/>
        <dsp:cNvSpPr/>
      </dsp:nvSpPr>
      <dsp:spPr>
        <a:xfrm>
          <a:off x="2381221"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Self-efficacy</a:t>
          </a:r>
        </a:p>
      </dsp:txBody>
      <dsp:txXfrm>
        <a:off x="2381221" y="352"/>
        <a:ext cx="1532873" cy="919724"/>
      </dsp:txXfrm>
    </dsp:sp>
    <dsp:sp modelId="{CF942B5E-1594-430E-A081-982AA0A51376}">
      <dsp:nvSpPr>
        <dsp:cNvPr id="0" name=""/>
        <dsp:cNvSpPr/>
      </dsp:nvSpPr>
      <dsp:spPr>
        <a:xfrm>
          <a:off x="4067382"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Smoking &amp; quitting history</a:t>
          </a:r>
        </a:p>
      </dsp:txBody>
      <dsp:txXfrm>
        <a:off x="4067382" y="352"/>
        <a:ext cx="1532873" cy="919724"/>
      </dsp:txXfrm>
    </dsp:sp>
    <dsp:sp modelId="{7D773AB9-0D8F-4BF6-B173-64F99F24F804}">
      <dsp:nvSpPr>
        <dsp:cNvPr id="0" name=""/>
        <dsp:cNvSpPr/>
      </dsp:nvSpPr>
      <dsp:spPr>
        <a:xfrm>
          <a:off x="5753543"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Environmental considerations</a:t>
          </a:r>
        </a:p>
      </dsp:txBody>
      <dsp:txXfrm>
        <a:off x="5753543" y="352"/>
        <a:ext cx="1532873" cy="919724"/>
      </dsp:txXfrm>
    </dsp:sp>
    <dsp:sp modelId="{61CA4ED9-BBE0-4810-A423-473C846C6A64}">
      <dsp:nvSpPr>
        <dsp:cNvPr id="0" name=""/>
        <dsp:cNvSpPr/>
      </dsp:nvSpPr>
      <dsp:spPr>
        <a:xfrm>
          <a:off x="7439704"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Treatment overview &amp; rationale</a:t>
          </a:r>
        </a:p>
      </dsp:txBody>
      <dsp:txXfrm>
        <a:off x="7439704" y="352"/>
        <a:ext cx="1532873" cy="919724"/>
      </dsp:txXfrm>
    </dsp:sp>
    <dsp:sp modelId="{13D4BA00-802B-419C-B760-EA7669F316B6}">
      <dsp:nvSpPr>
        <dsp:cNvPr id="0" name=""/>
        <dsp:cNvSpPr/>
      </dsp:nvSpPr>
      <dsp:spPr>
        <a:xfrm>
          <a:off x="9125866"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Health considerations </a:t>
          </a:r>
        </a:p>
      </dsp:txBody>
      <dsp:txXfrm>
        <a:off x="9125866" y="352"/>
        <a:ext cx="1532873" cy="919724"/>
      </dsp:txXfrm>
    </dsp:sp>
    <dsp:sp modelId="{23AF7775-9C0C-40D8-9946-847E1BDF3346}">
      <dsp:nvSpPr>
        <dsp:cNvPr id="0" name=""/>
        <dsp:cNvSpPr/>
      </dsp:nvSpPr>
      <dsp:spPr>
        <a:xfrm>
          <a:off x="4067382" y="1073364"/>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Quitting methods </a:t>
          </a:r>
        </a:p>
      </dsp:txBody>
      <dsp:txXfrm>
        <a:off x="4067382" y="1073364"/>
        <a:ext cx="1532873" cy="919724"/>
      </dsp:txXfrm>
    </dsp:sp>
    <dsp:sp modelId="{155196AC-5992-4718-9575-89D3F69F7CE2}">
      <dsp:nvSpPr>
        <dsp:cNvPr id="0" name=""/>
        <dsp:cNvSpPr/>
      </dsp:nvSpPr>
      <dsp:spPr>
        <a:xfrm>
          <a:off x="5753543" y="1073364"/>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Self-image</a:t>
          </a:r>
        </a:p>
      </dsp:txBody>
      <dsp:txXfrm>
        <a:off x="5753543" y="1073364"/>
        <a:ext cx="1532873" cy="9197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46DD0-9BB9-4C33-B4D0-6A5D2B0C42CD}">
      <dsp:nvSpPr>
        <dsp:cNvPr id="0" name=""/>
        <dsp:cNvSpPr/>
      </dsp:nvSpPr>
      <dsp:spPr>
        <a:xfrm rot="5400000">
          <a:off x="5389212" y="-2207359"/>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Smoking Status</a:t>
          </a:r>
        </a:p>
        <a:p>
          <a:pPr marL="457200" lvl="1" indent="-114300" algn="l" defTabSz="666750">
            <a:lnSpc>
              <a:spcPct val="90000"/>
            </a:lnSpc>
            <a:spcBef>
              <a:spcPct val="0"/>
            </a:spcBef>
            <a:spcAft>
              <a:spcPct val="15000"/>
            </a:spcAft>
            <a:buChar char="•"/>
          </a:pPr>
          <a:r>
            <a:rPr lang="en-US" sz="1500" kern="1200" dirty="0">
              <a:solidFill>
                <a:schemeClr val="bg1"/>
              </a:solidFill>
            </a:rPr>
            <a:t>Tobacco Interventions </a:t>
          </a:r>
        </a:p>
      </dsp:txBody>
      <dsp:txXfrm rot="-5400000">
        <a:off x="3074928" y="147831"/>
        <a:ext cx="5425634" cy="756160"/>
      </dsp:txXfrm>
    </dsp:sp>
    <dsp:sp modelId="{E14DF248-F865-43C0-9CF5-5474CD86EC4C}">
      <dsp:nvSpPr>
        <dsp:cNvPr id="0" name=""/>
        <dsp:cNvSpPr/>
      </dsp:nvSpPr>
      <dsp:spPr>
        <a:xfrm>
          <a:off x="0" y="2177"/>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Documentation </a:t>
          </a:r>
        </a:p>
      </dsp:txBody>
      <dsp:txXfrm>
        <a:off x="51133" y="53310"/>
        <a:ext cx="2972662" cy="945199"/>
      </dsp:txXfrm>
    </dsp:sp>
    <dsp:sp modelId="{17480A3D-0DB3-4C0C-A98E-1AAD9D6AF1D2}">
      <dsp:nvSpPr>
        <dsp:cNvPr id="0" name=""/>
        <dsp:cNvSpPr/>
      </dsp:nvSpPr>
      <dsp:spPr>
        <a:xfrm rot="5400000">
          <a:off x="5389212" y="-1107520"/>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Off-load work to “experts” </a:t>
          </a:r>
        </a:p>
        <a:p>
          <a:pPr marL="457200" lvl="1" indent="-114300" algn="l" defTabSz="666750">
            <a:lnSpc>
              <a:spcPct val="90000"/>
            </a:lnSpc>
            <a:spcBef>
              <a:spcPct val="0"/>
            </a:spcBef>
            <a:spcAft>
              <a:spcPct val="15000"/>
            </a:spcAft>
            <a:buChar char="•"/>
          </a:pPr>
          <a:r>
            <a:rPr lang="en-US" sz="1500" kern="1200" dirty="0">
              <a:solidFill>
                <a:schemeClr val="bg1"/>
              </a:solidFill>
            </a:rPr>
            <a:t>Patients will get the message that staff want to help them quit.</a:t>
          </a:r>
        </a:p>
      </dsp:txBody>
      <dsp:txXfrm rot="-5400000">
        <a:off x="3074928" y="1247670"/>
        <a:ext cx="5425634" cy="756160"/>
      </dsp:txXfrm>
    </dsp:sp>
    <dsp:sp modelId="{61798AA3-AC79-49F5-96EF-7D4B1A6F717F}">
      <dsp:nvSpPr>
        <dsp:cNvPr id="0" name=""/>
        <dsp:cNvSpPr/>
      </dsp:nvSpPr>
      <dsp:spPr>
        <a:xfrm>
          <a:off x="0" y="1102016"/>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Reduce provider burden </a:t>
          </a:r>
        </a:p>
      </dsp:txBody>
      <dsp:txXfrm>
        <a:off x="51133" y="1153149"/>
        <a:ext cx="2972662" cy="945199"/>
      </dsp:txXfrm>
    </dsp:sp>
    <dsp:sp modelId="{58052792-6F89-4C94-AC8A-7FF835956F16}">
      <dsp:nvSpPr>
        <dsp:cNvPr id="0" name=""/>
        <dsp:cNvSpPr/>
      </dsp:nvSpPr>
      <dsp:spPr>
        <a:xfrm rot="5400000">
          <a:off x="5389212" y="-7681"/>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320040" lvl="1" indent="-114300" algn="l" defTabSz="666750">
            <a:lnSpc>
              <a:spcPct val="90000"/>
            </a:lnSpc>
            <a:spcBef>
              <a:spcPct val="0"/>
            </a:spcBef>
            <a:spcAft>
              <a:spcPct val="15000"/>
            </a:spcAft>
            <a:buChar char="•"/>
          </a:pPr>
          <a:r>
            <a:rPr lang="en-US" sz="1500" kern="1200" dirty="0">
              <a:solidFill>
                <a:schemeClr val="bg1"/>
              </a:solidFill>
            </a:rPr>
            <a:t>High risk populations with high tobacco rates that are often served by community clinics </a:t>
          </a:r>
        </a:p>
      </dsp:txBody>
      <dsp:txXfrm rot="-5400000">
        <a:off x="3074928" y="2347509"/>
        <a:ext cx="5425634" cy="756160"/>
      </dsp:txXfrm>
    </dsp:sp>
    <dsp:sp modelId="{371DDA88-42E1-4F79-8591-C182EE25D205}">
      <dsp:nvSpPr>
        <dsp:cNvPr id="0" name=""/>
        <dsp:cNvSpPr/>
      </dsp:nvSpPr>
      <dsp:spPr>
        <a:xfrm>
          <a:off x="0" y="2201855"/>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Reach</a:t>
          </a:r>
        </a:p>
      </dsp:txBody>
      <dsp:txXfrm>
        <a:off x="51133" y="2252988"/>
        <a:ext cx="2972662" cy="945199"/>
      </dsp:txXfrm>
    </dsp:sp>
    <dsp:sp modelId="{9422196C-5E5D-47F0-BECB-361176C209F9}">
      <dsp:nvSpPr>
        <dsp:cNvPr id="0" name=""/>
        <dsp:cNvSpPr/>
      </dsp:nvSpPr>
      <dsp:spPr>
        <a:xfrm rot="5400000">
          <a:off x="5389212" y="1092157"/>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Can be incorporated into interventions for behavioral health patients, who have the highest rates of tobacco use</a:t>
          </a:r>
        </a:p>
      </dsp:txBody>
      <dsp:txXfrm rot="-5400000">
        <a:off x="3074928" y="3447347"/>
        <a:ext cx="5425634" cy="756160"/>
      </dsp:txXfrm>
    </dsp:sp>
    <dsp:sp modelId="{4AD7D9F6-9FDE-49A4-AB66-332AECA22346}">
      <dsp:nvSpPr>
        <dsp:cNvPr id="0" name=""/>
        <dsp:cNvSpPr/>
      </dsp:nvSpPr>
      <dsp:spPr>
        <a:xfrm>
          <a:off x="0" y="3301694"/>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Consistent with AAFP recommended tobacco practices</a:t>
          </a:r>
        </a:p>
      </dsp:txBody>
      <dsp:txXfrm>
        <a:off x="51133" y="3352827"/>
        <a:ext cx="2972662" cy="9451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D1CF9-70EF-421A-AA70-AEA17572303B}">
      <dsp:nvSpPr>
        <dsp:cNvPr id="0" name=""/>
        <dsp:cNvSpPr/>
      </dsp:nvSpPr>
      <dsp:spPr>
        <a:xfrm>
          <a:off x="382434" y="23366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2013</a:t>
          </a:r>
        </a:p>
      </dsp:txBody>
      <dsp:txXfrm>
        <a:off x="382434" y="2336668"/>
        <a:ext cx="3050166" cy="491701"/>
      </dsp:txXfrm>
    </dsp:sp>
    <dsp:sp modelId="{2EFCC1C8-1036-4960-8547-7805F2BD96CF}">
      <dsp:nvSpPr>
        <dsp:cNvPr id="0" name=""/>
        <dsp:cNvSpPr/>
      </dsp:nvSpPr>
      <dsp:spPr>
        <a:xfrm>
          <a:off x="0" y="2088642"/>
          <a:ext cx="9534098" cy="174053"/>
        </a:xfrm>
        <a:prstGeom prst="rect">
          <a:avLst/>
        </a:prstGeom>
        <a:solidFill>
          <a:srgbClr val="FF9E1B"/>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E3A28B92-03A3-4F21-975C-9C41DF311E5C}">
      <dsp:nvSpPr>
        <dsp:cNvPr id="0" name=""/>
        <dsp:cNvSpPr/>
      </dsp:nvSpPr>
      <dsp:spPr>
        <a:xfrm>
          <a:off x="229926" y="628088"/>
          <a:ext cx="3355183" cy="72082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Began electronic referrals (e-Referral) in 2013 with UC Davis </a:t>
          </a:r>
        </a:p>
      </dsp:txBody>
      <dsp:txXfrm>
        <a:off x="229926" y="628088"/>
        <a:ext cx="3355183" cy="720826"/>
      </dsp:txXfrm>
    </dsp:sp>
    <dsp:sp modelId="{CC2222F6-60EB-4CCC-BDC4-540F08815314}">
      <dsp:nvSpPr>
        <dsp:cNvPr id="0" name=""/>
        <dsp:cNvSpPr/>
      </dsp:nvSpPr>
      <dsp:spPr>
        <a:xfrm>
          <a:off x="1907517"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43BE6284-977B-4193-B762-00FB857D6BF4}">
      <dsp:nvSpPr>
        <dsp:cNvPr id="0" name=""/>
        <dsp:cNvSpPr/>
      </dsp:nvSpPr>
      <dsp:spPr>
        <a:xfrm>
          <a:off x="2288788" y="15229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2014</a:t>
          </a:r>
        </a:p>
      </dsp:txBody>
      <dsp:txXfrm>
        <a:off x="2288788" y="1522968"/>
        <a:ext cx="3050166" cy="491701"/>
      </dsp:txXfrm>
    </dsp:sp>
    <dsp:sp modelId="{A824194C-D086-4239-9B8F-4F09F64703DD}">
      <dsp:nvSpPr>
        <dsp:cNvPr id="0" name=""/>
        <dsp:cNvSpPr/>
      </dsp:nvSpPr>
      <dsp:spPr>
        <a:xfrm>
          <a:off x="2136280" y="3002423"/>
          <a:ext cx="3355183" cy="72082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Expanded to 3 additional 3 UC’s in 2014 and a 4th in 2015 </a:t>
          </a:r>
        </a:p>
      </dsp:txBody>
      <dsp:txXfrm>
        <a:off x="2136280" y="3002423"/>
        <a:ext cx="3355183" cy="720826"/>
      </dsp:txXfrm>
    </dsp:sp>
    <dsp:sp modelId="{E73AC15A-A31D-48D3-820D-DAA74040B6B9}">
      <dsp:nvSpPr>
        <dsp:cNvPr id="0" name=""/>
        <dsp:cNvSpPr/>
      </dsp:nvSpPr>
      <dsp:spPr>
        <a:xfrm>
          <a:off x="3813871"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865AFDDB-C670-4CE8-809D-01322CE7E2C6}">
      <dsp:nvSpPr>
        <dsp:cNvPr id="0" name=""/>
        <dsp:cNvSpPr/>
      </dsp:nvSpPr>
      <dsp:spPr>
        <a:xfrm>
          <a:off x="1853126"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4903A62-DA83-4E93-93CB-9CEA1B365AF6}">
      <dsp:nvSpPr>
        <dsp:cNvPr id="0" name=""/>
        <dsp:cNvSpPr/>
      </dsp:nvSpPr>
      <dsp:spPr>
        <a:xfrm>
          <a:off x="3759480"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B2CDC73-76EA-470A-9BEB-2E5895D23F77}">
      <dsp:nvSpPr>
        <dsp:cNvPr id="0" name=""/>
        <dsp:cNvSpPr/>
      </dsp:nvSpPr>
      <dsp:spPr>
        <a:xfrm>
          <a:off x="4195142" y="23366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2015</a:t>
          </a:r>
        </a:p>
      </dsp:txBody>
      <dsp:txXfrm>
        <a:off x="4195142" y="2336668"/>
        <a:ext cx="3050166" cy="491701"/>
      </dsp:txXfrm>
    </dsp:sp>
    <dsp:sp modelId="{7F59FE78-1DFB-4343-BD20-DBEC5C96895B}">
      <dsp:nvSpPr>
        <dsp:cNvPr id="0" name=""/>
        <dsp:cNvSpPr/>
      </dsp:nvSpPr>
      <dsp:spPr>
        <a:xfrm>
          <a:off x="4042634" y="628088"/>
          <a:ext cx="3355183" cy="72082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Designated as Specialized Registry in 2015 </a:t>
          </a:r>
        </a:p>
      </dsp:txBody>
      <dsp:txXfrm>
        <a:off x="4042634" y="628088"/>
        <a:ext cx="3355183" cy="720826"/>
      </dsp:txXfrm>
    </dsp:sp>
    <dsp:sp modelId="{8EF5B6AA-1549-4A2F-8113-073C7BCC5F56}">
      <dsp:nvSpPr>
        <dsp:cNvPr id="0" name=""/>
        <dsp:cNvSpPr/>
      </dsp:nvSpPr>
      <dsp:spPr>
        <a:xfrm>
          <a:off x="5720226"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668074F9-40C6-431A-8D04-E055C8AFA01F}">
      <dsp:nvSpPr>
        <dsp:cNvPr id="0" name=""/>
        <dsp:cNvSpPr/>
      </dsp:nvSpPr>
      <dsp:spPr>
        <a:xfrm>
          <a:off x="6101496" y="15229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2016</a:t>
          </a:r>
        </a:p>
      </dsp:txBody>
      <dsp:txXfrm>
        <a:off x="6101496" y="1522968"/>
        <a:ext cx="3050166" cy="491701"/>
      </dsp:txXfrm>
    </dsp:sp>
    <dsp:sp modelId="{F40E9A42-E4A5-4626-9C21-DEBD7F32A75E}">
      <dsp:nvSpPr>
        <dsp:cNvPr id="0" name=""/>
        <dsp:cNvSpPr/>
      </dsp:nvSpPr>
      <dsp:spPr>
        <a:xfrm>
          <a:off x="5948988" y="3002423"/>
          <a:ext cx="3355183" cy="92948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Since 2016 partnered with over 60 clinics, hospitals, etc. to implement e-Referral program </a:t>
          </a:r>
        </a:p>
      </dsp:txBody>
      <dsp:txXfrm>
        <a:off x="5948988" y="3002423"/>
        <a:ext cx="3355183" cy="929486"/>
      </dsp:txXfrm>
    </dsp:sp>
    <dsp:sp modelId="{42BD4239-0477-4E36-A00E-86F1488618BB}">
      <dsp:nvSpPr>
        <dsp:cNvPr id="0" name=""/>
        <dsp:cNvSpPr/>
      </dsp:nvSpPr>
      <dsp:spPr>
        <a:xfrm>
          <a:off x="7626580"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70DFDE79-015F-46C0-9691-7D07743C06C4}">
      <dsp:nvSpPr>
        <dsp:cNvPr id="0" name=""/>
        <dsp:cNvSpPr/>
      </dsp:nvSpPr>
      <dsp:spPr>
        <a:xfrm>
          <a:off x="5665834"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3F2A89C-93AC-473B-9098-45A3A5695A7F}">
      <dsp:nvSpPr>
        <dsp:cNvPr id="0" name=""/>
        <dsp:cNvSpPr/>
      </dsp:nvSpPr>
      <dsp:spPr>
        <a:xfrm>
          <a:off x="757218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4AC84-D28D-479F-A3B3-73A5567FDACD}">
      <dsp:nvSpPr>
        <dsp:cNvPr id="0" name=""/>
        <dsp:cNvSpPr/>
      </dsp:nvSpPr>
      <dsp:spPr>
        <a:xfrm>
          <a:off x="0" y="0"/>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9353EB7A-E788-4622-B305-11BD12098F06}">
      <dsp:nvSpPr>
        <dsp:cNvPr id="0" name=""/>
        <dsp:cNvSpPr/>
      </dsp:nvSpPr>
      <dsp:spPr>
        <a:xfrm>
          <a:off x="231259" y="173645"/>
          <a:ext cx="420471" cy="4204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D4C7AF-5E88-4367-ADC4-BA5FBA153C6B}">
      <dsp:nvSpPr>
        <dsp:cNvPr id="0" name=""/>
        <dsp:cNvSpPr/>
      </dsp:nvSpPr>
      <dsp:spPr>
        <a:xfrm>
          <a:off x="882990" y="1634"/>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Intake call</a:t>
          </a:r>
        </a:p>
      </dsp:txBody>
      <dsp:txXfrm>
        <a:off x="882990" y="1634"/>
        <a:ext cx="4010485" cy="764493"/>
      </dsp:txXfrm>
    </dsp:sp>
    <dsp:sp modelId="{DC4BC9FD-7102-48A9-98E0-A7501BBE005D}">
      <dsp:nvSpPr>
        <dsp:cNvPr id="0" name=""/>
        <dsp:cNvSpPr/>
      </dsp:nvSpPr>
      <dsp:spPr>
        <a:xfrm>
          <a:off x="4893475" y="1634"/>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92B49"/>
              </a:solidFill>
            </a:rPr>
            <a:t>Determine needs, ~6 min. call</a:t>
          </a:r>
        </a:p>
      </dsp:txBody>
      <dsp:txXfrm>
        <a:off x="4893475" y="1634"/>
        <a:ext cx="4017850" cy="764493"/>
      </dsp:txXfrm>
    </dsp:sp>
    <dsp:sp modelId="{FDC7352A-9505-4E97-86BA-E9DC8427BCC4}">
      <dsp:nvSpPr>
        <dsp:cNvPr id="0" name=""/>
        <dsp:cNvSpPr/>
      </dsp:nvSpPr>
      <dsp:spPr>
        <a:xfrm>
          <a:off x="0" y="870719"/>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9D632964-7300-4D22-8409-D478CD27ED13}">
      <dsp:nvSpPr>
        <dsp:cNvPr id="0" name=""/>
        <dsp:cNvSpPr/>
      </dsp:nvSpPr>
      <dsp:spPr>
        <a:xfrm>
          <a:off x="231259" y="1042717"/>
          <a:ext cx="420471" cy="4204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E4B5D2-3311-40CB-A28C-39162B213EDB}">
      <dsp:nvSpPr>
        <dsp:cNvPr id="0" name=""/>
        <dsp:cNvSpPr/>
      </dsp:nvSpPr>
      <dsp:spPr>
        <a:xfrm>
          <a:off x="882990" y="870696"/>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First counseling session</a:t>
          </a:r>
        </a:p>
      </dsp:txBody>
      <dsp:txXfrm>
        <a:off x="882990" y="870696"/>
        <a:ext cx="4010485" cy="764493"/>
      </dsp:txXfrm>
    </dsp:sp>
    <dsp:sp modelId="{D4FEB57F-5863-4B53-90AE-BA8C7BE49F3F}">
      <dsp:nvSpPr>
        <dsp:cNvPr id="0" name=""/>
        <dsp:cNvSpPr/>
      </dsp:nvSpPr>
      <dsp:spPr>
        <a:xfrm>
          <a:off x="4893475" y="870696"/>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t>Comprehensive, ~30 min. call</a:t>
          </a:r>
        </a:p>
        <a:p>
          <a:pPr marL="0" lvl="0" indent="0" algn="l" defTabSz="533400">
            <a:lnSpc>
              <a:spcPct val="90000"/>
            </a:lnSpc>
            <a:spcBef>
              <a:spcPct val="0"/>
            </a:spcBef>
            <a:spcAft>
              <a:spcPct val="35000"/>
            </a:spcAft>
            <a:buNone/>
          </a:pPr>
          <a:r>
            <a:rPr lang="en-US" sz="1200" kern="1200" dirty="0"/>
            <a:t>Prepare to quit</a:t>
          </a:r>
        </a:p>
        <a:p>
          <a:pPr marL="0" lvl="0" indent="0" algn="l" defTabSz="533400">
            <a:lnSpc>
              <a:spcPct val="90000"/>
            </a:lnSpc>
            <a:spcBef>
              <a:spcPct val="0"/>
            </a:spcBef>
            <a:spcAft>
              <a:spcPct val="35000"/>
            </a:spcAft>
            <a:buNone/>
          </a:pPr>
          <a:r>
            <a:rPr lang="en-US" sz="1200" kern="1200" dirty="0"/>
            <a:t>Set a quit date</a:t>
          </a:r>
        </a:p>
      </dsp:txBody>
      <dsp:txXfrm>
        <a:off x="4893475" y="870696"/>
        <a:ext cx="4017850" cy="764493"/>
      </dsp:txXfrm>
    </dsp:sp>
    <dsp:sp modelId="{6F02F92E-7BBA-4983-BFD7-857CFABF19DF}">
      <dsp:nvSpPr>
        <dsp:cNvPr id="0" name=""/>
        <dsp:cNvSpPr/>
      </dsp:nvSpPr>
      <dsp:spPr>
        <a:xfrm>
          <a:off x="0" y="1759007"/>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5DA89865-3DFD-4F9F-A0E6-7B1E9D775AA4}">
      <dsp:nvSpPr>
        <dsp:cNvPr id="0" name=""/>
        <dsp:cNvSpPr/>
      </dsp:nvSpPr>
      <dsp:spPr>
        <a:xfrm>
          <a:off x="231259" y="1940637"/>
          <a:ext cx="420471" cy="4204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07E02C-8213-42AD-B717-DE4489D69B6F}">
      <dsp:nvSpPr>
        <dsp:cNvPr id="0" name=""/>
        <dsp:cNvSpPr/>
      </dsp:nvSpPr>
      <dsp:spPr>
        <a:xfrm>
          <a:off x="882990" y="1768609"/>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Follow-up sessions</a:t>
          </a:r>
        </a:p>
      </dsp:txBody>
      <dsp:txXfrm>
        <a:off x="882990" y="1768609"/>
        <a:ext cx="4010485" cy="764493"/>
      </dsp:txXfrm>
    </dsp:sp>
    <dsp:sp modelId="{8BD75C95-BC7B-4A9E-A7B3-87AF0A3001FD}">
      <dsp:nvSpPr>
        <dsp:cNvPr id="0" name=""/>
        <dsp:cNvSpPr/>
      </dsp:nvSpPr>
      <dsp:spPr>
        <a:xfrm>
          <a:off x="4893475" y="1768609"/>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92B49"/>
              </a:solidFill>
            </a:rPr>
            <a:t>Up to four ~10 minute calls</a:t>
          </a:r>
        </a:p>
        <a:p>
          <a:pPr marL="0" lvl="0" indent="0" algn="l" defTabSz="533400">
            <a:lnSpc>
              <a:spcPct val="90000"/>
            </a:lnSpc>
            <a:spcBef>
              <a:spcPct val="0"/>
            </a:spcBef>
            <a:spcAft>
              <a:spcPct val="35000"/>
            </a:spcAft>
            <a:buNone/>
          </a:pPr>
          <a:r>
            <a:rPr lang="en-US" sz="1200" kern="1200">
              <a:solidFill>
                <a:srgbClr val="092B49"/>
              </a:solidFill>
            </a:rPr>
            <a:t>Support and accountability</a:t>
          </a:r>
        </a:p>
        <a:p>
          <a:pPr marL="0" lvl="0" indent="0" algn="l" defTabSz="533400">
            <a:lnSpc>
              <a:spcPct val="90000"/>
            </a:lnSpc>
            <a:spcBef>
              <a:spcPct val="0"/>
            </a:spcBef>
            <a:spcAft>
              <a:spcPct val="35000"/>
            </a:spcAft>
            <a:buNone/>
          </a:pPr>
          <a:r>
            <a:rPr lang="en-US" sz="1200" kern="1200" dirty="0">
              <a:solidFill>
                <a:srgbClr val="092B49"/>
              </a:solidFill>
            </a:rPr>
            <a:t>Relapse prevention</a:t>
          </a:r>
        </a:p>
      </dsp:txBody>
      <dsp:txXfrm>
        <a:off x="4893475" y="1768609"/>
        <a:ext cx="4017850" cy="7644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2166B-464B-4976-9320-1EB531251321}">
      <dsp:nvSpPr>
        <dsp:cNvPr id="0" name=""/>
        <dsp:cNvSpPr/>
      </dsp:nvSpPr>
      <dsp:spPr>
        <a:xfrm>
          <a:off x="695059"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Motivation</a:t>
          </a:r>
        </a:p>
      </dsp:txBody>
      <dsp:txXfrm>
        <a:off x="695059" y="352"/>
        <a:ext cx="1532873" cy="919724"/>
      </dsp:txXfrm>
    </dsp:sp>
    <dsp:sp modelId="{D421AE67-3C0F-4C77-8D22-7A983986EB04}">
      <dsp:nvSpPr>
        <dsp:cNvPr id="0" name=""/>
        <dsp:cNvSpPr/>
      </dsp:nvSpPr>
      <dsp:spPr>
        <a:xfrm>
          <a:off x="2381221"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Self-efficacy</a:t>
          </a:r>
        </a:p>
      </dsp:txBody>
      <dsp:txXfrm>
        <a:off x="2381221" y="352"/>
        <a:ext cx="1532873" cy="919724"/>
      </dsp:txXfrm>
    </dsp:sp>
    <dsp:sp modelId="{CF942B5E-1594-430E-A081-982AA0A51376}">
      <dsp:nvSpPr>
        <dsp:cNvPr id="0" name=""/>
        <dsp:cNvSpPr/>
      </dsp:nvSpPr>
      <dsp:spPr>
        <a:xfrm>
          <a:off x="4067382"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Smoking &amp; quitting history</a:t>
          </a:r>
        </a:p>
      </dsp:txBody>
      <dsp:txXfrm>
        <a:off x="4067382" y="352"/>
        <a:ext cx="1532873" cy="919724"/>
      </dsp:txXfrm>
    </dsp:sp>
    <dsp:sp modelId="{7D773AB9-0D8F-4BF6-B173-64F99F24F804}">
      <dsp:nvSpPr>
        <dsp:cNvPr id="0" name=""/>
        <dsp:cNvSpPr/>
      </dsp:nvSpPr>
      <dsp:spPr>
        <a:xfrm>
          <a:off x="5753543"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Environmental considerations</a:t>
          </a:r>
        </a:p>
      </dsp:txBody>
      <dsp:txXfrm>
        <a:off x="5753543" y="352"/>
        <a:ext cx="1532873" cy="919724"/>
      </dsp:txXfrm>
    </dsp:sp>
    <dsp:sp modelId="{61CA4ED9-BBE0-4810-A423-473C846C6A64}">
      <dsp:nvSpPr>
        <dsp:cNvPr id="0" name=""/>
        <dsp:cNvSpPr/>
      </dsp:nvSpPr>
      <dsp:spPr>
        <a:xfrm>
          <a:off x="7439704"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Treatment overview &amp; rationale</a:t>
          </a:r>
        </a:p>
      </dsp:txBody>
      <dsp:txXfrm>
        <a:off x="7439704" y="352"/>
        <a:ext cx="1532873" cy="919724"/>
      </dsp:txXfrm>
    </dsp:sp>
    <dsp:sp modelId="{13D4BA00-802B-419C-B760-EA7669F316B6}">
      <dsp:nvSpPr>
        <dsp:cNvPr id="0" name=""/>
        <dsp:cNvSpPr/>
      </dsp:nvSpPr>
      <dsp:spPr>
        <a:xfrm>
          <a:off x="9125866"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Health considerations </a:t>
          </a:r>
        </a:p>
      </dsp:txBody>
      <dsp:txXfrm>
        <a:off x="9125866" y="352"/>
        <a:ext cx="1532873" cy="919724"/>
      </dsp:txXfrm>
    </dsp:sp>
    <dsp:sp modelId="{23AF7775-9C0C-40D8-9946-847E1BDF3346}">
      <dsp:nvSpPr>
        <dsp:cNvPr id="0" name=""/>
        <dsp:cNvSpPr/>
      </dsp:nvSpPr>
      <dsp:spPr>
        <a:xfrm>
          <a:off x="4067382" y="1073364"/>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Quitting methods </a:t>
          </a:r>
        </a:p>
      </dsp:txBody>
      <dsp:txXfrm>
        <a:off x="4067382" y="1073364"/>
        <a:ext cx="1532873" cy="919724"/>
      </dsp:txXfrm>
    </dsp:sp>
    <dsp:sp modelId="{155196AC-5992-4718-9575-89D3F69F7CE2}">
      <dsp:nvSpPr>
        <dsp:cNvPr id="0" name=""/>
        <dsp:cNvSpPr/>
      </dsp:nvSpPr>
      <dsp:spPr>
        <a:xfrm>
          <a:off x="5753543" y="1073364"/>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Self-image</a:t>
          </a:r>
        </a:p>
      </dsp:txBody>
      <dsp:txXfrm>
        <a:off x="5753543" y="1073364"/>
        <a:ext cx="1532873" cy="9197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46DD0-9BB9-4C33-B4D0-6A5D2B0C42CD}">
      <dsp:nvSpPr>
        <dsp:cNvPr id="0" name=""/>
        <dsp:cNvSpPr/>
      </dsp:nvSpPr>
      <dsp:spPr>
        <a:xfrm rot="5400000">
          <a:off x="5389212" y="-2207359"/>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Smoking Status</a:t>
          </a:r>
        </a:p>
        <a:p>
          <a:pPr marL="457200" lvl="1" indent="-114300" algn="l" defTabSz="666750">
            <a:lnSpc>
              <a:spcPct val="90000"/>
            </a:lnSpc>
            <a:spcBef>
              <a:spcPct val="0"/>
            </a:spcBef>
            <a:spcAft>
              <a:spcPct val="15000"/>
            </a:spcAft>
            <a:buChar char="•"/>
          </a:pPr>
          <a:r>
            <a:rPr lang="en-US" sz="1500" kern="1200" dirty="0">
              <a:solidFill>
                <a:schemeClr val="bg1"/>
              </a:solidFill>
            </a:rPr>
            <a:t>Tobacco Interventions </a:t>
          </a:r>
        </a:p>
      </dsp:txBody>
      <dsp:txXfrm rot="-5400000">
        <a:off x="3074928" y="147831"/>
        <a:ext cx="5425634" cy="756160"/>
      </dsp:txXfrm>
    </dsp:sp>
    <dsp:sp modelId="{E14DF248-F865-43C0-9CF5-5474CD86EC4C}">
      <dsp:nvSpPr>
        <dsp:cNvPr id="0" name=""/>
        <dsp:cNvSpPr/>
      </dsp:nvSpPr>
      <dsp:spPr>
        <a:xfrm>
          <a:off x="0" y="2177"/>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Documentation </a:t>
          </a:r>
        </a:p>
      </dsp:txBody>
      <dsp:txXfrm>
        <a:off x="51133" y="53310"/>
        <a:ext cx="2972662" cy="945199"/>
      </dsp:txXfrm>
    </dsp:sp>
    <dsp:sp modelId="{17480A3D-0DB3-4C0C-A98E-1AAD9D6AF1D2}">
      <dsp:nvSpPr>
        <dsp:cNvPr id="0" name=""/>
        <dsp:cNvSpPr/>
      </dsp:nvSpPr>
      <dsp:spPr>
        <a:xfrm rot="5400000">
          <a:off x="5389212" y="-1107520"/>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Off-load work to “experts” </a:t>
          </a:r>
        </a:p>
        <a:p>
          <a:pPr marL="457200" lvl="1" indent="-114300" algn="l" defTabSz="666750">
            <a:lnSpc>
              <a:spcPct val="90000"/>
            </a:lnSpc>
            <a:spcBef>
              <a:spcPct val="0"/>
            </a:spcBef>
            <a:spcAft>
              <a:spcPct val="15000"/>
            </a:spcAft>
            <a:buChar char="•"/>
          </a:pPr>
          <a:r>
            <a:rPr lang="en-US" sz="1500" kern="1200" dirty="0">
              <a:solidFill>
                <a:schemeClr val="bg1"/>
              </a:solidFill>
            </a:rPr>
            <a:t>Patients will get the message that staff want to help them quit.</a:t>
          </a:r>
        </a:p>
      </dsp:txBody>
      <dsp:txXfrm rot="-5400000">
        <a:off x="3074928" y="1247670"/>
        <a:ext cx="5425634" cy="756160"/>
      </dsp:txXfrm>
    </dsp:sp>
    <dsp:sp modelId="{61798AA3-AC79-49F5-96EF-7D4B1A6F717F}">
      <dsp:nvSpPr>
        <dsp:cNvPr id="0" name=""/>
        <dsp:cNvSpPr/>
      </dsp:nvSpPr>
      <dsp:spPr>
        <a:xfrm>
          <a:off x="0" y="1102016"/>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Reduce provider burden </a:t>
          </a:r>
        </a:p>
      </dsp:txBody>
      <dsp:txXfrm>
        <a:off x="51133" y="1153149"/>
        <a:ext cx="2972662" cy="945199"/>
      </dsp:txXfrm>
    </dsp:sp>
    <dsp:sp modelId="{58052792-6F89-4C94-AC8A-7FF835956F16}">
      <dsp:nvSpPr>
        <dsp:cNvPr id="0" name=""/>
        <dsp:cNvSpPr/>
      </dsp:nvSpPr>
      <dsp:spPr>
        <a:xfrm rot="5400000">
          <a:off x="5389212" y="-7681"/>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320040" lvl="1" indent="-114300" algn="l" defTabSz="666750">
            <a:lnSpc>
              <a:spcPct val="90000"/>
            </a:lnSpc>
            <a:spcBef>
              <a:spcPct val="0"/>
            </a:spcBef>
            <a:spcAft>
              <a:spcPct val="15000"/>
            </a:spcAft>
            <a:buChar char="•"/>
          </a:pPr>
          <a:r>
            <a:rPr lang="en-US" sz="1500" kern="1200" dirty="0">
              <a:solidFill>
                <a:schemeClr val="bg1"/>
              </a:solidFill>
            </a:rPr>
            <a:t>High risk populations with high tobacco rates that are often served by community clinics </a:t>
          </a:r>
        </a:p>
      </dsp:txBody>
      <dsp:txXfrm rot="-5400000">
        <a:off x="3074928" y="2347509"/>
        <a:ext cx="5425634" cy="756160"/>
      </dsp:txXfrm>
    </dsp:sp>
    <dsp:sp modelId="{371DDA88-42E1-4F79-8591-C182EE25D205}">
      <dsp:nvSpPr>
        <dsp:cNvPr id="0" name=""/>
        <dsp:cNvSpPr/>
      </dsp:nvSpPr>
      <dsp:spPr>
        <a:xfrm>
          <a:off x="0" y="2201855"/>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Reach</a:t>
          </a:r>
        </a:p>
      </dsp:txBody>
      <dsp:txXfrm>
        <a:off x="51133" y="2252988"/>
        <a:ext cx="2972662" cy="945199"/>
      </dsp:txXfrm>
    </dsp:sp>
    <dsp:sp modelId="{9422196C-5E5D-47F0-BECB-361176C209F9}">
      <dsp:nvSpPr>
        <dsp:cNvPr id="0" name=""/>
        <dsp:cNvSpPr/>
      </dsp:nvSpPr>
      <dsp:spPr>
        <a:xfrm rot="5400000">
          <a:off x="5389212" y="1092157"/>
          <a:ext cx="837972"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457200" lvl="1" indent="-114300" algn="l" defTabSz="666750">
            <a:lnSpc>
              <a:spcPct val="90000"/>
            </a:lnSpc>
            <a:spcBef>
              <a:spcPct val="0"/>
            </a:spcBef>
            <a:spcAft>
              <a:spcPct val="15000"/>
            </a:spcAft>
            <a:buChar char="•"/>
          </a:pPr>
          <a:r>
            <a:rPr lang="en-US" sz="1500" kern="1200" dirty="0">
              <a:solidFill>
                <a:schemeClr val="bg1"/>
              </a:solidFill>
            </a:rPr>
            <a:t>Can be incorporated into interventions for behavioral health patients, who have the highest rates of tobacco use</a:t>
          </a:r>
        </a:p>
      </dsp:txBody>
      <dsp:txXfrm rot="-5400000">
        <a:off x="3074928" y="3447347"/>
        <a:ext cx="5425634" cy="756160"/>
      </dsp:txXfrm>
    </dsp:sp>
    <dsp:sp modelId="{4AD7D9F6-9FDE-49A4-AB66-332AECA22346}">
      <dsp:nvSpPr>
        <dsp:cNvPr id="0" name=""/>
        <dsp:cNvSpPr/>
      </dsp:nvSpPr>
      <dsp:spPr>
        <a:xfrm>
          <a:off x="0" y="3301694"/>
          <a:ext cx="3074928" cy="1047465"/>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37 Jagger" panose="00000500000000000000" pitchFamily="50" charset="0"/>
            </a:rPr>
            <a:t>Consistent with AAFP recommended tobacco practices</a:t>
          </a:r>
        </a:p>
      </dsp:txBody>
      <dsp:txXfrm>
        <a:off x="51133" y="3352827"/>
        <a:ext cx="2972662" cy="9451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4AC84-D28D-479F-A3B3-73A5567FDACD}">
      <dsp:nvSpPr>
        <dsp:cNvPr id="0" name=""/>
        <dsp:cNvSpPr/>
      </dsp:nvSpPr>
      <dsp:spPr>
        <a:xfrm>
          <a:off x="0" y="0"/>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9353EB7A-E788-4622-B305-11BD12098F06}">
      <dsp:nvSpPr>
        <dsp:cNvPr id="0" name=""/>
        <dsp:cNvSpPr/>
      </dsp:nvSpPr>
      <dsp:spPr>
        <a:xfrm>
          <a:off x="231259" y="173645"/>
          <a:ext cx="420471" cy="4204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D4C7AF-5E88-4367-ADC4-BA5FBA153C6B}">
      <dsp:nvSpPr>
        <dsp:cNvPr id="0" name=""/>
        <dsp:cNvSpPr/>
      </dsp:nvSpPr>
      <dsp:spPr>
        <a:xfrm>
          <a:off x="882990" y="1634"/>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Intake call</a:t>
          </a:r>
        </a:p>
      </dsp:txBody>
      <dsp:txXfrm>
        <a:off x="882990" y="1634"/>
        <a:ext cx="4010485" cy="764493"/>
      </dsp:txXfrm>
    </dsp:sp>
    <dsp:sp modelId="{DC4BC9FD-7102-48A9-98E0-A7501BBE005D}">
      <dsp:nvSpPr>
        <dsp:cNvPr id="0" name=""/>
        <dsp:cNvSpPr/>
      </dsp:nvSpPr>
      <dsp:spPr>
        <a:xfrm>
          <a:off x="4893475" y="1634"/>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92B49"/>
              </a:solidFill>
            </a:rPr>
            <a:t>Determine needs, ~6 min. call</a:t>
          </a:r>
        </a:p>
      </dsp:txBody>
      <dsp:txXfrm>
        <a:off x="4893475" y="1634"/>
        <a:ext cx="4017850" cy="764493"/>
      </dsp:txXfrm>
    </dsp:sp>
    <dsp:sp modelId="{FDC7352A-9505-4E97-86BA-E9DC8427BCC4}">
      <dsp:nvSpPr>
        <dsp:cNvPr id="0" name=""/>
        <dsp:cNvSpPr/>
      </dsp:nvSpPr>
      <dsp:spPr>
        <a:xfrm>
          <a:off x="0" y="870719"/>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9D632964-7300-4D22-8409-D478CD27ED13}">
      <dsp:nvSpPr>
        <dsp:cNvPr id="0" name=""/>
        <dsp:cNvSpPr/>
      </dsp:nvSpPr>
      <dsp:spPr>
        <a:xfrm>
          <a:off x="231259" y="1042717"/>
          <a:ext cx="420471" cy="4204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E4B5D2-3311-40CB-A28C-39162B213EDB}">
      <dsp:nvSpPr>
        <dsp:cNvPr id="0" name=""/>
        <dsp:cNvSpPr/>
      </dsp:nvSpPr>
      <dsp:spPr>
        <a:xfrm>
          <a:off x="882990" y="870696"/>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First counseling session</a:t>
          </a:r>
        </a:p>
      </dsp:txBody>
      <dsp:txXfrm>
        <a:off x="882990" y="870696"/>
        <a:ext cx="4010485" cy="764493"/>
      </dsp:txXfrm>
    </dsp:sp>
    <dsp:sp modelId="{D4FEB57F-5863-4B53-90AE-BA8C7BE49F3F}">
      <dsp:nvSpPr>
        <dsp:cNvPr id="0" name=""/>
        <dsp:cNvSpPr/>
      </dsp:nvSpPr>
      <dsp:spPr>
        <a:xfrm>
          <a:off x="4893475" y="870696"/>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t>Comprehensive, ~30 min. call</a:t>
          </a:r>
        </a:p>
        <a:p>
          <a:pPr marL="0" lvl="0" indent="0" algn="l" defTabSz="533400">
            <a:lnSpc>
              <a:spcPct val="90000"/>
            </a:lnSpc>
            <a:spcBef>
              <a:spcPct val="0"/>
            </a:spcBef>
            <a:spcAft>
              <a:spcPct val="35000"/>
            </a:spcAft>
            <a:buNone/>
          </a:pPr>
          <a:r>
            <a:rPr lang="en-US" sz="1200" kern="1200" dirty="0"/>
            <a:t>Prepare to quit</a:t>
          </a:r>
        </a:p>
        <a:p>
          <a:pPr marL="0" lvl="0" indent="0" algn="l" defTabSz="533400">
            <a:lnSpc>
              <a:spcPct val="90000"/>
            </a:lnSpc>
            <a:spcBef>
              <a:spcPct val="0"/>
            </a:spcBef>
            <a:spcAft>
              <a:spcPct val="35000"/>
            </a:spcAft>
            <a:buNone/>
          </a:pPr>
          <a:r>
            <a:rPr lang="en-US" sz="1200" kern="1200" dirty="0"/>
            <a:t>Set a quit date</a:t>
          </a:r>
        </a:p>
      </dsp:txBody>
      <dsp:txXfrm>
        <a:off x="4893475" y="870696"/>
        <a:ext cx="4017850" cy="764493"/>
      </dsp:txXfrm>
    </dsp:sp>
    <dsp:sp modelId="{6F02F92E-7BBA-4983-BFD7-857CFABF19DF}">
      <dsp:nvSpPr>
        <dsp:cNvPr id="0" name=""/>
        <dsp:cNvSpPr/>
      </dsp:nvSpPr>
      <dsp:spPr>
        <a:xfrm>
          <a:off x="0" y="1759007"/>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5DA89865-3DFD-4F9F-A0E6-7B1E9D775AA4}">
      <dsp:nvSpPr>
        <dsp:cNvPr id="0" name=""/>
        <dsp:cNvSpPr/>
      </dsp:nvSpPr>
      <dsp:spPr>
        <a:xfrm>
          <a:off x="231259" y="1940637"/>
          <a:ext cx="420471" cy="4204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07E02C-8213-42AD-B717-DE4489D69B6F}">
      <dsp:nvSpPr>
        <dsp:cNvPr id="0" name=""/>
        <dsp:cNvSpPr/>
      </dsp:nvSpPr>
      <dsp:spPr>
        <a:xfrm>
          <a:off x="882990" y="1768609"/>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Follow-up sessions</a:t>
          </a:r>
        </a:p>
      </dsp:txBody>
      <dsp:txXfrm>
        <a:off x="882990" y="1768609"/>
        <a:ext cx="4010485" cy="764493"/>
      </dsp:txXfrm>
    </dsp:sp>
    <dsp:sp modelId="{8BD75C95-BC7B-4A9E-A7B3-87AF0A3001FD}">
      <dsp:nvSpPr>
        <dsp:cNvPr id="0" name=""/>
        <dsp:cNvSpPr/>
      </dsp:nvSpPr>
      <dsp:spPr>
        <a:xfrm>
          <a:off x="4893475" y="1768609"/>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92B49"/>
              </a:solidFill>
            </a:rPr>
            <a:t>Up to four ~10 minute calls</a:t>
          </a:r>
        </a:p>
        <a:p>
          <a:pPr marL="0" lvl="0" indent="0" algn="l" defTabSz="533400">
            <a:lnSpc>
              <a:spcPct val="90000"/>
            </a:lnSpc>
            <a:spcBef>
              <a:spcPct val="0"/>
            </a:spcBef>
            <a:spcAft>
              <a:spcPct val="35000"/>
            </a:spcAft>
            <a:buNone/>
          </a:pPr>
          <a:r>
            <a:rPr lang="en-US" sz="1200" kern="1200">
              <a:solidFill>
                <a:srgbClr val="092B49"/>
              </a:solidFill>
            </a:rPr>
            <a:t>Support and accountability</a:t>
          </a:r>
        </a:p>
        <a:p>
          <a:pPr marL="0" lvl="0" indent="0" algn="l" defTabSz="533400">
            <a:lnSpc>
              <a:spcPct val="90000"/>
            </a:lnSpc>
            <a:spcBef>
              <a:spcPct val="0"/>
            </a:spcBef>
            <a:spcAft>
              <a:spcPct val="35000"/>
            </a:spcAft>
            <a:buNone/>
          </a:pPr>
          <a:r>
            <a:rPr lang="en-US" sz="1200" kern="1200" dirty="0">
              <a:solidFill>
                <a:srgbClr val="092B49"/>
              </a:solidFill>
            </a:rPr>
            <a:t>Relapse prevention</a:t>
          </a:r>
        </a:p>
      </dsp:txBody>
      <dsp:txXfrm>
        <a:off x="4893475" y="1768609"/>
        <a:ext cx="4017850" cy="7644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2166B-464B-4976-9320-1EB531251321}">
      <dsp:nvSpPr>
        <dsp:cNvPr id="0" name=""/>
        <dsp:cNvSpPr/>
      </dsp:nvSpPr>
      <dsp:spPr>
        <a:xfrm>
          <a:off x="695059"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Motivation</a:t>
          </a:r>
        </a:p>
      </dsp:txBody>
      <dsp:txXfrm>
        <a:off x="695059" y="352"/>
        <a:ext cx="1532873" cy="919724"/>
      </dsp:txXfrm>
    </dsp:sp>
    <dsp:sp modelId="{D421AE67-3C0F-4C77-8D22-7A983986EB04}">
      <dsp:nvSpPr>
        <dsp:cNvPr id="0" name=""/>
        <dsp:cNvSpPr/>
      </dsp:nvSpPr>
      <dsp:spPr>
        <a:xfrm>
          <a:off x="2381221"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Self-efficacy</a:t>
          </a:r>
        </a:p>
      </dsp:txBody>
      <dsp:txXfrm>
        <a:off x="2381221" y="352"/>
        <a:ext cx="1532873" cy="919724"/>
      </dsp:txXfrm>
    </dsp:sp>
    <dsp:sp modelId="{CF942B5E-1594-430E-A081-982AA0A51376}">
      <dsp:nvSpPr>
        <dsp:cNvPr id="0" name=""/>
        <dsp:cNvSpPr/>
      </dsp:nvSpPr>
      <dsp:spPr>
        <a:xfrm>
          <a:off x="4067382"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Smoking &amp; quitting history</a:t>
          </a:r>
        </a:p>
      </dsp:txBody>
      <dsp:txXfrm>
        <a:off x="4067382" y="352"/>
        <a:ext cx="1532873" cy="919724"/>
      </dsp:txXfrm>
    </dsp:sp>
    <dsp:sp modelId="{7D773AB9-0D8F-4BF6-B173-64F99F24F804}">
      <dsp:nvSpPr>
        <dsp:cNvPr id="0" name=""/>
        <dsp:cNvSpPr/>
      </dsp:nvSpPr>
      <dsp:spPr>
        <a:xfrm>
          <a:off x="5753543"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Environmental considerations</a:t>
          </a:r>
        </a:p>
      </dsp:txBody>
      <dsp:txXfrm>
        <a:off x="5753543" y="352"/>
        <a:ext cx="1532873" cy="919724"/>
      </dsp:txXfrm>
    </dsp:sp>
    <dsp:sp modelId="{61CA4ED9-BBE0-4810-A423-473C846C6A64}">
      <dsp:nvSpPr>
        <dsp:cNvPr id="0" name=""/>
        <dsp:cNvSpPr/>
      </dsp:nvSpPr>
      <dsp:spPr>
        <a:xfrm>
          <a:off x="7439704"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Treatment overview &amp; rationale</a:t>
          </a:r>
        </a:p>
      </dsp:txBody>
      <dsp:txXfrm>
        <a:off x="7439704" y="352"/>
        <a:ext cx="1532873" cy="919724"/>
      </dsp:txXfrm>
    </dsp:sp>
    <dsp:sp modelId="{13D4BA00-802B-419C-B760-EA7669F316B6}">
      <dsp:nvSpPr>
        <dsp:cNvPr id="0" name=""/>
        <dsp:cNvSpPr/>
      </dsp:nvSpPr>
      <dsp:spPr>
        <a:xfrm>
          <a:off x="9125866"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Health considerations </a:t>
          </a:r>
        </a:p>
      </dsp:txBody>
      <dsp:txXfrm>
        <a:off x="9125866" y="352"/>
        <a:ext cx="1532873" cy="919724"/>
      </dsp:txXfrm>
    </dsp:sp>
    <dsp:sp modelId="{23AF7775-9C0C-40D8-9946-847E1BDF3346}">
      <dsp:nvSpPr>
        <dsp:cNvPr id="0" name=""/>
        <dsp:cNvSpPr/>
      </dsp:nvSpPr>
      <dsp:spPr>
        <a:xfrm>
          <a:off x="4067382" y="1073364"/>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Quitting methods </a:t>
          </a:r>
        </a:p>
      </dsp:txBody>
      <dsp:txXfrm>
        <a:off x="4067382" y="1073364"/>
        <a:ext cx="1532873" cy="919724"/>
      </dsp:txXfrm>
    </dsp:sp>
    <dsp:sp modelId="{155196AC-5992-4718-9575-89D3F69F7CE2}">
      <dsp:nvSpPr>
        <dsp:cNvPr id="0" name=""/>
        <dsp:cNvSpPr/>
      </dsp:nvSpPr>
      <dsp:spPr>
        <a:xfrm>
          <a:off x="5753543" y="1073364"/>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Self-image</a:t>
          </a:r>
        </a:p>
      </dsp:txBody>
      <dsp:txXfrm>
        <a:off x="5753543" y="1073364"/>
        <a:ext cx="1532873" cy="91972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354DB5-6859-4FBC-A86B-9311279E10FB}" type="slidenum">
              <a:rPr lang="en-US" smtClean="0"/>
              <a:t>‹#›</a:t>
            </a:fld>
            <a:endParaRPr lang="en-US"/>
          </a:p>
        </p:txBody>
      </p:sp>
    </p:spTree>
    <p:extLst>
      <p:ext uri="{BB962C8B-B14F-4D97-AF65-F5344CB8AC3E}">
        <p14:creationId xmlns:p14="http://schemas.microsoft.com/office/powerpoint/2010/main" val="2579367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293A96-CBB5-49AB-85B1-8430E08799CA}"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B22379-482E-4C23-B817-F206E7B7C1FE}" type="slidenum">
              <a:rPr lang="en-US" smtClean="0"/>
              <a:t>‹#›</a:t>
            </a:fld>
            <a:endParaRPr lang="en-US"/>
          </a:p>
        </p:txBody>
      </p:sp>
    </p:spTree>
    <p:extLst>
      <p:ext uri="{BB962C8B-B14F-4D97-AF65-F5344CB8AC3E}">
        <p14:creationId xmlns:p14="http://schemas.microsoft.com/office/powerpoint/2010/main" val="40409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 you for taking the time to learn more about KIC and the </a:t>
            </a:r>
            <a:r>
              <a:rPr lang="en-US" b="0" i="0" dirty="0">
                <a:solidFill>
                  <a:srgbClr val="000000"/>
                </a:solidFill>
                <a:effectLst/>
                <a:latin typeface="Times New Roman" panose="02020603050405020304" pitchFamily="18" charset="0"/>
              </a:rPr>
              <a:t>Living Healthy Clinic Initiative</a:t>
            </a:r>
            <a:r>
              <a:rPr lang="en-US" dirty="0"/>
              <a:t> referral partnership. Today, Carrie Kirby, KIC’s project manager, and myself are going to provide a brief overview about KIC’s free tobacco cessation services and on how to refer your patients to KIC.</a:t>
            </a:r>
          </a:p>
        </p:txBody>
      </p:sp>
      <p:sp>
        <p:nvSpPr>
          <p:cNvPr id="4" name="Slide Number Placeholder 3"/>
          <p:cNvSpPr>
            <a:spLocks noGrp="1"/>
          </p:cNvSpPr>
          <p:nvPr>
            <p:ph type="sldNum" sz="quarter" idx="5"/>
          </p:nvPr>
        </p:nvSpPr>
        <p:spPr/>
        <p:txBody>
          <a:bodyPr/>
          <a:lstStyle/>
          <a:p>
            <a:fld id="{2AB22379-482E-4C23-B817-F206E7B7C1FE}" type="slidenum">
              <a:rPr lang="en-US" smtClean="0"/>
              <a:t>1</a:t>
            </a:fld>
            <a:endParaRPr lang="en-US"/>
          </a:p>
        </p:txBody>
      </p:sp>
    </p:spTree>
    <p:extLst>
      <p:ext uri="{BB962C8B-B14F-4D97-AF65-F5344CB8AC3E}">
        <p14:creationId xmlns:p14="http://schemas.microsoft.com/office/powerpoint/2010/main" val="1312465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10</a:t>
            </a:fld>
            <a:endParaRPr lang="en-US"/>
          </a:p>
        </p:txBody>
      </p:sp>
    </p:spTree>
    <p:extLst>
      <p:ext uri="{BB962C8B-B14F-4D97-AF65-F5344CB8AC3E}">
        <p14:creationId xmlns:p14="http://schemas.microsoft.com/office/powerpoint/2010/main" val="2657209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11</a:t>
            </a:fld>
            <a:endParaRPr lang="en-US"/>
          </a:p>
        </p:txBody>
      </p:sp>
    </p:spTree>
    <p:extLst>
      <p:ext uri="{BB962C8B-B14F-4D97-AF65-F5344CB8AC3E}">
        <p14:creationId xmlns:p14="http://schemas.microsoft.com/office/powerpoint/2010/main" val="3148066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12</a:t>
            </a:fld>
            <a:endParaRPr lang="en-US"/>
          </a:p>
        </p:txBody>
      </p:sp>
    </p:spTree>
    <p:extLst>
      <p:ext uri="{BB962C8B-B14F-4D97-AF65-F5344CB8AC3E}">
        <p14:creationId xmlns:p14="http://schemas.microsoft.com/office/powerpoint/2010/main" val="4127271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13</a:t>
            </a:fld>
            <a:endParaRPr lang="en-US"/>
          </a:p>
        </p:txBody>
      </p:sp>
    </p:spTree>
    <p:extLst>
      <p:ext uri="{BB962C8B-B14F-4D97-AF65-F5344CB8AC3E}">
        <p14:creationId xmlns:p14="http://schemas.microsoft.com/office/powerpoint/2010/main" val="4112643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14</a:t>
            </a:fld>
            <a:endParaRPr lang="en-US"/>
          </a:p>
        </p:txBody>
      </p:sp>
    </p:spTree>
    <p:extLst>
      <p:ext uri="{BB962C8B-B14F-4D97-AF65-F5344CB8AC3E}">
        <p14:creationId xmlns:p14="http://schemas.microsoft.com/office/powerpoint/2010/main" val="78879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baseline="0" dirty="0">
                <a:solidFill>
                  <a:srgbClr val="221E1F"/>
                </a:solidFill>
                <a:latin typeface="Gilroy"/>
              </a:rPr>
              <a:t>With Ask – important that these are open ended</a:t>
            </a:r>
          </a:p>
          <a:p>
            <a:pPr lvl="0"/>
            <a:r>
              <a:rPr lang="en-US" sz="1200" b="0" i="0" u="none" strike="noStrike" baseline="0" dirty="0">
                <a:solidFill>
                  <a:srgbClr val="221E1F"/>
                </a:solidFill>
                <a:latin typeface="Gilroy"/>
              </a:rPr>
              <a:t>Advise – we still want to provide information but want the information to be tailored to the client’s own goals. We can also ask permission to share information with the client – this communicates respect for the client. </a:t>
            </a:r>
            <a:r>
              <a:rPr lang="en-US" dirty="0"/>
              <a:t>Advise patients who smoke/vape to consider quitting </a:t>
            </a:r>
          </a:p>
          <a:p>
            <a:pPr lvl="0"/>
            <a:r>
              <a:rPr lang="en-US" dirty="0"/>
              <a:t>Smoking can lead to or exacerbate health problems such as: </a:t>
            </a:r>
          </a:p>
          <a:p>
            <a:pPr lvl="1"/>
            <a:r>
              <a:rPr lang="en-US" dirty="0"/>
              <a:t>Heart and lung disease </a:t>
            </a:r>
          </a:p>
          <a:p>
            <a:pPr lvl="1"/>
            <a:r>
              <a:rPr lang="en-US" dirty="0"/>
              <a:t>Diabetes </a:t>
            </a:r>
          </a:p>
          <a:p>
            <a:pPr lvl="1"/>
            <a:r>
              <a:rPr lang="en-US" dirty="0"/>
              <a:t>Stroke</a:t>
            </a:r>
          </a:p>
          <a:p>
            <a:pPr lvl="1"/>
            <a:r>
              <a:rPr lang="en-US" dirty="0"/>
              <a:t>Ongoing infections and colds </a:t>
            </a:r>
          </a:p>
          <a:p>
            <a:pPr lvl="1"/>
            <a:r>
              <a:rPr lang="en-US" dirty="0"/>
              <a:t>Cancer </a:t>
            </a:r>
          </a:p>
          <a:p>
            <a:pPr marL="171450" indent="-171450">
              <a:buFontTx/>
              <a:buChar char="-"/>
            </a:pPr>
            <a:endParaRPr lang="en-US" sz="1200" b="0" i="0" u="none" strike="noStrike" baseline="0" dirty="0">
              <a:solidFill>
                <a:srgbClr val="221E1F"/>
              </a:solidFill>
              <a:latin typeface="Gilroy"/>
            </a:endParaRPr>
          </a:p>
          <a:p>
            <a:pPr marL="171450" indent="-171450">
              <a:buFontTx/>
              <a:buChar char="-"/>
            </a:pPr>
            <a:r>
              <a:rPr lang="en-US" sz="1200" b="0" i="0" u="none" strike="noStrike" baseline="0" dirty="0">
                <a:solidFill>
                  <a:srgbClr val="221E1F"/>
                </a:solidFill>
                <a:latin typeface="Gilroy"/>
              </a:rPr>
              <a:t>Refer – this is about connecting the client to options in line with their goals - </a:t>
            </a:r>
            <a:r>
              <a:rPr lang="en-US" sz="1200" b="0" i="0" u="sng" strike="noStrike" baseline="0" dirty="0">
                <a:solidFill>
                  <a:srgbClr val="221E1F"/>
                </a:solidFill>
                <a:latin typeface="Gilroy"/>
              </a:rPr>
              <a:t>For those who clearly don’t want to quit, don’t insist—the outcome you want is to have a friendly conversation so that they will trust you in the future. Always reiterate that you will continue to inquire about their interest in quitting in future visits and that they may reach out to you when they feel ready.</a:t>
            </a:r>
            <a:r>
              <a:rPr lang="en-US" sz="1200" b="0" i="0" u="sng" strike="noStrike" baseline="0" dirty="0">
                <a:latin typeface="Gilroy"/>
              </a:rPr>
              <a:t> quitting. </a:t>
            </a:r>
            <a:endParaRPr lang="en-US" sz="1200" u="sng" dirty="0"/>
          </a:p>
          <a:p>
            <a:pPr marL="0" indent="0">
              <a:buNone/>
            </a:pPr>
            <a:endParaRPr lang="en-US" sz="1200" b="0" i="0" u="none" strike="noStrike" baseline="0" dirty="0">
              <a:latin typeface="Gilroy"/>
            </a:endParaRPr>
          </a:p>
          <a:p>
            <a:r>
              <a:rPr lang="en-US" sz="1200" b="1" i="0" u="none" strike="noStrike" baseline="0" dirty="0">
                <a:latin typeface="Gilroy Bold"/>
              </a:rPr>
              <a:t>Refer (Connect) </a:t>
            </a:r>
            <a:endParaRPr lang="en-US" sz="1200" b="0" i="0" u="none" strike="noStrike" baseline="0" dirty="0">
              <a:latin typeface="Gilroy Bold"/>
            </a:endParaRPr>
          </a:p>
          <a:p>
            <a:r>
              <a:rPr lang="en-US" sz="1200" b="1" i="0" u="none" strike="noStrike" baseline="0" dirty="0">
                <a:latin typeface="Gilroy Bold"/>
              </a:rPr>
              <a:t>If the patient is interested in quitting, congratulate them on their decision. Refer patients willing to quit smoking to: </a:t>
            </a:r>
            <a:endParaRPr lang="en-US" sz="1200" b="0" i="0" u="none" strike="noStrike" baseline="0" dirty="0">
              <a:latin typeface="Gilroy Bold"/>
            </a:endParaRPr>
          </a:p>
          <a:p>
            <a:r>
              <a:rPr lang="en-US" sz="1200" b="1" i="0" u="none" strike="noStrike" baseline="0" dirty="0">
                <a:latin typeface="Gilroy ExtraBold"/>
              </a:rPr>
              <a:t>Kick It California </a:t>
            </a:r>
            <a:endParaRPr lang="en-US" sz="1200" b="0" i="0" u="none" strike="noStrike" baseline="0" dirty="0">
              <a:latin typeface="Gilroy ExtraBold"/>
            </a:endParaRPr>
          </a:p>
          <a:p>
            <a:r>
              <a:rPr lang="en-US" sz="1200" b="0" i="1" u="none" strike="noStrike" baseline="0" dirty="0">
                <a:latin typeface="Gilroy Italic"/>
              </a:rPr>
              <a:t>(formerly known as California Smoker’s Helpline) </a:t>
            </a:r>
            <a:endParaRPr lang="en-US" sz="1200" b="0" i="0" u="none" strike="noStrike" baseline="0" dirty="0">
              <a:latin typeface="Gilroy Italic"/>
            </a:endParaRPr>
          </a:p>
          <a:p>
            <a:r>
              <a:rPr lang="en-US" sz="1200" b="1" i="0" u="none" strike="noStrike" baseline="0" dirty="0">
                <a:latin typeface="Gilroy ExtraBold"/>
              </a:rPr>
              <a:t>1-800-600-8191 • kickitca.org </a:t>
            </a:r>
            <a:endParaRPr lang="en-US" sz="1200" b="0" i="0" u="none" strike="noStrike" baseline="0" dirty="0">
              <a:latin typeface="Gilroy ExtraBold"/>
            </a:endParaRPr>
          </a:p>
          <a:p>
            <a:r>
              <a:rPr lang="en-US" sz="1200" b="0" i="0" u="none" strike="noStrike" baseline="0" dirty="0">
                <a:latin typeface="Gilroy"/>
              </a:rPr>
              <a:t>For those who are not ready to quit or thinking about quitting, they may be ready next time. It is important to avoid being judgmental or trying to pressure the patient into quitting. Offer literature and supportive materials that emphasize the benefits of</a:t>
            </a:r>
          </a:p>
          <a:p>
            <a:r>
              <a:rPr lang="en-US" sz="1200" b="0" i="0" u="none" strike="noStrike" baseline="0" dirty="0">
                <a:latin typeface="Gilroy"/>
              </a:rPr>
              <a:t>BLACK COMMUNITY: Take in account occasional smokers. Assess level of addiction? </a:t>
            </a:r>
            <a:r>
              <a:rPr lang="en-US" dirty="0"/>
              <a:t>how quickly upon awakening tobacco is used rather than the number of cigarettes smoked per day. importance of maintaining a high level of motivation throughout a quit attempt. Menthol or not menthol cigarettes. Intentions to quit with their extended family. Identify if spiritual or religious beliefs are a source of support for clients. ◾ Review that spiritual counseling through church may be beneficial during a quit attempt.</a:t>
            </a:r>
          </a:p>
          <a:p>
            <a:r>
              <a:rPr lang="en-US" dirty="0"/>
              <a:t>Tip #1: Utilize motivational interviewing to assist participants build commitment and reach a decision to change. • Ask permission to talk about their smoking habits. • Ask open-ended questions like, “How do you feel about quitting smoking?” • Help them understand their reasons for quitting. • Be encouraging and empathetic. Stay away from judgement comments.</a:t>
            </a:r>
          </a:p>
          <a:p>
            <a:r>
              <a:rPr lang="en-US" sz="1200" b="0" i="0" u="none" strike="noStrike" baseline="0" dirty="0">
                <a:latin typeface="Gilroy"/>
              </a:rPr>
              <a:t>If ready/not ready to quit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NRT: </a:t>
            </a:r>
            <a:r>
              <a:rPr lang="en-US" sz="1200" dirty="0">
                <a:effectLst/>
                <a:latin typeface="Calibri" panose="020F0502020204030204" pitchFamily="34" charset="0"/>
                <a:ea typeface="Calibri" panose="020F0502020204030204" pitchFamily="34" charset="0"/>
                <a:cs typeface="Times New Roman" panose="02020603050405020304" pitchFamily="18" charset="0"/>
              </a:rPr>
              <a:t>Decades of research have shown that the most effective way to quit smoking uses a combination of counseling and medications, such as nicotine patches, gum, and lozenges.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dirty="0">
                <a:solidFill>
                  <a:srgbClr val="221E1F"/>
                </a:solidFill>
                <a:latin typeface="Gilroy"/>
              </a:rPr>
              <a:t>As their health care provider or community advisor, communicating with your Latinx patients about their tobacco use and advising them to quit might be one of the most important things you can do for your patient. Smoking is the leading cause of preventable death and ensuring that the patient knows about available help is a first step toward recovery.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According to experts/research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21E1F"/>
                </a:solidFill>
                <a:latin typeface="Gilroy"/>
                <a:cs typeface="Times New Roman" panose="02020603050405020304" pitchFamily="18" charset="0"/>
              </a:rPr>
              <a:t>Prevention through education and Promotional efforts to communicate that there are free cessation services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b="1" i="0" dirty="0">
                <a:solidFill>
                  <a:srgbClr val="3D3935"/>
                </a:solidFill>
                <a:effectLst/>
                <a:latin typeface="Din"/>
              </a:rPr>
              <a:t>Developing personalized campaign messaging that connects with this audience.</a:t>
            </a:r>
          </a:p>
          <a:p>
            <a:endParaRPr lang="en-US" sz="1200" b="0" i="0" u="none" strike="noStrike" baseline="0" dirty="0">
              <a:latin typeface="Gilroy"/>
            </a:endParaRP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15</a:t>
            </a:fld>
            <a:endParaRPr lang="en-US"/>
          </a:p>
        </p:txBody>
      </p:sp>
    </p:spTree>
    <p:extLst>
      <p:ext uri="{BB962C8B-B14F-4D97-AF65-F5344CB8AC3E}">
        <p14:creationId xmlns:p14="http://schemas.microsoft.com/office/powerpoint/2010/main" val="3091106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E-referral</a:t>
            </a:r>
            <a:r>
              <a:rPr lang="en-US" sz="1200" kern="1200" baseline="0" dirty="0">
                <a:solidFill>
                  <a:schemeClr val="tx1"/>
                </a:solidFill>
                <a:effectLst/>
                <a:latin typeface="+mn-lt"/>
                <a:ea typeface="+mn-ea"/>
                <a:cs typeface="+mn-cs"/>
              </a:rPr>
              <a:t> to the Helpline is a v</a:t>
            </a:r>
            <a:r>
              <a:rPr lang="en-US" sz="1200" kern="1200" dirty="0">
                <a:solidFill>
                  <a:schemeClr val="tx1"/>
                </a:solidFill>
                <a:effectLst/>
                <a:latin typeface="+mn-lt"/>
                <a:ea typeface="+mn-ea"/>
                <a:cs typeface="+mn-cs"/>
              </a:rPr>
              <a:t>ery effective method for increasing tobacco interventions</a:t>
            </a:r>
            <a:r>
              <a:rPr lang="en-US" sz="1200" kern="1200" baseline="0" dirty="0">
                <a:solidFill>
                  <a:schemeClr val="tx1"/>
                </a:solidFill>
                <a:effectLst/>
                <a:latin typeface="+mn-lt"/>
                <a:ea typeface="+mn-ea"/>
                <a:cs typeface="+mn-cs"/>
              </a:rPr>
              <a:t> and these type of </a:t>
            </a:r>
            <a:r>
              <a:rPr lang="en-US" baseline="0" dirty="0"/>
              <a:t>referrals have become so popular over the last few years because of technology and their various benefits.  Of which I want to focus on the top three.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171450" indent="-171450">
              <a:buFont typeface="Arial" panose="020B0604020202020204" pitchFamily="34" charset="0"/>
              <a:buChar char="•"/>
            </a:pPr>
            <a:r>
              <a:rPr lang="en-US" dirty="0"/>
              <a:t>Some people are uncomfortable initiating contact with the Quit Line, others forget or lose the phone number</a:t>
            </a:r>
          </a:p>
          <a:p>
            <a:pPr marL="171450" indent="-171450">
              <a:buFont typeface="Arial" panose="020B0604020202020204" pitchFamily="34" charset="0"/>
              <a:buChar char="•"/>
            </a:pPr>
            <a:r>
              <a:rPr lang="en-US" dirty="0"/>
              <a:t>Simple advice to quit results in about 2-3% reach among smokers, while</a:t>
            </a:r>
            <a:r>
              <a:rPr lang="en-US" baseline="0" dirty="0"/>
              <a:t> online referral reaches about 40%</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For Healthcare Providers:</a:t>
            </a:r>
          </a:p>
          <a:p>
            <a:pPr marL="1085850" lvl="2" indent="-171450">
              <a:buFont typeface="Arial" panose="020B0604020202020204" pitchFamily="34" charset="0"/>
              <a:buChar char="•"/>
            </a:pPr>
            <a:r>
              <a:rPr lang="en-US" dirty="0"/>
              <a:t>Incorporates cessation into routine healthcare delivery</a:t>
            </a:r>
          </a:p>
          <a:p>
            <a:pPr marL="1085850" lvl="2" indent="-171450">
              <a:buFont typeface="Arial" panose="020B0604020202020204" pitchFamily="34" charset="0"/>
              <a:buChar char="•"/>
            </a:pPr>
            <a:r>
              <a:rPr lang="en-US" dirty="0"/>
              <a:t>Provides opportunity for system change to improve effectiveness, removing time and resource barriers</a:t>
            </a:r>
          </a:p>
          <a:p>
            <a:pPr marL="1085850" lvl="2" indent="-171450">
              <a:buFont typeface="Arial" panose="020B0604020202020204" pitchFamily="34" charset="0"/>
              <a:buChar char="•"/>
            </a:pPr>
            <a:r>
              <a:rPr lang="en-US" dirty="0"/>
              <a:t>Assists in meeting quality measures for tobacco cessation </a:t>
            </a:r>
          </a:p>
          <a:p>
            <a:pPr marL="1085850" lvl="2" indent="-171450">
              <a:buFont typeface="Arial" panose="020B0604020202020204" pitchFamily="34" charset="0"/>
              <a:buChar char="•"/>
            </a:pPr>
            <a:r>
              <a:rPr lang="en-US" dirty="0"/>
              <a:t>Increases knowledge of latest cessation counseling and pharmacotherapy protocol</a:t>
            </a:r>
          </a:p>
          <a:p>
            <a:pPr marL="1085850" lvl="2" indent="-171450">
              <a:buFont typeface="Arial" panose="020B0604020202020204" pitchFamily="34" charset="0"/>
              <a:buChar char="•"/>
            </a:pPr>
            <a:endParaRPr lang="en-US" baseline="0" dirty="0"/>
          </a:p>
          <a:p>
            <a:pPr marL="1085850" lvl="2" indent="-171450">
              <a:buFont typeface="Arial" panose="020B0604020202020204" pitchFamily="34" charset="0"/>
              <a:buChar char="•"/>
            </a:pPr>
            <a:r>
              <a:rPr lang="en-US" baseline="0" dirty="0"/>
              <a:t>Every smoker – Every encounter: ensure that every smoker receives support at every encounter by using the EHR.</a:t>
            </a:r>
          </a:p>
          <a:p>
            <a:pPr marL="0" indent="0">
              <a:buFont typeface="Arial" panose="020B0604020202020204" pitchFamily="34" charset="0"/>
              <a:buNone/>
            </a:pPr>
            <a:endParaRPr lang="en-US" dirty="0"/>
          </a:p>
          <a:p>
            <a:pPr marL="0" indent="0">
              <a:buFont typeface="Arial" panose="020B0604020202020204" pitchFamily="34" charset="0"/>
              <a:buNone/>
            </a:pPr>
            <a:r>
              <a:rPr lang="en-US" dirty="0" err="1"/>
              <a:t>Uliymatey</a:t>
            </a:r>
            <a:r>
              <a:rPr lang="en-US" baseline="0" dirty="0"/>
              <a:t> f</a:t>
            </a:r>
            <a:r>
              <a:rPr lang="en-US" dirty="0"/>
              <a:t>or Public Health Agencies and </a:t>
            </a:r>
            <a:r>
              <a:rPr lang="en-US" dirty="0" err="1"/>
              <a:t>Quitlines</a:t>
            </a:r>
            <a:r>
              <a:rPr lang="en-US" dirty="0"/>
              <a:t> e-referrals:</a:t>
            </a:r>
          </a:p>
          <a:p>
            <a:pPr marL="628650" lvl="1" indent="-171450">
              <a:buFont typeface="Arial" panose="020B0604020202020204" pitchFamily="34" charset="0"/>
              <a:buChar char="•"/>
            </a:pPr>
            <a:r>
              <a:rPr lang="en-US" dirty="0"/>
              <a:t>Provides cost-effective, sustainable means of reaching more tobacco users</a:t>
            </a:r>
          </a:p>
          <a:p>
            <a:pPr marL="628650" lvl="1" indent="-171450">
              <a:buFont typeface="Arial" panose="020B0604020202020204" pitchFamily="34" charset="0"/>
              <a:buChar char="•"/>
            </a:pPr>
            <a:r>
              <a:rPr lang="en-US" dirty="0"/>
              <a:t>Increases the number of calls received by </a:t>
            </a:r>
            <a:r>
              <a:rPr lang="en-US" dirty="0" err="1"/>
              <a:t>quitlines</a:t>
            </a:r>
            <a:endParaRPr lang="en-US" dirty="0"/>
          </a:p>
          <a:p>
            <a:pPr marL="628650" lvl="1" indent="-171450">
              <a:buFont typeface="Arial" panose="020B0604020202020204" pitchFamily="34" charset="0"/>
              <a:buChar char="•"/>
            </a:pPr>
            <a:r>
              <a:rPr lang="en-US" dirty="0"/>
              <a:t>Increases the percent of callers who enroll in </a:t>
            </a:r>
            <a:r>
              <a:rPr lang="en-US" dirty="0" err="1"/>
              <a:t>quitline</a:t>
            </a:r>
            <a:r>
              <a:rPr lang="en-US" dirty="0"/>
              <a:t> services</a:t>
            </a:r>
          </a:p>
          <a:p>
            <a:pPr marL="1085850" lvl="2"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Helpline has done a couple of studies about proactive</a:t>
            </a:r>
            <a:r>
              <a:rPr lang="en-US" sz="1200" b="0" kern="1200" baseline="0" dirty="0">
                <a:solidFill>
                  <a:schemeClr val="tx1"/>
                </a:solidFill>
                <a:latin typeface="+mn-lt"/>
                <a:ea typeface="+mn-ea"/>
                <a:cs typeface="+mn-cs"/>
              </a:rPr>
              <a:t> referrals.</a:t>
            </a:r>
            <a:r>
              <a:rPr lang="en-US" sz="1200" b="0" kern="1200" dirty="0">
                <a:solidFill>
                  <a:schemeClr val="tx1"/>
                </a:solidFill>
                <a:latin typeface="+mn-lt"/>
                <a:ea typeface="+mn-ea"/>
                <a:cs typeface="+mn-cs"/>
              </a:rPr>
              <a:t>  One of these</a:t>
            </a:r>
            <a:r>
              <a:rPr lang="en-US" sz="1200" b="0" kern="1200" baseline="0" dirty="0">
                <a:solidFill>
                  <a:schemeClr val="tx1"/>
                </a:solidFill>
                <a:latin typeface="+mn-lt"/>
                <a:ea typeface="+mn-ea"/>
                <a:cs typeface="+mn-cs"/>
              </a:rPr>
              <a:t> </a:t>
            </a:r>
            <a:r>
              <a:rPr lang="en-US" sz="1200" b="0" kern="1200" dirty="0">
                <a:solidFill>
                  <a:schemeClr val="tx1"/>
                </a:solidFill>
                <a:latin typeface="+mn-lt"/>
                <a:ea typeface="+mn-ea"/>
                <a:cs typeface="+mn-cs"/>
              </a:rPr>
              <a:t>was the Partnership for Smokefree Families Project (PSF).  Doctors told their pregnant smokers to call us and</a:t>
            </a:r>
            <a:r>
              <a:rPr lang="en-US" sz="1200" b="0" kern="1200" baseline="0" dirty="0">
                <a:solidFill>
                  <a:schemeClr val="tx1"/>
                </a:solidFill>
                <a:latin typeface="+mn-lt"/>
                <a:ea typeface="+mn-ea"/>
                <a:cs typeface="+mn-cs"/>
              </a:rPr>
              <a:t> they gave </a:t>
            </a:r>
            <a:r>
              <a:rPr lang="en-US" sz="1200" b="0" kern="1200" dirty="0">
                <a:solidFill>
                  <a:schemeClr val="tx1"/>
                </a:solidFill>
                <a:latin typeface="+mn-lt"/>
                <a:ea typeface="+mn-ea"/>
                <a:cs typeface="+mn-cs"/>
              </a:rPr>
              <a:t>them our number. Only 2-3% called us on their own.  We also got direct referrals from the clinics and proactively called, 40% of the group we called agreed</a:t>
            </a:r>
            <a:r>
              <a:rPr lang="en-US" sz="1200" b="0" kern="1200" baseline="0" dirty="0">
                <a:solidFill>
                  <a:schemeClr val="tx1"/>
                </a:solidFill>
                <a:latin typeface="+mn-lt"/>
                <a:ea typeface="+mn-ea"/>
                <a:cs typeface="+mn-cs"/>
              </a:rPr>
              <a:t> to our</a:t>
            </a:r>
            <a:r>
              <a:rPr lang="en-US" sz="1200" b="0" kern="1200" dirty="0">
                <a:solidFill>
                  <a:schemeClr val="tx1"/>
                </a:solidFill>
                <a:latin typeface="+mn-lt"/>
                <a:ea typeface="+mn-ea"/>
                <a:cs typeface="+mn-cs"/>
              </a:rPr>
              <a:t> service.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Another study was conducted in the early 90s</a:t>
            </a:r>
            <a:r>
              <a:rPr lang="en-US" sz="1200" b="0" kern="1200" baseline="0" dirty="0">
                <a:solidFill>
                  <a:schemeClr val="tx1"/>
                </a:solidFill>
                <a:latin typeface="+mn-lt"/>
                <a:ea typeface="+mn-ea"/>
                <a:cs typeface="+mn-cs"/>
              </a:rPr>
              <a:t> when Los Angeles </a:t>
            </a:r>
            <a:r>
              <a:rPr lang="en-US" sz="1200" b="0" kern="1200" dirty="0">
                <a:solidFill>
                  <a:schemeClr val="tx1"/>
                </a:solidFill>
                <a:latin typeface="+mn-lt"/>
                <a:ea typeface="+mn-ea"/>
                <a:cs typeface="+mn-cs"/>
              </a:rPr>
              <a:t>wanted to run their own cessation service.  Smokers who called the Helpline and lived in LA were given the info for their county service.  We then followed up and found very few actually used the LA service (about 4%).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From March 1999 to Sept 2003, providers referred 2,322 women to CSH. Of these, only 2% called. Among those who did not call the Helpline, Helpline counselors called them – making 5 attempts over different days and times to contact each woman who was referred but who had not called. Through these proactive efforts, the number of women reached rose from 2% to 67%. </a:t>
            </a: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16</a:t>
            </a:fld>
            <a:endParaRPr lang="en-US"/>
          </a:p>
        </p:txBody>
      </p:sp>
    </p:spTree>
    <p:extLst>
      <p:ext uri="{BB962C8B-B14F-4D97-AF65-F5344CB8AC3E}">
        <p14:creationId xmlns:p14="http://schemas.microsoft.com/office/powerpoint/2010/main" val="3444679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I briefly</a:t>
            </a:r>
            <a:r>
              <a:rPr lang="en-US" sz="1200" kern="1200" baseline="0" dirty="0">
                <a:solidFill>
                  <a:schemeClr val="tx1"/>
                </a:solidFill>
                <a:effectLst/>
                <a:latin typeface="+mn-lt"/>
                <a:ea typeface="+mn-ea"/>
                <a:cs typeface="+mn-cs"/>
              </a:rPr>
              <a:t> touched about KIC’s services I want to talk about proactive e-referrals.  This means that we receive information on a patient instead of the patient reaching out to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KIC is being proactive versus reactive (i.e. reacting to the patients call)</a:t>
            </a: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17</a:t>
            </a:fld>
            <a:endParaRPr lang="en-US"/>
          </a:p>
        </p:txBody>
      </p:sp>
    </p:spTree>
    <p:extLst>
      <p:ext uri="{BB962C8B-B14F-4D97-AF65-F5344CB8AC3E}">
        <p14:creationId xmlns:p14="http://schemas.microsoft.com/office/powerpoint/2010/main" val="3804415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I briefly</a:t>
            </a:r>
            <a:r>
              <a:rPr lang="en-US" sz="1200" kern="1200" baseline="0" dirty="0">
                <a:solidFill>
                  <a:schemeClr val="tx1"/>
                </a:solidFill>
                <a:effectLst/>
                <a:latin typeface="+mn-lt"/>
                <a:ea typeface="+mn-ea"/>
                <a:cs typeface="+mn-cs"/>
              </a:rPr>
              <a:t> touched about KIC’s services I want to talk about proactive e-referrals.  This means that we receive information on a patient instead of the patient reaching out to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KIC is being proactive versus reactive (i.e. reacting to the patients call)</a:t>
            </a: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18</a:t>
            </a:fld>
            <a:endParaRPr lang="en-US"/>
          </a:p>
        </p:txBody>
      </p:sp>
    </p:spTree>
    <p:extLst>
      <p:ext uri="{BB962C8B-B14F-4D97-AF65-F5344CB8AC3E}">
        <p14:creationId xmlns:p14="http://schemas.microsoft.com/office/powerpoint/2010/main" val="1744144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19</a:t>
            </a:fld>
            <a:endParaRPr lang="en-US"/>
          </a:p>
        </p:txBody>
      </p:sp>
    </p:spTree>
    <p:extLst>
      <p:ext uri="{BB962C8B-B14F-4D97-AF65-F5344CB8AC3E}">
        <p14:creationId xmlns:p14="http://schemas.microsoft.com/office/powerpoint/2010/main" val="369245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2</a:t>
            </a:fld>
            <a:endParaRPr lang="en-US"/>
          </a:p>
        </p:txBody>
      </p:sp>
    </p:spTree>
    <p:extLst>
      <p:ext uri="{BB962C8B-B14F-4D97-AF65-F5344CB8AC3E}">
        <p14:creationId xmlns:p14="http://schemas.microsoft.com/office/powerpoint/2010/main" val="2010894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20</a:t>
            </a:fld>
            <a:endParaRPr lang="en-US"/>
          </a:p>
        </p:txBody>
      </p:sp>
    </p:spTree>
    <p:extLst>
      <p:ext uri="{BB962C8B-B14F-4D97-AF65-F5344CB8AC3E}">
        <p14:creationId xmlns:p14="http://schemas.microsoft.com/office/powerpoint/2010/main" val="3446046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21</a:t>
            </a:fld>
            <a:endParaRPr lang="en-US"/>
          </a:p>
        </p:txBody>
      </p:sp>
    </p:spTree>
    <p:extLst>
      <p:ext uri="{BB962C8B-B14F-4D97-AF65-F5344CB8AC3E}">
        <p14:creationId xmlns:p14="http://schemas.microsoft.com/office/powerpoint/2010/main" val="194473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a:buNone/>
              <a:defRPr/>
            </a:pPr>
            <a:endParaRPr lang="en-US" sz="1200" b="0" i="0" u="none" strike="noStrike" baseline="0" dirty="0">
              <a:solidFill>
                <a:srgbClr val="092B49"/>
              </a:solidFill>
            </a:endParaRPr>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sz="1200" b="0" i="0" u="none" strike="noStrike" baseline="0" dirty="0">
                <a:solidFill>
                  <a:srgbClr val="092B49"/>
                </a:solidFill>
              </a:rPr>
              <a:t>Last but not least, I wanted to briefly touch on promoting KIC. In orde</a:t>
            </a:r>
            <a:r>
              <a:rPr lang="en-US" sz="1200" dirty="0">
                <a:solidFill>
                  <a:srgbClr val="092B49"/>
                </a:solidFill>
              </a:rPr>
              <a:t>r to raise awareness about our free, nonjudgmental, confidential services and our partnership with HLCI clinics, we recommend you promote or mention the partnership with KIC on your website, social media, and other outreach channels, if possible. However, please be mindful that your promotions should stay within our partnership limits for increased referral outcomes. Which means that if you heavily promote KIC general services (and not the HLCI clinic-specific form) you run the risk on not being able to track the patients that contacted KIC directly and not trough your system. However, that percentage is normally very low. That said, feel free to find inspiration or reshare our social media posts when promoting the partnership, use and customize our educational and promotional materials, watch our available trainings for further cessation information, join our email list to not miss out on our latest news and initiatives and email us for Technical Assistance or custom training opportunities. We’re almost done with the presentation, and we will soon open it up for questions, but before that, Carrie is going to talk about how this joint initiative can become a pilot project in hopes to show proof of concept. </a:t>
            </a:r>
            <a:endParaRPr lang="en-US" sz="1200" b="0" i="0" u="none" strike="noStrike" baseline="0" dirty="0">
              <a:solidFill>
                <a:srgbClr val="092B49"/>
              </a:solidFill>
            </a:endParaRPr>
          </a:p>
          <a:p>
            <a:pPr lvl="1">
              <a:buFont typeface="Arial"/>
              <a:buNone/>
              <a:defRPr/>
            </a:pPr>
            <a:endParaRPr lang="en-US" sz="1200" b="0" i="0" u="none" strike="noStrike" baseline="0" dirty="0">
              <a:solidFill>
                <a:srgbClr val="092B49"/>
              </a:solidFill>
            </a:endParaRPr>
          </a:p>
        </p:txBody>
      </p:sp>
      <p:sp>
        <p:nvSpPr>
          <p:cNvPr id="4" name="Slide Number Placeholder 3"/>
          <p:cNvSpPr>
            <a:spLocks noGrp="1"/>
          </p:cNvSpPr>
          <p:nvPr>
            <p:ph type="sldNum" sz="quarter" idx="5"/>
          </p:nvPr>
        </p:nvSpPr>
        <p:spPr/>
        <p:txBody>
          <a:bodyPr/>
          <a:lstStyle/>
          <a:p>
            <a:fld id="{2AB22379-482E-4C23-B817-F206E7B7C1FE}" type="slidenum">
              <a:rPr lang="en-US" smtClean="0"/>
              <a:t>22</a:t>
            </a:fld>
            <a:endParaRPr lang="en-US"/>
          </a:p>
        </p:txBody>
      </p:sp>
    </p:spTree>
    <p:extLst>
      <p:ext uri="{BB962C8B-B14F-4D97-AF65-F5344CB8AC3E}">
        <p14:creationId xmlns:p14="http://schemas.microsoft.com/office/powerpoint/2010/main" val="2266680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p:txBody>
      </p:sp>
      <p:sp>
        <p:nvSpPr>
          <p:cNvPr id="4" name="Slide Number Placeholder 3"/>
          <p:cNvSpPr>
            <a:spLocks noGrp="1"/>
          </p:cNvSpPr>
          <p:nvPr>
            <p:ph type="sldNum" sz="quarter" idx="5"/>
          </p:nvPr>
        </p:nvSpPr>
        <p:spPr/>
        <p:txBody>
          <a:bodyPr/>
          <a:lstStyle/>
          <a:p>
            <a:fld id="{2AB22379-482E-4C23-B817-F206E7B7C1FE}" type="slidenum">
              <a:rPr lang="en-US" smtClean="0"/>
              <a:t>23</a:t>
            </a:fld>
            <a:endParaRPr lang="en-US"/>
          </a:p>
        </p:txBody>
      </p:sp>
    </p:spTree>
    <p:extLst>
      <p:ext uri="{BB962C8B-B14F-4D97-AF65-F5344CB8AC3E}">
        <p14:creationId xmlns:p14="http://schemas.microsoft.com/office/powerpoint/2010/main" val="3647299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24</a:t>
            </a:fld>
            <a:endParaRPr lang="en-US"/>
          </a:p>
        </p:txBody>
      </p:sp>
    </p:spTree>
    <p:extLst>
      <p:ext uri="{BB962C8B-B14F-4D97-AF65-F5344CB8AC3E}">
        <p14:creationId xmlns:p14="http://schemas.microsoft.com/office/powerpoint/2010/main" val="2316382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 you for taking the time to learn more about KIC and the </a:t>
            </a:r>
            <a:r>
              <a:rPr lang="en-US" b="0" i="0" dirty="0">
                <a:solidFill>
                  <a:srgbClr val="000000"/>
                </a:solidFill>
                <a:effectLst/>
                <a:latin typeface="Times New Roman" panose="02020603050405020304" pitchFamily="18" charset="0"/>
              </a:rPr>
              <a:t>Living Healthy Clinic Initiative</a:t>
            </a:r>
            <a:r>
              <a:rPr lang="en-US" dirty="0"/>
              <a:t> referral partnership. Today, Carrie Kirby, KIC’s project manager, and myself are going to provide a brief overview about KIC’s free tobacco cessation services and on how to refer your patients to KIC.</a:t>
            </a:r>
          </a:p>
        </p:txBody>
      </p:sp>
      <p:sp>
        <p:nvSpPr>
          <p:cNvPr id="4" name="Slide Number Placeholder 3"/>
          <p:cNvSpPr>
            <a:spLocks noGrp="1"/>
          </p:cNvSpPr>
          <p:nvPr>
            <p:ph type="sldNum" sz="quarter" idx="5"/>
          </p:nvPr>
        </p:nvSpPr>
        <p:spPr/>
        <p:txBody>
          <a:bodyPr/>
          <a:lstStyle/>
          <a:p>
            <a:fld id="{2AB22379-482E-4C23-B817-F206E7B7C1FE}" type="slidenum">
              <a:rPr lang="en-US" smtClean="0"/>
              <a:t>25</a:t>
            </a:fld>
            <a:endParaRPr lang="en-US"/>
          </a:p>
        </p:txBody>
      </p:sp>
    </p:spTree>
    <p:extLst>
      <p:ext uri="{BB962C8B-B14F-4D97-AF65-F5344CB8AC3E}">
        <p14:creationId xmlns:p14="http://schemas.microsoft.com/office/powerpoint/2010/main" val="1312465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a:p>
            <a:r>
              <a:rPr lang="en-US" dirty="0"/>
              <a:t>This is our agenda for today’s presentation. We’re going to start with a brief introduction of the program KIC, continue with an overview of proactive referrals, our partnership and next steps. If you have any questions during our presentation, please feel free to drop them in the chat box and we will answer them at the end of the training. Before I start touching on these topics, we would really appreciate if you could complete our pre training survey.</a:t>
            </a:r>
          </a:p>
        </p:txBody>
      </p:sp>
      <p:sp>
        <p:nvSpPr>
          <p:cNvPr id="4" name="Slide Number Placeholder 3"/>
          <p:cNvSpPr>
            <a:spLocks noGrp="1"/>
          </p:cNvSpPr>
          <p:nvPr>
            <p:ph type="sldNum" sz="quarter" idx="5"/>
          </p:nvPr>
        </p:nvSpPr>
        <p:spPr/>
        <p:txBody>
          <a:bodyPr/>
          <a:lstStyle/>
          <a:p>
            <a:fld id="{2AB22379-482E-4C23-B817-F206E7B7C1FE}" type="slidenum">
              <a:rPr lang="en-US" smtClean="0"/>
              <a:t>26</a:t>
            </a:fld>
            <a:endParaRPr lang="en-US"/>
          </a:p>
        </p:txBody>
      </p:sp>
    </p:spTree>
    <p:extLst>
      <p:ext uri="{BB962C8B-B14F-4D97-AF65-F5344CB8AC3E}">
        <p14:creationId xmlns:p14="http://schemas.microsoft.com/office/powerpoint/2010/main" val="2904541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p:txBody>
      </p:sp>
      <p:sp>
        <p:nvSpPr>
          <p:cNvPr id="4" name="Slide Number Placeholder 3"/>
          <p:cNvSpPr>
            <a:spLocks noGrp="1"/>
          </p:cNvSpPr>
          <p:nvPr>
            <p:ph type="sldNum" sz="quarter" idx="5"/>
          </p:nvPr>
        </p:nvSpPr>
        <p:spPr/>
        <p:txBody>
          <a:bodyPr/>
          <a:lstStyle/>
          <a:p>
            <a:fld id="{2AB22379-482E-4C23-B817-F206E7B7C1FE}" type="slidenum">
              <a:rPr lang="en-US" smtClean="0"/>
              <a:t>27</a:t>
            </a:fld>
            <a:endParaRPr lang="en-US"/>
          </a:p>
        </p:txBody>
      </p:sp>
    </p:spTree>
    <p:extLst>
      <p:ext uri="{BB962C8B-B14F-4D97-AF65-F5344CB8AC3E}">
        <p14:creationId xmlns:p14="http://schemas.microsoft.com/office/powerpoint/2010/main" val="1743389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introducing KIC. What is KIC? KIC, previously known as the California Smokers’ Helpline or 1-800 NO BUTTS, is a FREE statewide tobacco cessation program operated by UC San Diego funded by CTCP and First 5 California. Our program, which has been validated in several randomized control trials, is available to ALL California residents and provides quit coaching services in English, Spanish, Mandarin, Cantonese, Korean, and Vietnamese. In our 30 years of history, w</a:t>
            </a:r>
            <a:r>
              <a:rPr lang="en-US" b="0" i="0" dirty="0">
                <a:solidFill>
                  <a:srgbClr val="002B49"/>
                </a:solidFill>
                <a:effectLst/>
                <a:latin typeface="Jagger"/>
              </a:rPr>
              <a:t>e've helped 1 million people quit through free, customized, one-on-one coaching that is grounded in science.</a:t>
            </a: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28</a:t>
            </a:fld>
            <a:endParaRPr lang="en-US"/>
          </a:p>
        </p:txBody>
      </p:sp>
    </p:spTree>
    <p:extLst>
      <p:ext uri="{BB962C8B-B14F-4D97-AF65-F5344CB8AC3E}">
        <p14:creationId xmlns:p14="http://schemas.microsoft.com/office/powerpoint/2010/main" val="2227476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graphic helps with displaying a better visual representation of what our brand was and is. On our righthand side you can see the variety of old properties, and on the left, you can see the new streamlined brand experience with just one name, one website in English and Spanish and 2 phone numbers. </a:t>
            </a:r>
          </a:p>
        </p:txBody>
      </p:sp>
      <p:sp>
        <p:nvSpPr>
          <p:cNvPr id="4" name="Slide Number Placeholder 3"/>
          <p:cNvSpPr>
            <a:spLocks noGrp="1"/>
          </p:cNvSpPr>
          <p:nvPr>
            <p:ph type="sldNum" sz="quarter" idx="5"/>
          </p:nvPr>
        </p:nvSpPr>
        <p:spPr/>
        <p:txBody>
          <a:bodyPr/>
          <a:lstStyle/>
          <a:p>
            <a:fld id="{2AB22379-482E-4C23-B817-F206E7B7C1FE}" type="slidenum">
              <a:rPr lang="en-US" smtClean="0"/>
              <a:t>29</a:t>
            </a:fld>
            <a:endParaRPr lang="en-US"/>
          </a:p>
        </p:txBody>
      </p:sp>
    </p:spTree>
    <p:extLst>
      <p:ext uri="{BB962C8B-B14F-4D97-AF65-F5344CB8AC3E}">
        <p14:creationId xmlns:p14="http://schemas.microsoft.com/office/powerpoint/2010/main" val="30871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p:txBody>
      </p:sp>
      <p:sp>
        <p:nvSpPr>
          <p:cNvPr id="4" name="Slide Number Placeholder 3"/>
          <p:cNvSpPr>
            <a:spLocks noGrp="1"/>
          </p:cNvSpPr>
          <p:nvPr>
            <p:ph type="sldNum" sz="quarter" idx="5"/>
          </p:nvPr>
        </p:nvSpPr>
        <p:spPr/>
        <p:txBody>
          <a:bodyPr/>
          <a:lstStyle/>
          <a:p>
            <a:fld id="{2AB22379-482E-4C23-B817-F206E7B7C1FE}" type="slidenum">
              <a:rPr lang="en-US" smtClean="0"/>
              <a:t>3</a:t>
            </a:fld>
            <a:endParaRPr lang="en-US"/>
          </a:p>
        </p:txBody>
      </p:sp>
    </p:spTree>
    <p:extLst>
      <p:ext uri="{BB962C8B-B14F-4D97-AF65-F5344CB8AC3E}">
        <p14:creationId xmlns:p14="http://schemas.microsoft.com/office/powerpoint/2010/main" val="1743389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Now that I’ve given some background on KIC, I’d like to talk a bit more in detail about the services we provide.  </a:t>
            </a:r>
          </a:p>
          <a:p>
            <a:endParaRPr lang="en-US" dirty="0"/>
          </a:p>
          <a:p>
            <a:r>
              <a:rPr lang="en-US" dirty="0"/>
              <a:t>This slide gives you a quick snap shot of our services.  As Anna mentioned we were started in 1992 as a telephone counseling service.  Since that time we’ve expanded our services and we now offer Chat, Text, Apps videos and Alexa.  </a:t>
            </a:r>
          </a:p>
          <a:p>
            <a:endParaRPr lang="en-US" dirty="0"/>
          </a:p>
          <a:p>
            <a:r>
              <a:rPr lang="en-US" dirty="0"/>
              <a:t>We are fortunate that we still have some funding from First 5 and the CDC to provide a 2-week starter kit to a small sub-set of our callers, that is those who have a child 0-5 living in the home or are pregnant and have their MD approval and those who speak one of the Asian languages we serve (Chinese, Korean and Vietnamese).  </a:t>
            </a:r>
          </a:p>
        </p:txBody>
      </p:sp>
      <p:sp>
        <p:nvSpPr>
          <p:cNvPr id="4" name="Slide Number Placeholder 3"/>
          <p:cNvSpPr>
            <a:spLocks noGrp="1"/>
          </p:cNvSpPr>
          <p:nvPr>
            <p:ph type="sldNum" sz="quarter" idx="5"/>
          </p:nvPr>
        </p:nvSpPr>
        <p:spPr/>
        <p:txBody>
          <a:bodyPr/>
          <a:lstStyle/>
          <a:p>
            <a:fld id="{2AB22379-482E-4C23-B817-F206E7B7C1FE}" type="slidenum">
              <a:rPr lang="en-US" smtClean="0"/>
              <a:t>30</a:t>
            </a:fld>
            <a:endParaRPr lang="en-US"/>
          </a:p>
        </p:txBody>
      </p:sp>
    </p:spTree>
    <p:extLst>
      <p:ext uri="{BB962C8B-B14F-4D97-AF65-F5344CB8AC3E}">
        <p14:creationId xmlns:p14="http://schemas.microsoft.com/office/powerpoint/2010/main" val="4120454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KIC serves…… </a:t>
            </a:r>
          </a:p>
          <a:p>
            <a:endParaRPr lang="en-US" dirty="0"/>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31</a:t>
            </a:fld>
            <a:endParaRPr lang="en-US"/>
          </a:p>
        </p:txBody>
      </p:sp>
    </p:spTree>
    <p:extLst>
      <p:ext uri="{BB962C8B-B14F-4D97-AF65-F5344CB8AC3E}">
        <p14:creationId xmlns:p14="http://schemas.microsoft.com/office/powerpoint/2010/main" val="2657209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pPr>
              <a:buFont typeface="Arial" pitchFamily="34" charset="0"/>
              <a:buNone/>
            </a:pPr>
            <a:r>
              <a:rPr lang="en-US" b="0" dirty="0">
                <a:latin typeface="Arial" charset="0"/>
                <a:ea typeface="ＭＳ Ｐゴシック" pitchFamily="-112" charset="-128"/>
              </a:rPr>
              <a:t>So, what is a typical caller journey look like.  </a:t>
            </a:r>
          </a:p>
          <a:p>
            <a:pPr>
              <a:buFont typeface="Arial" pitchFamily="34" charset="0"/>
              <a:buNone/>
            </a:pPr>
            <a:endParaRPr lang="en-US" b="0" dirty="0">
              <a:latin typeface="Arial" charset="0"/>
              <a:ea typeface="ＭＳ Ｐゴシック" pitchFamily="-112" charset="-128"/>
            </a:endParaRPr>
          </a:p>
          <a:p>
            <a:pPr>
              <a:buFont typeface="Arial" pitchFamily="34" charset="0"/>
              <a:buNone/>
            </a:pPr>
            <a:r>
              <a:rPr lang="en-US" b="0" dirty="0">
                <a:latin typeface="Arial" charset="0"/>
                <a:ea typeface="ＭＳ Ｐゴシック" pitchFamily="-112" charset="-128"/>
              </a:rPr>
              <a:t>When clients</a:t>
            </a:r>
            <a:r>
              <a:rPr lang="en-US" b="0" baseline="0" dirty="0">
                <a:latin typeface="Arial" charset="0"/>
                <a:ea typeface="ＭＳ Ｐゴシック" pitchFamily="-112" charset="-128"/>
              </a:rPr>
              <a:t> call KIC or are contacted after being referred, we go through a brief intake. This call is 8-10 minutes in length where we determine the client’s needs and find out how we can be helpful.  Our goal is to go right into the counseling after this initial intake, otherwise we know we may play phone tag and ultimately loose the client.  </a:t>
            </a:r>
          </a:p>
          <a:p>
            <a:pPr>
              <a:buFont typeface="Arial" pitchFamily="34" charset="0"/>
              <a:buNone/>
            </a:pPr>
            <a:br>
              <a:rPr lang="en-US" b="0" baseline="0" dirty="0">
                <a:latin typeface="Arial" charset="0"/>
                <a:ea typeface="ＭＳ Ｐゴシック" pitchFamily="-112" charset="-128"/>
              </a:rPr>
            </a:br>
            <a:r>
              <a:rPr lang="en-US" b="0" baseline="0" dirty="0">
                <a:latin typeface="Arial" charset="0"/>
                <a:ea typeface="ＭＳ Ｐゴシック" pitchFamily="-112" charset="-128"/>
              </a:rPr>
              <a:t>The first counseling call is our </a:t>
            </a:r>
            <a:r>
              <a:rPr lang="en-US" dirty="0">
                <a:latin typeface="Arial" charset="0"/>
                <a:ea typeface="ＭＳ Ｐゴシック" pitchFamily="-112" charset="-128"/>
              </a:rPr>
              <a:t>most comprehensive call and usually lasts about 25-30 minutes.  In the call, the counselor strives to help the client b</a:t>
            </a:r>
            <a:r>
              <a:rPr lang="en-US" sz="1200" dirty="0">
                <a:latin typeface="Arial" charset="0"/>
                <a:ea typeface="ＭＳ Ｐゴシック" pitchFamily="-112" charset="-128"/>
              </a:rPr>
              <a:t>uild self-confidence, create an individualized plan and motivate them</a:t>
            </a:r>
            <a:r>
              <a:rPr lang="en-US" sz="1200" baseline="0" dirty="0">
                <a:latin typeface="Arial" charset="0"/>
                <a:ea typeface="ＭＳ Ｐゴシック" pitchFamily="-112" charset="-128"/>
              </a:rPr>
              <a:t> to make a </a:t>
            </a:r>
            <a:r>
              <a:rPr lang="en-US" sz="1200" dirty="0">
                <a:latin typeface="Arial" charset="0"/>
                <a:ea typeface="ＭＳ Ｐゴシック" pitchFamily="-112" charset="-128"/>
              </a:rPr>
              <a:t>quit attempt</a:t>
            </a:r>
            <a:r>
              <a:rPr lang="en-US" sz="1200" baseline="0" dirty="0">
                <a:latin typeface="Arial" charset="0"/>
                <a:ea typeface="ＭＳ Ｐゴシック" pitchFamily="-112" charset="-128"/>
              </a:rPr>
              <a:t> and set a quit date. </a:t>
            </a:r>
          </a:p>
          <a:p>
            <a:pPr>
              <a:buFont typeface="Arial" pitchFamily="34" charset="0"/>
              <a:buChar char="•"/>
            </a:pPr>
            <a:endParaRPr lang="en-US" dirty="0">
              <a:latin typeface="Arial" charset="0"/>
              <a:ea typeface="ＭＳ Ｐゴシック" pitchFamily="-112" charset="-128"/>
            </a:endParaRP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32</a:t>
            </a:fld>
            <a:endParaRPr lang="en-US"/>
          </a:p>
        </p:txBody>
      </p:sp>
    </p:spTree>
    <p:extLst>
      <p:ext uri="{BB962C8B-B14F-4D97-AF65-F5344CB8AC3E}">
        <p14:creationId xmlns:p14="http://schemas.microsoft.com/office/powerpoint/2010/main" val="3148066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pPr>
              <a:buFont typeface="Arial" pitchFamily="34" charset="0"/>
              <a:buNone/>
            </a:pPr>
            <a:r>
              <a:rPr lang="en-US" dirty="0">
                <a:latin typeface="Arial" charset="0"/>
                <a:ea typeface="ＭＳ Ｐゴシック" pitchFamily="-112" charset="-128"/>
              </a:rPr>
              <a:t>After</a:t>
            </a:r>
            <a:r>
              <a:rPr lang="en-US" baseline="0" dirty="0">
                <a:latin typeface="Arial" charset="0"/>
                <a:ea typeface="ＭＳ Ｐゴシック" pitchFamily="-112" charset="-128"/>
              </a:rPr>
              <a:t> that initial counseling call, there are up to four </a:t>
            </a:r>
            <a:r>
              <a:rPr lang="en-US" dirty="0">
                <a:latin typeface="Arial" charset="0"/>
                <a:ea typeface="ＭＳ Ｐゴシック" pitchFamily="-112" charset="-128"/>
              </a:rPr>
              <a:t>follow-up calls.</a:t>
            </a:r>
            <a:endParaRPr lang="en-US" baseline="0" dirty="0">
              <a:latin typeface="Arial" charset="0"/>
              <a:ea typeface="ＭＳ Ｐゴシック" pitchFamily="-112" charset="-128"/>
            </a:endParaRPr>
          </a:p>
          <a:p>
            <a:pPr>
              <a:buFont typeface="Arial" pitchFamily="34" charset="0"/>
              <a:buChar char="•"/>
            </a:pPr>
            <a:endParaRPr lang="en-US" baseline="0" dirty="0">
              <a:latin typeface="Arial" charset="0"/>
              <a:ea typeface="ＭＳ Ｐゴシック" pitchFamily="-112" charset="-128"/>
            </a:endParaRPr>
          </a:p>
          <a:p>
            <a:pPr>
              <a:buFont typeface="Arial" pitchFamily="34" charset="0"/>
              <a:buChar char="•"/>
            </a:pPr>
            <a:r>
              <a:rPr lang="en-US" dirty="0">
                <a:latin typeface="Arial" charset="0"/>
                <a:ea typeface="ＭＳ Ｐゴシック" pitchFamily="-112" charset="-128"/>
              </a:rPr>
              <a:t>The</a:t>
            </a:r>
            <a:r>
              <a:rPr lang="en-US" baseline="0" dirty="0">
                <a:latin typeface="Arial" charset="0"/>
                <a:ea typeface="ＭＳ Ｐゴシック" pitchFamily="-112" charset="-128"/>
              </a:rPr>
              <a:t> </a:t>
            </a:r>
            <a:r>
              <a:rPr lang="en-US" dirty="0">
                <a:latin typeface="Arial" charset="0"/>
                <a:ea typeface="ＭＳ Ｐゴシック" pitchFamily="-112" charset="-128"/>
              </a:rPr>
              <a:t>follow-up calls are typically much shorter, about 5-10 minutes, during</a:t>
            </a:r>
            <a:r>
              <a:rPr lang="en-US" baseline="0" dirty="0">
                <a:latin typeface="Arial" charset="0"/>
                <a:ea typeface="ＭＳ Ｐゴシック" pitchFamily="-112" charset="-128"/>
              </a:rPr>
              <a:t> which</a:t>
            </a:r>
            <a:r>
              <a:rPr lang="en-US" dirty="0">
                <a:latin typeface="Arial" charset="0"/>
                <a:ea typeface="ＭＳ Ｐゴシック" pitchFamily="-112" charset="-128"/>
              </a:rPr>
              <a:t> the counselor strives to convey support and accountability and to help prevent the client from relapsing:</a:t>
            </a:r>
          </a:p>
          <a:p>
            <a:pPr lvl="1">
              <a:buFont typeface="Arial" pitchFamily="34" charset="0"/>
              <a:buChar char="•"/>
            </a:pPr>
            <a:r>
              <a:rPr lang="en-US" dirty="0">
                <a:latin typeface="Arial" charset="0"/>
                <a:ea typeface="ＭＳ Ｐゴシック" pitchFamily="-112" charset="-128"/>
              </a:rPr>
              <a:t>They do this by assessing the client’s motivation level (since this can fluctuate over time) and by</a:t>
            </a:r>
          </a:p>
          <a:p>
            <a:pPr lvl="1">
              <a:buFont typeface="Arial" pitchFamily="34" charset="0"/>
              <a:buChar char="•"/>
            </a:pPr>
            <a:r>
              <a:rPr lang="en-US" dirty="0">
                <a:latin typeface="Arial" charset="0"/>
                <a:ea typeface="ＭＳ Ｐゴシック" pitchFamily="-112" charset="-128"/>
              </a:rPr>
              <a:t>Evaluating how the client’s plan is working and determine if any adjustments are needed</a:t>
            </a:r>
          </a:p>
          <a:p>
            <a:endParaRPr lang="en-US" dirty="0"/>
          </a:p>
          <a:p>
            <a:r>
              <a:rPr lang="en-US" dirty="0"/>
              <a:t>What is also important is how we schedule our follow-up calls.  The probability of relapse is the highest within those first few weeks, so we front load our calls.  As you can see on this graph on the left, at Day 1 about 10% of people who’ve quit relapse, at Day 7 about 60% have relapsed.  So, as I mentioned we front-load our calls.  We schedule these 4 follow-up calls Days 1-3, 4-7 and 10-14.  </a:t>
            </a:r>
          </a:p>
          <a:p>
            <a:endParaRPr lang="en-US" dirty="0"/>
          </a:p>
          <a:p>
            <a:r>
              <a:rPr lang="en-US" dirty="0"/>
              <a:t>The graph on the right shows a large randomized controlled trial of over 3,000 where we tested self0help materials </a:t>
            </a:r>
            <a:r>
              <a:rPr lang="en-US" dirty="0" err="1"/>
              <a:t>againse</a:t>
            </a:r>
            <a:r>
              <a:rPr lang="en-US" dirty="0"/>
              <a:t> a single session or multiple sessions.  As you can see from the graph, the red line had the best quit rates and the self-help group the lowest.  Our protocol, multiple sessions, is based on this evidence.  </a:t>
            </a:r>
          </a:p>
        </p:txBody>
      </p:sp>
      <p:sp>
        <p:nvSpPr>
          <p:cNvPr id="4" name="Slide Number Placeholder 3"/>
          <p:cNvSpPr>
            <a:spLocks noGrp="1"/>
          </p:cNvSpPr>
          <p:nvPr>
            <p:ph type="sldNum" sz="quarter" idx="5"/>
          </p:nvPr>
        </p:nvSpPr>
        <p:spPr/>
        <p:txBody>
          <a:bodyPr/>
          <a:lstStyle/>
          <a:p>
            <a:fld id="{2AB22379-482E-4C23-B817-F206E7B7C1FE}" type="slidenum">
              <a:rPr lang="en-US" smtClean="0"/>
              <a:t>33</a:t>
            </a:fld>
            <a:endParaRPr lang="en-US"/>
          </a:p>
        </p:txBody>
      </p:sp>
    </p:spTree>
    <p:extLst>
      <p:ext uri="{BB962C8B-B14F-4D97-AF65-F5344CB8AC3E}">
        <p14:creationId xmlns:p14="http://schemas.microsoft.com/office/powerpoint/2010/main" val="4127271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 – Maybe mention this or send them these documents in a follow up email or a list of important links</a:t>
            </a:r>
          </a:p>
          <a:p>
            <a:endParaRPr lang="en-US" dirty="0"/>
          </a:p>
          <a:p>
            <a:r>
              <a:rPr lang="en-US" dirty="0"/>
              <a:t>So, briefly telephone counseling can ….. </a:t>
            </a:r>
          </a:p>
          <a:p>
            <a:endParaRPr lang="en-US" dirty="0"/>
          </a:p>
          <a:p>
            <a:r>
              <a:rPr lang="en-US" dirty="0"/>
              <a:t>These are some of our publications and we are happy to share them along with others for anyone interested.  </a:t>
            </a:r>
          </a:p>
        </p:txBody>
      </p:sp>
      <p:sp>
        <p:nvSpPr>
          <p:cNvPr id="4" name="Slide Number Placeholder 3"/>
          <p:cNvSpPr>
            <a:spLocks noGrp="1"/>
          </p:cNvSpPr>
          <p:nvPr>
            <p:ph type="sldNum" sz="quarter" idx="5"/>
          </p:nvPr>
        </p:nvSpPr>
        <p:spPr/>
        <p:txBody>
          <a:bodyPr/>
          <a:lstStyle/>
          <a:p>
            <a:fld id="{2AB22379-482E-4C23-B817-F206E7B7C1FE}" type="slidenum">
              <a:rPr lang="en-US" smtClean="0"/>
              <a:t>34</a:t>
            </a:fld>
            <a:endParaRPr lang="en-US"/>
          </a:p>
        </p:txBody>
      </p:sp>
    </p:spTree>
    <p:extLst>
      <p:ext uri="{BB962C8B-B14F-4D97-AF65-F5344CB8AC3E}">
        <p14:creationId xmlns:p14="http://schemas.microsoft.com/office/powerpoint/2010/main" val="4112643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we’ve briefly</a:t>
            </a:r>
            <a:r>
              <a:rPr lang="en-US" sz="1200" kern="1200" baseline="0" dirty="0">
                <a:solidFill>
                  <a:schemeClr val="tx1"/>
                </a:solidFill>
                <a:effectLst/>
                <a:latin typeface="+mn-lt"/>
                <a:ea typeface="+mn-ea"/>
                <a:cs typeface="+mn-cs"/>
              </a:rPr>
              <a:t> touched  on KIC background and services I want to talk about proactive e-referrals.  This means that we receive information on a patient instead of the patient reaching out to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KIC is being proactive versus reactive (i.e. reacting to the patients call)</a:t>
            </a: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35</a:t>
            </a:fld>
            <a:endParaRPr lang="en-US"/>
          </a:p>
        </p:txBody>
      </p:sp>
    </p:spTree>
    <p:extLst>
      <p:ext uri="{BB962C8B-B14F-4D97-AF65-F5344CB8AC3E}">
        <p14:creationId xmlns:p14="http://schemas.microsoft.com/office/powerpoint/2010/main" val="788793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baseline="0" dirty="0">
                <a:solidFill>
                  <a:srgbClr val="221E1F"/>
                </a:solidFill>
                <a:latin typeface="Gilroy"/>
              </a:rPr>
              <a:t>CARRIE</a:t>
            </a:r>
          </a:p>
          <a:p>
            <a:pPr marL="0" indent="0">
              <a:buFontTx/>
              <a:buNone/>
            </a:pPr>
            <a:endParaRPr lang="en-US" sz="1200" b="0" i="0" u="none" strike="noStrike" baseline="0" dirty="0">
              <a:solidFill>
                <a:srgbClr val="221E1F"/>
              </a:solidFill>
              <a:latin typeface="Gilroy"/>
            </a:endParaRPr>
          </a:p>
          <a:p>
            <a:pPr marL="0" indent="0">
              <a:buFontTx/>
              <a:buNone/>
            </a:pPr>
            <a:r>
              <a:rPr lang="en-US" sz="1200" b="0" i="0" u="none" strike="noStrike" baseline="0" dirty="0">
                <a:solidFill>
                  <a:srgbClr val="221E1F"/>
                </a:solidFill>
                <a:latin typeface="Gilroy"/>
              </a:rPr>
              <a:t>We work with healthcare systems, providers, etc. to use the AAR protocol.  Ask, Advise and Refer.  </a:t>
            </a:r>
          </a:p>
          <a:p>
            <a:pPr marL="0" indent="0">
              <a:buFontTx/>
              <a:buNone/>
            </a:pPr>
            <a:endParaRPr lang="en-US" sz="1200" b="0" i="0" u="none" strike="noStrike" baseline="0" dirty="0">
              <a:solidFill>
                <a:srgbClr val="221E1F"/>
              </a:solidFill>
              <a:latin typeface="Gilroy"/>
            </a:endParaRPr>
          </a:p>
          <a:p>
            <a:pPr marL="0" indent="0">
              <a:buFontTx/>
              <a:buNone/>
            </a:pPr>
            <a:r>
              <a:rPr lang="en-US" sz="1200" b="0" i="0" u="none" strike="noStrike" baseline="0" dirty="0">
                <a:solidFill>
                  <a:srgbClr val="221E1F"/>
                </a:solidFill>
                <a:latin typeface="Gilroy"/>
              </a:rPr>
              <a:t>Ask – at every visit and it’s important that these questions are open ended</a:t>
            </a:r>
          </a:p>
          <a:p>
            <a:pPr marL="0" indent="0">
              <a:buFontTx/>
              <a:buNone/>
            </a:pPr>
            <a:endParaRPr lang="en-US" sz="1200" b="0" i="0" u="none" strike="noStrike" baseline="0" dirty="0">
              <a:solidFill>
                <a:srgbClr val="221E1F"/>
              </a:solidFill>
              <a:latin typeface="Gilroy"/>
            </a:endParaRPr>
          </a:p>
          <a:p>
            <a:pPr lvl="0"/>
            <a:r>
              <a:rPr lang="en-US" sz="1200" b="0" i="0" u="none" strike="noStrike" baseline="0" dirty="0">
                <a:solidFill>
                  <a:srgbClr val="221E1F"/>
                </a:solidFill>
                <a:latin typeface="Gilroy"/>
              </a:rPr>
              <a:t>Advise – we still want to provide information but want the information to be tailored to the client’s own goals. We can also ask permission to share information with the client – this communicates respect for the client. </a:t>
            </a:r>
            <a:r>
              <a:rPr lang="en-US" dirty="0"/>
              <a:t>Advise patients who smoke/vape to consider quitting </a:t>
            </a:r>
          </a:p>
          <a:p>
            <a:pPr lvl="0"/>
            <a:r>
              <a:rPr lang="en-US" dirty="0"/>
              <a:t>Smoking can lead to or exacerbate health problems such as: </a:t>
            </a:r>
          </a:p>
          <a:p>
            <a:pPr lvl="1"/>
            <a:r>
              <a:rPr lang="en-US" dirty="0"/>
              <a:t>Heart and lung disease </a:t>
            </a:r>
          </a:p>
          <a:p>
            <a:pPr lvl="1"/>
            <a:r>
              <a:rPr lang="en-US" dirty="0"/>
              <a:t>Diabetes </a:t>
            </a:r>
          </a:p>
          <a:p>
            <a:pPr lvl="1"/>
            <a:r>
              <a:rPr lang="en-US" dirty="0"/>
              <a:t>Stroke</a:t>
            </a:r>
          </a:p>
          <a:p>
            <a:pPr lvl="1"/>
            <a:r>
              <a:rPr lang="en-US" dirty="0"/>
              <a:t>Ongoing infections and colds </a:t>
            </a:r>
          </a:p>
          <a:p>
            <a:pPr lvl="1"/>
            <a:r>
              <a:rPr lang="en-US" dirty="0"/>
              <a:t>Cancer </a:t>
            </a:r>
          </a:p>
          <a:p>
            <a:pPr marL="0" indent="0">
              <a:buFontTx/>
              <a:buNone/>
            </a:pPr>
            <a:endParaRPr lang="en-US" sz="1200" b="0" i="0" u="none" strike="noStrike" baseline="0" dirty="0">
              <a:solidFill>
                <a:srgbClr val="221E1F"/>
              </a:solidFill>
              <a:latin typeface="Gilroy"/>
            </a:endParaRPr>
          </a:p>
          <a:p>
            <a:pPr marL="0" indent="0">
              <a:buFontTx/>
              <a:buNone/>
            </a:pPr>
            <a:r>
              <a:rPr lang="en-US" sz="1200" b="0" i="0" u="none" strike="noStrike" baseline="0" dirty="0">
                <a:solidFill>
                  <a:srgbClr val="221E1F"/>
                </a:solidFill>
                <a:latin typeface="Gilroy"/>
              </a:rPr>
              <a:t>Refer – this is about connecting the client to options in line with their goals - </a:t>
            </a:r>
            <a:r>
              <a:rPr lang="en-US" sz="1200" b="0" i="0" u="sng" strike="noStrike" baseline="0" dirty="0">
                <a:solidFill>
                  <a:srgbClr val="221E1F"/>
                </a:solidFill>
                <a:latin typeface="Gilroy"/>
              </a:rPr>
              <a:t>For those who clearly don’t want to quit, don’t insist—the outcome you want is to have a friendly conversation so that they will trust you in the future. Always reiterate that you will continue to inquire about their interest in quitting in future visits and that they may reach out to you when they feel ready.</a:t>
            </a:r>
            <a:r>
              <a:rPr lang="en-US" sz="1200" b="0" i="0" u="sng" strike="noStrike" baseline="0" dirty="0">
                <a:latin typeface="Gilroy"/>
              </a:rPr>
              <a:t> quitting. </a:t>
            </a:r>
            <a:endParaRPr lang="en-US" sz="1200" u="sng" dirty="0"/>
          </a:p>
          <a:p>
            <a:pPr marL="0" indent="0">
              <a:buNone/>
            </a:pPr>
            <a:endParaRPr lang="en-US" sz="1200" b="0" i="0" u="none" strike="noStrike" baseline="0" dirty="0">
              <a:latin typeface="Gilroy"/>
            </a:endParaRPr>
          </a:p>
          <a:p>
            <a:r>
              <a:rPr lang="en-US" sz="1200" b="1" i="0" u="none" strike="noStrike" baseline="0" dirty="0">
                <a:latin typeface="Gilroy Bold"/>
              </a:rPr>
              <a:t>Refer (Connect) </a:t>
            </a:r>
            <a:endParaRPr lang="en-US" sz="1200" b="0" i="0" u="none" strike="noStrike" baseline="0" dirty="0">
              <a:latin typeface="Gilroy Bold"/>
            </a:endParaRPr>
          </a:p>
          <a:p>
            <a:r>
              <a:rPr lang="en-US" sz="1200" b="1" i="0" u="none" strike="noStrike" baseline="0" dirty="0">
                <a:latin typeface="Gilroy Bold"/>
              </a:rPr>
              <a:t>If the patient is interested in quitting, congratulate them on their decision. Refer patients willing to quit smoking to: </a:t>
            </a:r>
            <a:endParaRPr lang="en-US" sz="1200" b="0" i="0" u="none" strike="noStrike" baseline="0" dirty="0">
              <a:latin typeface="Gilroy Bold"/>
            </a:endParaRPr>
          </a:p>
          <a:p>
            <a:r>
              <a:rPr lang="en-US" sz="1200" b="1" i="0" u="none" strike="noStrike" baseline="0" dirty="0">
                <a:latin typeface="Gilroy ExtraBold"/>
              </a:rPr>
              <a:t>Kick It California </a:t>
            </a:r>
            <a:endParaRPr lang="en-US" sz="1200" b="0" i="0" u="none" strike="noStrike" baseline="0" dirty="0">
              <a:latin typeface="Gilroy ExtraBold"/>
            </a:endParaRPr>
          </a:p>
          <a:p>
            <a:r>
              <a:rPr lang="en-US" sz="1200" b="0" i="1" u="none" strike="noStrike" baseline="0" dirty="0">
                <a:latin typeface="Gilroy Italic"/>
              </a:rPr>
              <a:t>(formerly known as California Smoker’s Helpline) </a:t>
            </a:r>
            <a:endParaRPr lang="en-US" sz="1200" b="0" i="0" u="none" strike="noStrike" baseline="0" dirty="0">
              <a:latin typeface="Gilroy Italic"/>
            </a:endParaRPr>
          </a:p>
          <a:p>
            <a:r>
              <a:rPr lang="en-US" sz="1200" b="1" i="0" u="none" strike="noStrike" baseline="0" dirty="0">
                <a:latin typeface="Gilroy ExtraBold"/>
              </a:rPr>
              <a:t>1-800-600-8191 • kickitca.org </a:t>
            </a:r>
            <a:endParaRPr lang="en-US" sz="1200" b="0" i="0" u="none" strike="noStrike" baseline="0" dirty="0">
              <a:latin typeface="Gilroy ExtraBold"/>
            </a:endParaRPr>
          </a:p>
          <a:p>
            <a:r>
              <a:rPr lang="en-US" sz="1200" b="0" i="0" u="none" strike="noStrike" baseline="0" dirty="0">
                <a:latin typeface="Gilroy"/>
              </a:rPr>
              <a:t>For those who are not ready to quit or thinking about quitting, they may be ready next time. It is important to avoid being judgmental or trying to pressure the patient into quitting. Offer literature and supportive materials that emphasize the benefits of</a:t>
            </a:r>
          </a:p>
          <a:p>
            <a:r>
              <a:rPr lang="en-US" sz="1200" b="0" i="0" u="none" strike="noStrike" baseline="0" dirty="0">
                <a:latin typeface="Gilroy"/>
              </a:rPr>
              <a:t>BLACK COMMUNITY: Take in account occasional smokers. Assess level of addiction? </a:t>
            </a:r>
            <a:r>
              <a:rPr lang="en-US" dirty="0"/>
              <a:t>how quickly upon awakening tobacco is used rather than the number of cigarettes smoked per day. importance of maintaining a high level of motivation throughout a quit attempt. Menthol or not menthol cigarettes. Intentions to quit with their extended family. Identify if spiritual or religious beliefs are a source of support for clients. ◾ Review that spiritual counseling through church may be beneficial during a quit attempt.</a:t>
            </a:r>
          </a:p>
          <a:p>
            <a:r>
              <a:rPr lang="en-US" dirty="0"/>
              <a:t>Tip #1: Utilize motivational interviewing to assist participants build commitment and reach a decision to change. • Ask permission to talk about their smoking habits. • Ask open-ended questions like, “How do you feel about quitting smoking?” • Help them understand their reasons for quitting. • Be encouraging and empathetic. Stay away from judgement comments.</a:t>
            </a:r>
          </a:p>
          <a:p>
            <a:r>
              <a:rPr lang="en-US" sz="1200" b="0" i="0" u="none" strike="noStrike" baseline="0" dirty="0">
                <a:latin typeface="Gilroy"/>
              </a:rPr>
              <a:t>If ready/not ready to quit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NRT: </a:t>
            </a:r>
            <a:r>
              <a:rPr lang="en-US" sz="1200" dirty="0">
                <a:effectLst/>
                <a:latin typeface="Calibri" panose="020F0502020204030204" pitchFamily="34" charset="0"/>
                <a:ea typeface="Calibri" panose="020F0502020204030204" pitchFamily="34" charset="0"/>
                <a:cs typeface="Times New Roman" panose="02020603050405020304" pitchFamily="18" charset="0"/>
              </a:rPr>
              <a:t>Decades of research have shown that the most effective way to quit smoking uses a combination of counseling and medications, such as nicotine patches, gum, and lozenges.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dirty="0">
                <a:solidFill>
                  <a:srgbClr val="221E1F"/>
                </a:solidFill>
                <a:latin typeface="Gilroy"/>
              </a:rPr>
              <a:t>As their health care provider or community advisor, communicating with your Latinx patients about their tobacco use and advising them to quit might be one of the most important things you can do for your patient. Smoking is the leading cause of preventable death and ensuring that the patient knows about available help is a first step toward recovery.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According to experts/research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21E1F"/>
                </a:solidFill>
                <a:latin typeface="Gilroy"/>
                <a:cs typeface="Times New Roman" panose="02020603050405020304" pitchFamily="18" charset="0"/>
              </a:rPr>
              <a:t>Prevention through education and Promotional efforts to communicate that there are free cessation services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b="1" i="0" dirty="0">
                <a:solidFill>
                  <a:srgbClr val="3D3935"/>
                </a:solidFill>
                <a:effectLst/>
                <a:latin typeface="Din"/>
              </a:rPr>
              <a:t>Developing personalized campaign messaging that connects with this audience.</a:t>
            </a:r>
          </a:p>
          <a:p>
            <a:endParaRPr lang="en-US" sz="1200" b="0" i="0" u="none" strike="noStrike" baseline="0" dirty="0">
              <a:latin typeface="Gilroy"/>
            </a:endParaRP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36</a:t>
            </a:fld>
            <a:endParaRPr lang="en-US"/>
          </a:p>
        </p:txBody>
      </p:sp>
    </p:spTree>
    <p:extLst>
      <p:ext uri="{BB962C8B-B14F-4D97-AF65-F5344CB8AC3E}">
        <p14:creationId xmlns:p14="http://schemas.microsoft.com/office/powerpoint/2010/main" val="3091106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CARRIE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Proactive referrals can be web-based, through the E HR or specific forms created for the organization.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37</a:t>
            </a:fld>
            <a:endParaRPr lang="en-US"/>
          </a:p>
        </p:txBody>
      </p:sp>
    </p:spTree>
    <p:extLst>
      <p:ext uri="{BB962C8B-B14F-4D97-AF65-F5344CB8AC3E}">
        <p14:creationId xmlns:p14="http://schemas.microsoft.com/office/powerpoint/2010/main" val="3804415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CARRIE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E-referral</a:t>
            </a:r>
            <a:r>
              <a:rPr lang="en-US" sz="1200" kern="1200" baseline="0" dirty="0">
                <a:solidFill>
                  <a:schemeClr val="tx1"/>
                </a:solidFill>
                <a:effectLst/>
                <a:latin typeface="+mn-lt"/>
                <a:ea typeface="+mn-ea"/>
                <a:cs typeface="+mn-cs"/>
              </a:rPr>
              <a:t> to KIC is a v</a:t>
            </a:r>
            <a:r>
              <a:rPr lang="en-US" sz="1200" kern="1200" dirty="0">
                <a:solidFill>
                  <a:schemeClr val="tx1"/>
                </a:solidFill>
                <a:effectLst/>
                <a:latin typeface="+mn-lt"/>
                <a:ea typeface="+mn-ea"/>
                <a:cs typeface="+mn-cs"/>
              </a:rPr>
              <a:t>ery effective method for increasing tobacco interventions</a:t>
            </a:r>
            <a:r>
              <a:rPr lang="en-US" sz="1200" kern="1200" baseline="0" dirty="0">
                <a:solidFill>
                  <a:schemeClr val="tx1"/>
                </a:solidFill>
                <a:effectLst/>
                <a:latin typeface="+mn-lt"/>
                <a:ea typeface="+mn-ea"/>
                <a:cs typeface="+mn-cs"/>
              </a:rPr>
              <a:t> and these type of </a:t>
            </a:r>
            <a:r>
              <a:rPr lang="en-US" baseline="0" dirty="0"/>
              <a:t>referrals have become so popular over the last few years because of technology and their various benefits.  Of which I want to focus on the top three.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dirty="0"/>
              <a:t>Some people are uncomfortable initiating contact with the Quit Line, others forget or lose the phone number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Simple advice to quit results in about 2-3% reach among smokers, while</a:t>
            </a:r>
            <a:r>
              <a:rPr lang="en-US" baseline="0" dirty="0"/>
              <a:t> online referral reaches about 40%</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dirty="0"/>
              <a:t>For Healthcare Providers:</a:t>
            </a:r>
          </a:p>
          <a:p>
            <a:pPr marL="1085850" lvl="2" indent="-171450">
              <a:buFont typeface="Arial" panose="020B0604020202020204" pitchFamily="34" charset="0"/>
              <a:buChar char="•"/>
            </a:pPr>
            <a:r>
              <a:rPr lang="en-US" dirty="0"/>
              <a:t>Incorporates cessation into routine healthcare delivery</a:t>
            </a:r>
          </a:p>
          <a:p>
            <a:pPr marL="1085850" lvl="2" indent="-171450">
              <a:buFont typeface="Arial" panose="020B0604020202020204" pitchFamily="34" charset="0"/>
              <a:buChar char="•"/>
            </a:pPr>
            <a:r>
              <a:rPr lang="en-US" dirty="0"/>
              <a:t>Provides opportunity for system change to improve effectiveness, removing time and resource barriers</a:t>
            </a:r>
          </a:p>
          <a:p>
            <a:pPr marL="1085850" lvl="2" indent="-171450">
              <a:buFont typeface="Arial" panose="020B0604020202020204" pitchFamily="34" charset="0"/>
              <a:buChar char="•"/>
            </a:pPr>
            <a:r>
              <a:rPr lang="en-US" dirty="0"/>
              <a:t>Assists in meeting quality measures for tobacco cessation </a:t>
            </a:r>
          </a:p>
          <a:p>
            <a:pPr marL="1085850" lvl="2" indent="-171450">
              <a:buFont typeface="Arial" panose="020B0604020202020204" pitchFamily="34" charset="0"/>
              <a:buChar char="•"/>
            </a:pPr>
            <a:r>
              <a:rPr lang="en-US" dirty="0"/>
              <a:t>Increases knowledge of latest cessation counseling and pharmacotherapy protocol</a:t>
            </a:r>
            <a:endParaRPr lang="en-US" baseline="0" dirty="0"/>
          </a:p>
          <a:p>
            <a:pPr marL="1085850" lvl="2" indent="-171450">
              <a:buFont typeface="Arial" panose="020B0604020202020204" pitchFamily="34" charset="0"/>
              <a:buChar char="•"/>
            </a:pPr>
            <a:r>
              <a:rPr lang="en-US" baseline="0" dirty="0"/>
              <a:t>Every smoker – Every encounter: ensure that every smoker receives support at every encounter by using the EHR.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Ultimately</a:t>
            </a:r>
            <a:r>
              <a:rPr lang="en-US" baseline="0" dirty="0"/>
              <a:t> f</a:t>
            </a:r>
            <a:r>
              <a:rPr lang="en-US" dirty="0"/>
              <a:t>or Public Health Agencies and </a:t>
            </a:r>
            <a:r>
              <a:rPr lang="en-US" dirty="0" err="1"/>
              <a:t>Quitlines</a:t>
            </a:r>
            <a:r>
              <a:rPr lang="en-US" dirty="0"/>
              <a:t> e-referrals:</a:t>
            </a:r>
          </a:p>
          <a:p>
            <a:pPr marL="628650" lvl="1" indent="-171450">
              <a:buFont typeface="Arial" panose="020B0604020202020204" pitchFamily="34" charset="0"/>
              <a:buChar char="•"/>
            </a:pPr>
            <a:r>
              <a:rPr lang="en-US" dirty="0"/>
              <a:t>Provides cost-effective, sustainable means of reaching more tobacco users</a:t>
            </a:r>
          </a:p>
          <a:p>
            <a:pPr marL="628650" lvl="1" indent="-171450">
              <a:buFont typeface="Arial" panose="020B0604020202020204" pitchFamily="34" charset="0"/>
              <a:buChar char="•"/>
            </a:pPr>
            <a:r>
              <a:rPr lang="en-US" dirty="0"/>
              <a:t>Increases the number of calls received by </a:t>
            </a:r>
            <a:r>
              <a:rPr lang="en-US" dirty="0" err="1"/>
              <a:t>quitlines</a:t>
            </a:r>
            <a:endParaRPr lang="en-US" dirty="0"/>
          </a:p>
          <a:p>
            <a:pPr marL="628650" lvl="1" indent="-171450">
              <a:buFont typeface="Arial" panose="020B0604020202020204" pitchFamily="34" charset="0"/>
              <a:buChar char="•"/>
            </a:pPr>
            <a:r>
              <a:rPr lang="en-US" dirty="0"/>
              <a:t>Increases the percent of callers who enroll in </a:t>
            </a:r>
            <a:r>
              <a:rPr lang="en-US" dirty="0" err="1"/>
              <a:t>quitline</a:t>
            </a:r>
            <a:r>
              <a:rPr lang="en-US" dirty="0"/>
              <a:t> services</a:t>
            </a:r>
          </a:p>
          <a:p>
            <a:pPr marL="1085850" lvl="2"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Helpline has done a couple of studies about proactive</a:t>
            </a:r>
            <a:r>
              <a:rPr lang="en-US" sz="1200" b="0" kern="1200" baseline="0" dirty="0">
                <a:solidFill>
                  <a:schemeClr val="tx1"/>
                </a:solidFill>
                <a:latin typeface="+mn-lt"/>
                <a:ea typeface="+mn-ea"/>
                <a:cs typeface="+mn-cs"/>
              </a:rPr>
              <a:t> referrals.</a:t>
            </a:r>
            <a:r>
              <a:rPr lang="en-US" sz="1200" b="0" kern="1200" dirty="0">
                <a:solidFill>
                  <a:schemeClr val="tx1"/>
                </a:solidFill>
                <a:latin typeface="+mn-lt"/>
                <a:ea typeface="+mn-ea"/>
                <a:cs typeface="+mn-cs"/>
              </a:rPr>
              <a:t>  One of these</a:t>
            </a:r>
            <a:r>
              <a:rPr lang="en-US" sz="1200" b="0" kern="1200" baseline="0" dirty="0">
                <a:solidFill>
                  <a:schemeClr val="tx1"/>
                </a:solidFill>
                <a:latin typeface="+mn-lt"/>
                <a:ea typeface="+mn-ea"/>
                <a:cs typeface="+mn-cs"/>
              </a:rPr>
              <a:t> </a:t>
            </a:r>
            <a:r>
              <a:rPr lang="en-US" sz="1200" b="0" kern="1200" dirty="0">
                <a:solidFill>
                  <a:schemeClr val="tx1"/>
                </a:solidFill>
                <a:latin typeface="+mn-lt"/>
                <a:ea typeface="+mn-ea"/>
                <a:cs typeface="+mn-cs"/>
              </a:rPr>
              <a:t>was the Partnership for Smokefree Families Project (PSF).  Doctors told their pregnant smokers to call us and</a:t>
            </a:r>
            <a:r>
              <a:rPr lang="en-US" sz="1200" b="0" kern="1200" baseline="0" dirty="0">
                <a:solidFill>
                  <a:schemeClr val="tx1"/>
                </a:solidFill>
                <a:latin typeface="+mn-lt"/>
                <a:ea typeface="+mn-ea"/>
                <a:cs typeface="+mn-cs"/>
              </a:rPr>
              <a:t> they gave </a:t>
            </a:r>
            <a:r>
              <a:rPr lang="en-US" sz="1200" b="0" kern="1200" dirty="0">
                <a:solidFill>
                  <a:schemeClr val="tx1"/>
                </a:solidFill>
                <a:latin typeface="+mn-lt"/>
                <a:ea typeface="+mn-ea"/>
                <a:cs typeface="+mn-cs"/>
              </a:rPr>
              <a:t>them our number. Only 2-3% called us on their own.  We also got direct referrals from the clinics and proactively called, 40% of the group we called agreed</a:t>
            </a:r>
            <a:r>
              <a:rPr lang="en-US" sz="1200" b="0" kern="1200" baseline="0" dirty="0">
                <a:solidFill>
                  <a:schemeClr val="tx1"/>
                </a:solidFill>
                <a:latin typeface="+mn-lt"/>
                <a:ea typeface="+mn-ea"/>
                <a:cs typeface="+mn-cs"/>
              </a:rPr>
              <a:t> to our</a:t>
            </a:r>
            <a:r>
              <a:rPr lang="en-US" sz="1200" b="0" kern="1200" dirty="0">
                <a:solidFill>
                  <a:schemeClr val="tx1"/>
                </a:solidFill>
                <a:latin typeface="+mn-lt"/>
                <a:ea typeface="+mn-ea"/>
                <a:cs typeface="+mn-cs"/>
              </a:rPr>
              <a:t> service.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Another study was conducted in the early 90s</a:t>
            </a:r>
            <a:r>
              <a:rPr lang="en-US" sz="1200" b="0" kern="1200" baseline="0" dirty="0">
                <a:solidFill>
                  <a:schemeClr val="tx1"/>
                </a:solidFill>
                <a:latin typeface="+mn-lt"/>
                <a:ea typeface="+mn-ea"/>
                <a:cs typeface="+mn-cs"/>
              </a:rPr>
              <a:t> when Los Angeles </a:t>
            </a:r>
            <a:r>
              <a:rPr lang="en-US" sz="1200" b="0" kern="1200" dirty="0">
                <a:solidFill>
                  <a:schemeClr val="tx1"/>
                </a:solidFill>
                <a:latin typeface="+mn-lt"/>
                <a:ea typeface="+mn-ea"/>
                <a:cs typeface="+mn-cs"/>
              </a:rPr>
              <a:t>wanted to run their own cessation service.  Smokers who called the Helpline and lived in LA were given the info for their county service.  We then followed up and found very few actually used the LA service (about 4%).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From March 1999 to Sept 2003, providers referred 2,322 women to CSH. Of these, only 2% called. Among those who did not call the Helpline, Helpline counselors called them – making 5 attempts over different days and times to contact each woman who was referred but who had not called. Through these proactive efforts, the number of women reached rose from 2% to 67%. </a:t>
            </a: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38</a:t>
            </a:fld>
            <a:endParaRPr lang="en-US"/>
          </a:p>
        </p:txBody>
      </p:sp>
    </p:spTree>
    <p:extLst>
      <p:ext uri="{BB962C8B-B14F-4D97-AF65-F5344CB8AC3E}">
        <p14:creationId xmlns:p14="http://schemas.microsoft.com/office/powerpoint/2010/main" val="3444679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p:txBody>
      </p:sp>
      <p:sp>
        <p:nvSpPr>
          <p:cNvPr id="4" name="Slide Number Placeholder 3"/>
          <p:cNvSpPr>
            <a:spLocks noGrp="1"/>
          </p:cNvSpPr>
          <p:nvPr>
            <p:ph type="sldNum" sz="quarter" idx="5"/>
          </p:nvPr>
        </p:nvSpPr>
        <p:spPr/>
        <p:txBody>
          <a:bodyPr/>
          <a:lstStyle/>
          <a:p>
            <a:fld id="{2AB22379-482E-4C23-B817-F206E7B7C1FE}" type="slidenum">
              <a:rPr lang="en-US" smtClean="0"/>
              <a:t>39</a:t>
            </a:fld>
            <a:endParaRPr lang="en-US"/>
          </a:p>
        </p:txBody>
      </p:sp>
    </p:spTree>
    <p:extLst>
      <p:ext uri="{BB962C8B-B14F-4D97-AF65-F5344CB8AC3E}">
        <p14:creationId xmlns:p14="http://schemas.microsoft.com/office/powerpoint/2010/main" val="3692458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introducing KIC. What is KIC? KIC, previously known as the California Smokers’ Helpline or 1-800 NO BUTTS, is a FREE statewide tobacco cessation program operated by UC San Diego funded by CTCP and First 5 California. Our program, which has been validated in several randomized control trials, is available to ALL California residents and provides quit coaching services in English, Spanish, Mandarin, Cantonese, Korean, and Vietnamese. In our 30 years of history, w</a:t>
            </a:r>
            <a:r>
              <a:rPr lang="en-US" b="0" i="0" dirty="0">
                <a:solidFill>
                  <a:srgbClr val="002B49"/>
                </a:solidFill>
                <a:effectLst/>
                <a:latin typeface="Jagger"/>
              </a:rPr>
              <a:t>e've helped 1 million people quit through free, customized, one-on-one coaching that is grounded in science.</a:t>
            </a: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4</a:t>
            </a:fld>
            <a:endParaRPr lang="en-US"/>
          </a:p>
        </p:txBody>
      </p:sp>
    </p:spTree>
    <p:extLst>
      <p:ext uri="{BB962C8B-B14F-4D97-AF65-F5344CB8AC3E}">
        <p14:creationId xmlns:p14="http://schemas.microsoft.com/office/powerpoint/2010/main" val="2227476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41</a:t>
            </a:fld>
            <a:endParaRPr lang="en-US"/>
          </a:p>
        </p:txBody>
      </p:sp>
    </p:spTree>
    <p:extLst>
      <p:ext uri="{BB962C8B-B14F-4D97-AF65-F5344CB8AC3E}">
        <p14:creationId xmlns:p14="http://schemas.microsoft.com/office/powerpoint/2010/main" val="2229695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43</a:t>
            </a:fld>
            <a:endParaRPr lang="en-US"/>
          </a:p>
        </p:txBody>
      </p:sp>
    </p:spTree>
    <p:extLst>
      <p:ext uri="{BB962C8B-B14F-4D97-AF65-F5344CB8AC3E}">
        <p14:creationId xmlns:p14="http://schemas.microsoft.com/office/powerpoint/2010/main" val="2457579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92B49"/>
                </a:solidFill>
                <a:cs typeface="Arial" panose="020B0604020202020204" pitchFamily="34" charset="0"/>
              </a:rPr>
              <a:t>ANNA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92B49"/>
                </a:solidFill>
                <a:cs typeface="Arial" panose="020B0604020202020204" pitchFamily="34" charset="0"/>
              </a:rPr>
              <a:t>Regarding promotional initiatives, here are some of our suggestions/recs, but please feel free to share your ideas with us at the end of the presentation or in the chat so we can reach as many patients who use tobacco and get as many referrals as possible. Something that can ultimately have a positive impact on the health and wellbeing of our communities.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First of all, </a:t>
            </a:r>
            <a:r>
              <a:rPr lang="en-US" altLang="en-US" sz="1200" kern="0" dirty="0">
                <a:solidFill>
                  <a:srgbClr val="092B49"/>
                </a:solidFill>
                <a:cs typeface="Gotham Book" pitchFamily="50" charset="0"/>
              </a:rPr>
              <a:t>we recommend that you p</a:t>
            </a:r>
            <a:r>
              <a:rPr lang="en-US" sz="1200" kern="0" dirty="0">
                <a:solidFill>
                  <a:srgbClr val="092B49"/>
                </a:solidFill>
                <a:cs typeface="Gotham Book" pitchFamily="50" charset="0"/>
              </a:rPr>
              <a:t>roduce signage with the QR code and place it around the clinic so patients that are waiting can scan the code and enroll in the program - </a:t>
            </a:r>
            <a:r>
              <a:rPr lang="en-US" altLang="en-US" sz="1200" dirty="0">
                <a:solidFill>
                  <a:srgbClr val="092B49"/>
                </a:solidFill>
                <a:cs typeface="Arial" panose="020B0604020202020204" pitchFamily="34" charset="0"/>
              </a:rPr>
              <a:t>Those could be posters, office signs, banners, a-frames, you name it.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Creating support materials with information on how to enroll in the program with the QR code (if printed) and with </a:t>
            </a:r>
            <a:r>
              <a:rPr lang="en-US" altLang="en-US" sz="1200" dirty="0" err="1">
                <a:solidFill>
                  <a:srgbClr val="092B49"/>
                </a:solidFill>
                <a:cs typeface="Arial" panose="020B0604020202020204" pitchFamily="34" charset="0"/>
              </a:rPr>
              <a:t>bitly</a:t>
            </a:r>
            <a:r>
              <a:rPr lang="en-US" altLang="en-US" sz="1200" dirty="0">
                <a:solidFill>
                  <a:srgbClr val="092B49"/>
                </a:solidFill>
                <a:cs typeface="Arial" panose="020B0604020202020204" pitchFamily="34" charset="0"/>
              </a:rPr>
              <a:t> link (if digital) is also important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We also recommend making collateral on what to expect after being referred to KIC or you can use and cobrand KIC’s flyers that I will show in the next slide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Texting out the </a:t>
            </a:r>
            <a:r>
              <a:rPr lang="en-US" altLang="en-US" sz="1200" dirty="0" err="1">
                <a:solidFill>
                  <a:srgbClr val="092B49"/>
                </a:solidFill>
                <a:cs typeface="Arial" panose="020B0604020202020204" pitchFamily="34" charset="0"/>
              </a:rPr>
              <a:t>bitly</a:t>
            </a:r>
            <a:r>
              <a:rPr lang="en-US" altLang="en-US" sz="1200" dirty="0">
                <a:solidFill>
                  <a:srgbClr val="092B49"/>
                </a:solidFill>
                <a:cs typeface="Arial" panose="020B0604020202020204" pitchFamily="34" charset="0"/>
              </a:rPr>
              <a:t> link to patients that have been identified as tobacco users is a great strategy to get more patients to enroll in the program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Another idea is to include our QR code or short link in the after-visit summary as well as sending MyChart messages or messages through EHR with KIC information and codes or what to expect information, so the patient gets familiar with the program before they get contacted.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Lastly, we think adding the QR code in traditional mail addressed to a patient who smokes, vapes, or uses smokeless tobacco can have a positive outcome. These letters can be follow-ups about a visit, other reminders, customer satisfaction surveys, etc. </a:t>
            </a:r>
          </a:p>
          <a:p>
            <a:endParaRPr lang="en-US" dirty="0"/>
          </a:p>
        </p:txBody>
      </p:sp>
      <p:sp>
        <p:nvSpPr>
          <p:cNvPr id="4" name="Slide Number Placeholder 3"/>
          <p:cNvSpPr>
            <a:spLocks noGrp="1"/>
          </p:cNvSpPr>
          <p:nvPr>
            <p:ph type="sldNum" sz="quarter" idx="10"/>
          </p:nvPr>
        </p:nvSpPr>
        <p:spPr/>
        <p:txBody>
          <a:bodyPr/>
          <a:lstStyle/>
          <a:p>
            <a:fld id="{F04F0954-053F-4C2E-8ABF-466248778691}" type="slidenum">
              <a:rPr lang="en-US" smtClean="0"/>
              <a:t>44</a:t>
            </a:fld>
            <a:endParaRPr lang="en-US"/>
          </a:p>
        </p:txBody>
      </p:sp>
    </p:spTree>
    <p:extLst>
      <p:ext uri="{BB962C8B-B14F-4D97-AF65-F5344CB8AC3E}">
        <p14:creationId xmlns:p14="http://schemas.microsoft.com/office/powerpoint/2010/main" val="820551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a:p>
            <a:r>
              <a:rPr lang="en-US" dirty="0"/>
              <a:t>https://kickitca.myshopify.com/products/how-to-submit-web-based-referrals-to-kick-it-California</a:t>
            </a:r>
          </a:p>
          <a:p>
            <a:r>
              <a:rPr lang="en-US" dirty="0"/>
              <a:t>https://kickitca.myshopify.com/products/what-to-expect-after-being-referred-to-kic</a:t>
            </a:r>
          </a:p>
          <a:p>
            <a:r>
              <a:rPr lang="en-US" dirty="0"/>
              <a:t>These are some examples of potential collateral that your clinic can produce. We have a How to Submit referrals to KIC and what to expect after being referred to KIC. I just want to stress on the fact that you should use our materials as inspiration, since you’d probably want to tailor your materials to your clinic’s branding and needs. You also don’t have to include all the information that we list on those flyers or, on the contrary, you can add to the content. We have a KIC brand toolkit brandkickitca.org with all of our brand elements, so you can download our logos and brand colors and use them on your materials for cobranding. If you’d like the communications team to review your materials, feel free to send them our way for feedback. </a:t>
            </a:r>
          </a:p>
          <a:p>
            <a:endParaRPr lang="en-US" dirty="0"/>
          </a:p>
          <a:p>
            <a:pPr marL="0" indent="0">
              <a:buClr>
                <a:srgbClr val="FF9E1B"/>
              </a:buClr>
              <a:buNone/>
            </a:pPr>
            <a:r>
              <a:rPr lang="en-US" sz="1200" b="0" i="0" u="none" strike="noStrike" baseline="0" dirty="0">
                <a:solidFill>
                  <a:srgbClr val="092B49"/>
                </a:solidFill>
              </a:rPr>
              <a:t>If a client has further questions, inform them on what will happen next (within 2 business days): </a:t>
            </a:r>
          </a:p>
          <a:p>
            <a:pPr>
              <a:buClr>
                <a:srgbClr val="FF9E1B"/>
              </a:buClr>
              <a:buFont typeface="Wingdings" panose="05000000000000000000" pitchFamily="2" charset="2"/>
              <a:buChar char="§"/>
            </a:pPr>
            <a:r>
              <a:rPr lang="en-US" sz="1200" b="0" i="0" u="none" strike="noStrike" baseline="0" dirty="0">
                <a:solidFill>
                  <a:srgbClr val="092B49"/>
                </a:solidFill>
              </a:rPr>
              <a:t>The helpline will call them from a 1-800 number </a:t>
            </a:r>
          </a:p>
          <a:p>
            <a:pPr>
              <a:buClr>
                <a:srgbClr val="FF9E1B"/>
              </a:buClr>
              <a:buFont typeface="Wingdings" panose="05000000000000000000" pitchFamily="2" charset="2"/>
              <a:buChar char="§"/>
            </a:pPr>
            <a:r>
              <a:rPr lang="en-US" sz="1200" b="0" i="0" u="none" strike="noStrike" baseline="0" dirty="0">
                <a:solidFill>
                  <a:srgbClr val="092B49"/>
                </a:solidFill>
              </a:rPr>
              <a:t>They will go through an 8-10 min intake. </a:t>
            </a:r>
          </a:p>
          <a:p>
            <a:pPr>
              <a:buClr>
                <a:srgbClr val="FF9E1B"/>
              </a:buClr>
              <a:buFont typeface="Wingdings" panose="05000000000000000000" pitchFamily="2" charset="2"/>
              <a:buChar char="§"/>
            </a:pPr>
            <a:r>
              <a:rPr lang="en-US" sz="1200" b="0" i="0" u="none" strike="noStrike" baseline="0" dirty="0">
                <a:solidFill>
                  <a:srgbClr val="092B49"/>
                </a:solidFill>
              </a:rPr>
              <a:t>If they agree to talk further, they can get into a 25-30 min conversation about what’s going to help them quit. </a:t>
            </a:r>
          </a:p>
          <a:p>
            <a:pPr>
              <a:buClr>
                <a:srgbClr val="FF9E1B"/>
              </a:buClr>
              <a:buFont typeface="Wingdings" panose="05000000000000000000" pitchFamily="2" charset="2"/>
              <a:buChar char="§"/>
            </a:pPr>
            <a:r>
              <a:rPr lang="en-US" sz="1200" b="0" i="0" u="none" strike="noStrike" baseline="0" dirty="0">
                <a:solidFill>
                  <a:srgbClr val="092B49"/>
                </a:solidFill>
              </a:rPr>
              <a:t>They will talk with a quit coach about the importance of motivation, how to make a solid quit plan to deal with smoking triggers -including quit smoking medications, setting a date, and receiving follow-up support. </a:t>
            </a:r>
          </a:p>
          <a:p>
            <a:pPr>
              <a:buClr>
                <a:srgbClr val="FF9E1B"/>
              </a:buClr>
              <a:buFont typeface="Wingdings" panose="05000000000000000000" pitchFamily="2" charset="2"/>
              <a:buChar char="§"/>
            </a:pPr>
            <a:r>
              <a:rPr lang="en-US" sz="1200" b="0" i="0" u="none" strike="noStrike" baseline="0" dirty="0">
                <a:solidFill>
                  <a:srgbClr val="092B49"/>
                </a:solidFill>
              </a:rPr>
              <a:t>If they have questions confidentiality, let them know that it is a web-based system that is encrypted (meaning it is secure) and that the helpline is part of the University of California </a:t>
            </a:r>
            <a:br>
              <a:rPr lang="en-US" sz="1200" b="0" i="0" u="none" strike="noStrike" baseline="0" dirty="0">
                <a:solidFill>
                  <a:srgbClr val="092B49"/>
                </a:solidFill>
              </a:rPr>
            </a:br>
            <a:r>
              <a:rPr lang="en-US" sz="1200" b="0" i="0" u="none" strike="noStrike" baseline="0" dirty="0">
                <a:solidFill>
                  <a:srgbClr val="092B49"/>
                </a:solidFill>
              </a:rPr>
              <a:t>San Diego Health System. </a:t>
            </a:r>
          </a:p>
          <a:p>
            <a:pPr>
              <a:buClr>
                <a:srgbClr val="FF9E1B"/>
              </a:buClr>
              <a:buFont typeface="Wingdings" panose="05000000000000000000" pitchFamily="2" charset="2"/>
              <a:buChar char="§"/>
            </a:pPr>
            <a:r>
              <a:rPr lang="en-US" sz="1200" dirty="0">
                <a:solidFill>
                  <a:srgbClr val="092B49"/>
                </a:solidFill>
              </a:rPr>
              <a:t>After this initial coaching session, our coaches will schedule up to 4 10-minute calls to prevent relapses and promote support and accountability.</a:t>
            </a:r>
          </a:p>
          <a:p>
            <a:pPr>
              <a:buClr>
                <a:srgbClr val="FF9E1B"/>
              </a:buClr>
              <a:buFont typeface="Wingdings" panose="05000000000000000000" pitchFamily="2" charset="2"/>
              <a:buChar char="§"/>
            </a:pPr>
            <a:r>
              <a:rPr lang="en-US" sz="1200" dirty="0">
                <a:solidFill>
                  <a:srgbClr val="092B49"/>
                </a:solidFill>
              </a:rPr>
              <a:t>Outgoing call number clarification.</a:t>
            </a:r>
          </a:p>
          <a:p>
            <a:pPr rtl="0">
              <a:buFont typeface="Arial" panose="020B0604020202020204" pitchFamily="34" charset="0"/>
              <a:buChar char="•"/>
            </a:pPr>
            <a:r>
              <a:rPr lang="en-US" dirty="0"/>
              <a:t>English speakers will see 1-800-662-8887 as their caller ID (This is the NO BUTTS line but I took off the vanity number off b/c that does not display on caller ID).  </a:t>
            </a:r>
            <a:br>
              <a:rPr lang="en-US" dirty="0"/>
            </a:br>
            <a:r>
              <a:rPr lang="en-US" dirty="0"/>
              <a:t>Spanish speakers will see 1-800-600-8191 as long as system knows they are Spanish speaker </a:t>
            </a:r>
          </a:p>
          <a:p>
            <a:pPr rtl="0">
              <a:buFont typeface="Arial" panose="020B0604020202020204" pitchFamily="34" charset="0"/>
              <a:buChar char="•"/>
            </a:pPr>
            <a:r>
              <a:rPr lang="en-US" dirty="0"/>
              <a:t>1-800-838-8917 (If requested service in Chinese)</a:t>
            </a:r>
          </a:p>
          <a:p>
            <a:pPr rtl="0">
              <a:buFont typeface="Arial" panose="020B0604020202020204" pitchFamily="34" charset="0"/>
              <a:buChar char="•"/>
            </a:pPr>
            <a:r>
              <a:rPr lang="en-US" dirty="0"/>
              <a:t>1-800-556-5564 (If requested service in Korean)</a:t>
            </a:r>
          </a:p>
          <a:p>
            <a:pPr rtl="0">
              <a:buFont typeface="Arial" panose="020B0604020202020204" pitchFamily="34" charset="0"/>
              <a:buChar char="•"/>
            </a:pPr>
            <a:r>
              <a:rPr lang="en-US" dirty="0"/>
              <a:t>1-800-778-8440 (If requested service in Vietnamese)</a:t>
            </a:r>
          </a:p>
          <a:p>
            <a:pPr rtl="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KIC has been having issues with the new phone number for English because it’s registered by some phone carriers as a possible spam number That is why we continue calling back from our former number, so our English-speaking clients will see 1-800-662-8887 as their caller ID. This is just a temporary measure since we are working on fixing this and are also transitioning to a new phone &amp; telecoms system that will hopefully be fully adopted before the end of 2023. Ideally, by then our new number will show as a legit number and ideally show Kick It California as the caller ID. On the other hand, clients who requested service in Spanish will receive a call from 1-800-600-8191. Lastly, same goes our Asian-speaking clients: They will receive a call from 1-800-838-8917 (If requested service in Chinese),  1-800-556-5564 (If requested service in Korean), and 1-800-778-8440 (If requested service in Vietnamese).</a:t>
            </a:r>
          </a:p>
          <a:p>
            <a:pPr rtl="0">
              <a:buFont typeface="Arial" panose="020B0604020202020204" pitchFamily="34" charset="0"/>
              <a:buChar char="•"/>
            </a:pPr>
            <a:endParaRPr lang="en-US" dirty="0"/>
          </a:p>
          <a:p>
            <a:pPr>
              <a:buClr>
                <a:srgbClr val="FF9E1B"/>
              </a:buClr>
              <a:buFont typeface="Wingdings" panose="05000000000000000000" pitchFamily="2" charset="2"/>
              <a:buChar char="§"/>
            </a:pPr>
            <a:endParaRPr lang="en-US" sz="1200" dirty="0">
              <a:solidFill>
                <a:srgbClr val="092B49"/>
              </a:solidFill>
            </a:endParaRP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45</a:t>
            </a:fld>
            <a:endParaRPr lang="en-US"/>
          </a:p>
        </p:txBody>
      </p:sp>
    </p:spTree>
    <p:extLst>
      <p:ext uri="{BB962C8B-B14F-4D97-AF65-F5344CB8AC3E}">
        <p14:creationId xmlns:p14="http://schemas.microsoft.com/office/powerpoint/2010/main" val="1374800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a:buNone/>
              <a:defRPr/>
            </a:pPr>
            <a:r>
              <a:rPr lang="en-US" sz="1200" b="0" i="0" u="none" strike="noStrike" baseline="0" dirty="0">
                <a:solidFill>
                  <a:srgbClr val="092B49"/>
                </a:solidFill>
              </a:rPr>
              <a:t>ANNA</a:t>
            </a:r>
          </a:p>
          <a:p>
            <a:pPr lvl="1">
              <a:buFont typeface="Arial"/>
              <a:buNone/>
              <a:defRPr/>
            </a:pPr>
            <a:endParaRPr lang="en-US" sz="1200" b="0" i="0" u="none" strike="noStrike" baseline="0" dirty="0">
              <a:solidFill>
                <a:srgbClr val="092B49"/>
              </a:solidFill>
            </a:endParaRPr>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sz="1200" b="0" i="0" u="none" strike="noStrike" baseline="0" dirty="0">
                <a:solidFill>
                  <a:srgbClr val="092B49"/>
                </a:solidFill>
              </a:rPr>
              <a:t>Last but not least, I wanted to briefly touch on promoting KIC. In orde</a:t>
            </a:r>
            <a:r>
              <a:rPr lang="en-US" sz="1200" dirty="0">
                <a:solidFill>
                  <a:srgbClr val="092B49"/>
                </a:solidFill>
              </a:rPr>
              <a:t>r to raise awareness about our free, nonjudgmental, confidential services and our partnership with HLCI clinics, we recommend you promote or mention the partnership with KIC on your website, social media, and other outreach channels, if possible. However, please be mindful that your promotions should stay within our partnership limits for increased referral outcomes. Which means that if you heavily promote KIC general services (and not the HLCI clinic-specific form) you run the risk on not being able to track the patients that contacted KIC directly and not trough your system. However, that percentage is normally very low. That said, feel free to find inspiration or reshare our social media posts when promoting the partnership, use and customize our educational and promotional materials, watch our available trainings for further cessation information, join our email list to not miss out on our latest news and initiatives and email us for Technical Assistance or custom training opportunities. We’re almost done with the presentation, and we will soon open it up for questions, but before that, Carrie is going to talk about how this joint initiative can become a pilot project in hopes to show proof of concept. </a:t>
            </a:r>
            <a:endParaRPr lang="en-US" sz="1200" b="0" i="0" u="none" strike="noStrike" baseline="0" dirty="0">
              <a:solidFill>
                <a:srgbClr val="092B49"/>
              </a:solidFill>
            </a:endParaRPr>
          </a:p>
          <a:p>
            <a:pPr lvl="1">
              <a:buFont typeface="Arial"/>
              <a:buNone/>
              <a:defRPr/>
            </a:pPr>
            <a:r>
              <a:rPr lang="en-US" sz="1200" b="0" i="0" u="none" strike="noStrike" baseline="0" dirty="0">
                <a:solidFill>
                  <a:srgbClr val="092B49"/>
                </a:solidFill>
              </a:rPr>
              <a:t>Resources available to clients but also for health professionals and tobacco control &amp; </a:t>
            </a:r>
            <a:r>
              <a:rPr lang="en-US" sz="1200" b="0" i="0" u="none" strike="noStrike" baseline="0">
                <a:solidFill>
                  <a:srgbClr val="092B49"/>
                </a:solidFill>
              </a:rPr>
              <a:t>education partners. </a:t>
            </a:r>
            <a:endParaRPr lang="en-US" sz="1200" b="0" i="0" u="none" strike="noStrike" baseline="0" dirty="0">
              <a:solidFill>
                <a:srgbClr val="092B49"/>
              </a:solidFill>
            </a:endParaRPr>
          </a:p>
        </p:txBody>
      </p:sp>
      <p:sp>
        <p:nvSpPr>
          <p:cNvPr id="4" name="Slide Number Placeholder 3"/>
          <p:cNvSpPr>
            <a:spLocks noGrp="1"/>
          </p:cNvSpPr>
          <p:nvPr>
            <p:ph type="sldNum" sz="quarter" idx="5"/>
          </p:nvPr>
        </p:nvSpPr>
        <p:spPr/>
        <p:txBody>
          <a:bodyPr/>
          <a:lstStyle/>
          <a:p>
            <a:fld id="{2AB22379-482E-4C23-B817-F206E7B7C1FE}" type="slidenum">
              <a:rPr lang="en-US" smtClean="0"/>
              <a:t>46</a:t>
            </a:fld>
            <a:endParaRPr lang="en-US"/>
          </a:p>
        </p:txBody>
      </p:sp>
    </p:spTree>
    <p:extLst>
      <p:ext uri="{BB962C8B-B14F-4D97-AF65-F5344CB8AC3E}">
        <p14:creationId xmlns:p14="http://schemas.microsoft.com/office/powerpoint/2010/main" val="2266680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47</a:t>
            </a:fld>
            <a:endParaRPr lang="en-US"/>
          </a:p>
        </p:txBody>
      </p:sp>
    </p:spTree>
    <p:extLst>
      <p:ext uri="{BB962C8B-B14F-4D97-AF65-F5344CB8AC3E}">
        <p14:creationId xmlns:p14="http://schemas.microsoft.com/office/powerpoint/2010/main" val="2316382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 you for taking the time to learn more about KIC and the </a:t>
            </a:r>
            <a:r>
              <a:rPr lang="en-US" b="0" i="0" dirty="0">
                <a:solidFill>
                  <a:srgbClr val="000000"/>
                </a:solidFill>
                <a:effectLst/>
                <a:latin typeface="Times New Roman" panose="02020603050405020304" pitchFamily="18" charset="0"/>
              </a:rPr>
              <a:t>Living Healthy Clinic Initiative</a:t>
            </a:r>
            <a:r>
              <a:rPr lang="en-US" dirty="0"/>
              <a:t> referral partnership. Today, Carrie Kirby, KIC’s project manager, and myself are going to provide a brief overview about KIC’s free tobacco cessation services and on how to refer your patients to KIC.</a:t>
            </a:r>
          </a:p>
        </p:txBody>
      </p:sp>
      <p:sp>
        <p:nvSpPr>
          <p:cNvPr id="4" name="Slide Number Placeholder 3"/>
          <p:cNvSpPr>
            <a:spLocks noGrp="1"/>
          </p:cNvSpPr>
          <p:nvPr>
            <p:ph type="sldNum" sz="quarter" idx="5"/>
          </p:nvPr>
        </p:nvSpPr>
        <p:spPr/>
        <p:txBody>
          <a:bodyPr/>
          <a:lstStyle/>
          <a:p>
            <a:fld id="{2AB22379-482E-4C23-B817-F206E7B7C1FE}" type="slidenum">
              <a:rPr lang="en-US" smtClean="0"/>
              <a:t>48</a:t>
            </a:fld>
            <a:endParaRPr lang="en-US"/>
          </a:p>
        </p:txBody>
      </p:sp>
    </p:spTree>
    <p:extLst>
      <p:ext uri="{BB962C8B-B14F-4D97-AF65-F5344CB8AC3E}">
        <p14:creationId xmlns:p14="http://schemas.microsoft.com/office/powerpoint/2010/main" val="1312465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a:p>
            <a:r>
              <a:rPr lang="en-US" dirty="0"/>
              <a:t>This is our agenda for today’s presentation. We’re going to start with a brief introduction of the program KIC, continue with an overview of proactive referrals, our partnership and next steps. If you have any questions during our presentation, please feel free to drop them in the chat box and we will answer them at the end of the training. Before I start touching on these topics, we would really appreciate if you could complete our pre training survey.</a:t>
            </a:r>
          </a:p>
        </p:txBody>
      </p:sp>
      <p:sp>
        <p:nvSpPr>
          <p:cNvPr id="4" name="Slide Number Placeholder 3"/>
          <p:cNvSpPr>
            <a:spLocks noGrp="1"/>
          </p:cNvSpPr>
          <p:nvPr>
            <p:ph type="sldNum" sz="quarter" idx="5"/>
          </p:nvPr>
        </p:nvSpPr>
        <p:spPr/>
        <p:txBody>
          <a:bodyPr/>
          <a:lstStyle/>
          <a:p>
            <a:fld id="{2AB22379-482E-4C23-B817-F206E7B7C1FE}" type="slidenum">
              <a:rPr lang="en-US" smtClean="0"/>
              <a:t>49</a:t>
            </a:fld>
            <a:endParaRPr lang="en-US"/>
          </a:p>
        </p:txBody>
      </p:sp>
    </p:spTree>
    <p:extLst>
      <p:ext uri="{BB962C8B-B14F-4D97-AF65-F5344CB8AC3E}">
        <p14:creationId xmlns:p14="http://schemas.microsoft.com/office/powerpoint/2010/main" val="29045414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p:txBody>
      </p:sp>
      <p:sp>
        <p:nvSpPr>
          <p:cNvPr id="4" name="Slide Number Placeholder 3"/>
          <p:cNvSpPr>
            <a:spLocks noGrp="1"/>
          </p:cNvSpPr>
          <p:nvPr>
            <p:ph type="sldNum" sz="quarter" idx="5"/>
          </p:nvPr>
        </p:nvSpPr>
        <p:spPr/>
        <p:txBody>
          <a:bodyPr/>
          <a:lstStyle/>
          <a:p>
            <a:fld id="{2AB22379-482E-4C23-B817-F206E7B7C1FE}" type="slidenum">
              <a:rPr lang="en-US" smtClean="0"/>
              <a:t>50</a:t>
            </a:fld>
            <a:endParaRPr lang="en-US"/>
          </a:p>
        </p:txBody>
      </p:sp>
    </p:spTree>
    <p:extLst>
      <p:ext uri="{BB962C8B-B14F-4D97-AF65-F5344CB8AC3E}">
        <p14:creationId xmlns:p14="http://schemas.microsoft.com/office/powerpoint/2010/main" val="1743389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introducing KIC. What is KIC? KIC, previously known as the California Smokers’ Helpline or 1-800 NO BUTTS, is a FREE statewide tobacco cessation program operated by UC San Diego funded by CTCP and First 5 California. Our program, which has been validated in several randomized control trials, is available to ALL California residents and provides quit coaching services in English, Spanish, Mandarin, Cantonese, Korean, and Vietnamese. In our 30 years of history, w</a:t>
            </a:r>
            <a:r>
              <a:rPr lang="en-US" b="0" i="0" dirty="0">
                <a:solidFill>
                  <a:srgbClr val="002B49"/>
                </a:solidFill>
                <a:effectLst/>
                <a:latin typeface="Jagger"/>
              </a:rPr>
              <a:t>e've helped 1 million people quit through free, customized, one-on-one coaching that is grounded in science.</a:t>
            </a: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51</a:t>
            </a:fld>
            <a:endParaRPr lang="en-US"/>
          </a:p>
        </p:txBody>
      </p:sp>
    </p:spTree>
    <p:extLst>
      <p:ext uri="{BB962C8B-B14F-4D97-AF65-F5344CB8AC3E}">
        <p14:creationId xmlns:p14="http://schemas.microsoft.com/office/powerpoint/2010/main" val="222747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2022 KIC turned 30 and here’s a brief video about KIC’s history which highlights the program’s milestones. </a:t>
            </a:r>
          </a:p>
        </p:txBody>
      </p:sp>
      <p:sp>
        <p:nvSpPr>
          <p:cNvPr id="4" name="Slide Number Placeholder 3"/>
          <p:cNvSpPr>
            <a:spLocks noGrp="1"/>
          </p:cNvSpPr>
          <p:nvPr>
            <p:ph type="sldNum" sz="quarter" idx="5"/>
          </p:nvPr>
        </p:nvSpPr>
        <p:spPr/>
        <p:txBody>
          <a:bodyPr/>
          <a:lstStyle/>
          <a:p>
            <a:fld id="{2AB22379-482E-4C23-B817-F206E7B7C1FE}" type="slidenum">
              <a:rPr lang="en-US" smtClean="0"/>
              <a:t>5</a:t>
            </a:fld>
            <a:endParaRPr lang="en-US"/>
          </a:p>
        </p:txBody>
      </p:sp>
    </p:spTree>
    <p:extLst>
      <p:ext uri="{BB962C8B-B14F-4D97-AF65-F5344CB8AC3E}">
        <p14:creationId xmlns:p14="http://schemas.microsoft.com/office/powerpoint/2010/main" val="1548487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graphic helps with displaying a better visual representation of what our brand was and is. On our righthand side you can see the variety of old properties, and on the left, you can see the new streamlined brand experience with just one name, one website in English and Spanish and 2 phone numbers. </a:t>
            </a:r>
          </a:p>
        </p:txBody>
      </p:sp>
      <p:sp>
        <p:nvSpPr>
          <p:cNvPr id="4" name="Slide Number Placeholder 3"/>
          <p:cNvSpPr>
            <a:spLocks noGrp="1"/>
          </p:cNvSpPr>
          <p:nvPr>
            <p:ph type="sldNum" sz="quarter" idx="5"/>
          </p:nvPr>
        </p:nvSpPr>
        <p:spPr/>
        <p:txBody>
          <a:bodyPr/>
          <a:lstStyle/>
          <a:p>
            <a:fld id="{2AB22379-482E-4C23-B817-F206E7B7C1FE}" type="slidenum">
              <a:rPr lang="en-US" smtClean="0"/>
              <a:t>52</a:t>
            </a:fld>
            <a:endParaRPr lang="en-US"/>
          </a:p>
        </p:txBody>
      </p:sp>
    </p:spTree>
    <p:extLst>
      <p:ext uri="{BB962C8B-B14F-4D97-AF65-F5344CB8AC3E}">
        <p14:creationId xmlns:p14="http://schemas.microsoft.com/office/powerpoint/2010/main" val="3087183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Now that I’ve given some background on KIC, I’d like to talk a bit more in detail about the services we provide.  </a:t>
            </a:r>
          </a:p>
          <a:p>
            <a:endParaRPr lang="en-US" dirty="0"/>
          </a:p>
          <a:p>
            <a:r>
              <a:rPr lang="en-US" dirty="0"/>
              <a:t>This slide gives you a quick snap shot of our services.  As Anna mentioned we were started in 1992 as a telephone counseling service.  Since that time we’ve expanded our services and we now offer Chat, Text, Apps videos and Alexa.  </a:t>
            </a:r>
          </a:p>
          <a:p>
            <a:endParaRPr lang="en-US" dirty="0"/>
          </a:p>
          <a:p>
            <a:r>
              <a:rPr lang="en-US" dirty="0"/>
              <a:t>We are fortunate that we still have some funding from First 5 and the CDC to provide a 2-week starter kit to a small sub-set of our callers, that is those who have a child 0-5 living in the home or are pregnant and have their MD approval and those who speak one of the Asian languages we serve (Chinese, Korean and Vietnamese).  </a:t>
            </a:r>
          </a:p>
        </p:txBody>
      </p:sp>
      <p:sp>
        <p:nvSpPr>
          <p:cNvPr id="4" name="Slide Number Placeholder 3"/>
          <p:cNvSpPr>
            <a:spLocks noGrp="1"/>
          </p:cNvSpPr>
          <p:nvPr>
            <p:ph type="sldNum" sz="quarter" idx="5"/>
          </p:nvPr>
        </p:nvSpPr>
        <p:spPr/>
        <p:txBody>
          <a:bodyPr/>
          <a:lstStyle/>
          <a:p>
            <a:fld id="{2AB22379-482E-4C23-B817-F206E7B7C1FE}" type="slidenum">
              <a:rPr lang="en-US" smtClean="0"/>
              <a:t>53</a:t>
            </a:fld>
            <a:endParaRPr lang="en-US"/>
          </a:p>
        </p:txBody>
      </p:sp>
    </p:spTree>
    <p:extLst>
      <p:ext uri="{BB962C8B-B14F-4D97-AF65-F5344CB8AC3E}">
        <p14:creationId xmlns:p14="http://schemas.microsoft.com/office/powerpoint/2010/main" val="4120454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KIC serves…… </a:t>
            </a:r>
          </a:p>
          <a:p>
            <a:endParaRPr lang="en-US" dirty="0"/>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54</a:t>
            </a:fld>
            <a:endParaRPr lang="en-US"/>
          </a:p>
        </p:txBody>
      </p:sp>
    </p:spTree>
    <p:extLst>
      <p:ext uri="{BB962C8B-B14F-4D97-AF65-F5344CB8AC3E}">
        <p14:creationId xmlns:p14="http://schemas.microsoft.com/office/powerpoint/2010/main" val="2657209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pPr>
              <a:buFont typeface="Arial" pitchFamily="34" charset="0"/>
              <a:buNone/>
            </a:pPr>
            <a:r>
              <a:rPr lang="en-US" b="0" dirty="0">
                <a:latin typeface="Arial" charset="0"/>
                <a:ea typeface="ＭＳ Ｐゴシック" pitchFamily="-112" charset="-128"/>
              </a:rPr>
              <a:t>So, what is a typical caller journey look like.  </a:t>
            </a:r>
          </a:p>
          <a:p>
            <a:pPr>
              <a:buFont typeface="Arial" pitchFamily="34" charset="0"/>
              <a:buNone/>
            </a:pPr>
            <a:endParaRPr lang="en-US" b="0" dirty="0">
              <a:latin typeface="Arial" charset="0"/>
              <a:ea typeface="ＭＳ Ｐゴシック" pitchFamily="-112" charset="-128"/>
            </a:endParaRPr>
          </a:p>
          <a:p>
            <a:pPr>
              <a:buFont typeface="Arial" pitchFamily="34" charset="0"/>
              <a:buNone/>
            </a:pPr>
            <a:r>
              <a:rPr lang="en-US" b="0" dirty="0">
                <a:latin typeface="Arial" charset="0"/>
                <a:ea typeface="ＭＳ Ｐゴシック" pitchFamily="-112" charset="-128"/>
              </a:rPr>
              <a:t>When clients</a:t>
            </a:r>
            <a:r>
              <a:rPr lang="en-US" b="0" baseline="0" dirty="0">
                <a:latin typeface="Arial" charset="0"/>
                <a:ea typeface="ＭＳ Ｐゴシック" pitchFamily="-112" charset="-128"/>
              </a:rPr>
              <a:t> call KIC or are contacted after being referred, we go through a brief intake. This call is 8-10 minutes in length where we determine the client’s needs and find out how we can be helpful.  Our goal is to go right into the counseling after this initial intake, otherwise we know we may play phone tag and ultimately loose the client.  </a:t>
            </a:r>
          </a:p>
          <a:p>
            <a:pPr>
              <a:buFont typeface="Arial" pitchFamily="34" charset="0"/>
              <a:buNone/>
            </a:pPr>
            <a:br>
              <a:rPr lang="en-US" b="0" baseline="0" dirty="0">
                <a:latin typeface="Arial" charset="0"/>
                <a:ea typeface="ＭＳ Ｐゴシック" pitchFamily="-112" charset="-128"/>
              </a:rPr>
            </a:br>
            <a:r>
              <a:rPr lang="en-US" b="0" baseline="0" dirty="0">
                <a:latin typeface="Arial" charset="0"/>
                <a:ea typeface="ＭＳ Ｐゴシック" pitchFamily="-112" charset="-128"/>
              </a:rPr>
              <a:t>The first counseling call is our </a:t>
            </a:r>
            <a:r>
              <a:rPr lang="en-US" dirty="0">
                <a:latin typeface="Arial" charset="0"/>
                <a:ea typeface="ＭＳ Ｐゴシック" pitchFamily="-112" charset="-128"/>
              </a:rPr>
              <a:t>most comprehensive call and usually lasts about 25-30 minutes.  In the call, the counselor strives to help the client b</a:t>
            </a:r>
            <a:r>
              <a:rPr lang="en-US" sz="1200" dirty="0">
                <a:latin typeface="Arial" charset="0"/>
                <a:ea typeface="ＭＳ Ｐゴシック" pitchFamily="-112" charset="-128"/>
              </a:rPr>
              <a:t>uild self-confidence, create an individualized plan and motivate them</a:t>
            </a:r>
            <a:r>
              <a:rPr lang="en-US" sz="1200" baseline="0" dirty="0">
                <a:latin typeface="Arial" charset="0"/>
                <a:ea typeface="ＭＳ Ｐゴシック" pitchFamily="-112" charset="-128"/>
              </a:rPr>
              <a:t> to make a </a:t>
            </a:r>
            <a:r>
              <a:rPr lang="en-US" sz="1200" dirty="0">
                <a:latin typeface="Arial" charset="0"/>
                <a:ea typeface="ＭＳ Ｐゴシック" pitchFamily="-112" charset="-128"/>
              </a:rPr>
              <a:t>quit attempt</a:t>
            </a:r>
            <a:r>
              <a:rPr lang="en-US" sz="1200" baseline="0" dirty="0">
                <a:latin typeface="Arial" charset="0"/>
                <a:ea typeface="ＭＳ Ｐゴシック" pitchFamily="-112" charset="-128"/>
              </a:rPr>
              <a:t> and set a quit date. </a:t>
            </a:r>
          </a:p>
          <a:p>
            <a:pPr>
              <a:buFont typeface="Arial" pitchFamily="34" charset="0"/>
              <a:buChar char="•"/>
            </a:pPr>
            <a:endParaRPr lang="en-US" dirty="0">
              <a:latin typeface="Arial" charset="0"/>
              <a:ea typeface="ＭＳ Ｐゴシック" pitchFamily="-112" charset="-128"/>
            </a:endParaRP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55</a:t>
            </a:fld>
            <a:endParaRPr lang="en-US"/>
          </a:p>
        </p:txBody>
      </p:sp>
    </p:spTree>
    <p:extLst>
      <p:ext uri="{BB962C8B-B14F-4D97-AF65-F5344CB8AC3E}">
        <p14:creationId xmlns:p14="http://schemas.microsoft.com/office/powerpoint/2010/main" val="31480668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pPr>
              <a:buFont typeface="Arial" pitchFamily="34" charset="0"/>
              <a:buNone/>
            </a:pPr>
            <a:r>
              <a:rPr lang="en-US" dirty="0">
                <a:latin typeface="Arial" charset="0"/>
                <a:ea typeface="ＭＳ Ｐゴシック" pitchFamily="-112" charset="-128"/>
              </a:rPr>
              <a:t>After</a:t>
            </a:r>
            <a:r>
              <a:rPr lang="en-US" baseline="0" dirty="0">
                <a:latin typeface="Arial" charset="0"/>
                <a:ea typeface="ＭＳ Ｐゴシック" pitchFamily="-112" charset="-128"/>
              </a:rPr>
              <a:t> that initial counseling call, there are up to four </a:t>
            </a:r>
            <a:r>
              <a:rPr lang="en-US" dirty="0">
                <a:latin typeface="Arial" charset="0"/>
                <a:ea typeface="ＭＳ Ｐゴシック" pitchFamily="-112" charset="-128"/>
              </a:rPr>
              <a:t>follow-up calls.</a:t>
            </a:r>
            <a:endParaRPr lang="en-US" baseline="0" dirty="0">
              <a:latin typeface="Arial" charset="0"/>
              <a:ea typeface="ＭＳ Ｐゴシック" pitchFamily="-112" charset="-128"/>
            </a:endParaRPr>
          </a:p>
          <a:p>
            <a:pPr>
              <a:buFont typeface="Arial" pitchFamily="34" charset="0"/>
              <a:buChar char="•"/>
            </a:pPr>
            <a:endParaRPr lang="en-US" baseline="0" dirty="0">
              <a:latin typeface="Arial" charset="0"/>
              <a:ea typeface="ＭＳ Ｐゴシック" pitchFamily="-112" charset="-128"/>
            </a:endParaRPr>
          </a:p>
          <a:p>
            <a:pPr>
              <a:buFont typeface="Arial" pitchFamily="34" charset="0"/>
              <a:buChar char="•"/>
            </a:pPr>
            <a:r>
              <a:rPr lang="en-US" dirty="0">
                <a:latin typeface="Arial" charset="0"/>
                <a:ea typeface="ＭＳ Ｐゴシック" pitchFamily="-112" charset="-128"/>
              </a:rPr>
              <a:t>The</a:t>
            </a:r>
            <a:r>
              <a:rPr lang="en-US" baseline="0" dirty="0">
                <a:latin typeface="Arial" charset="0"/>
                <a:ea typeface="ＭＳ Ｐゴシック" pitchFamily="-112" charset="-128"/>
              </a:rPr>
              <a:t> </a:t>
            </a:r>
            <a:r>
              <a:rPr lang="en-US" dirty="0">
                <a:latin typeface="Arial" charset="0"/>
                <a:ea typeface="ＭＳ Ｐゴシック" pitchFamily="-112" charset="-128"/>
              </a:rPr>
              <a:t>follow-up calls are typically much shorter, about 5-10 minutes, during</a:t>
            </a:r>
            <a:r>
              <a:rPr lang="en-US" baseline="0" dirty="0">
                <a:latin typeface="Arial" charset="0"/>
                <a:ea typeface="ＭＳ Ｐゴシック" pitchFamily="-112" charset="-128"/>
              </a:rPr>
              <a:t> which</a:t>
            </a:r>
            <a:r>
              <a:rPr lang="en-US" dirty="0">
                <a:latin typeface="Arial" charset="0"/>
                <a:ea typeface="ＭＳ Ｐゴシック" pitchFamily="-112" charset="-128"/>
              </a:rPr>
              <a:t> the counselor strives to convey support and accountability and to help prevent the client from relapsing:</a:t>
            </a:r>
          </a:p>
          <a:p>
            <a:pPr lvl="1">
              <a:buFont typeface="Arial" pitchFamily="34" charset="0"/>
              <a:buChar char="•"/>
            </a:pPr>
            <a:r>
              <a:rPr lang="en-US" dirty="0">
                <a:latin typeface="Arial" charset="0"/>
                <a:ea typeface="ＭＳ Ｐゴシック" pitchFamily="-112" charset="-128"/>
              </a:rPr>
              <a:t>They do this by assessing the client’s motivation level (since this can fluctuate over time) and by</a:t>
            </a:r>
          </a:p>
          <a:p>
            <a:pPr lvl="1">
              <a:buFont typeface="Arial" pitchFamily="34" charset="0"/>
              <a:buChar char="•"/>
            </a:pPr>
            <a:r>
              <a:rPr lang="en-US" dirty="0">
                <a:latin typeface="Arial" charset="0"/>
                <a:ea typeface="ＭＳ Ｐゴシック" pitchFamily="-112" charset="-128"/>
              </a:rPr>
              <a:t>Evaluating how the client’s plan is working and determine if any adjustments are needed</a:t>
            </a:r>
          </a:p>
          <a:p>
            <a:endParaRPr lang="en-US" dirty="0"/>
          </a:p>
          <a:p>
            <a:r>
              <a:rPr lang="en-US" dirty="0"/>
              <a:t>What is also important is how we schedule our follow-up calls.  The probability of relapse is the highest within those first few weeks, so we front load our calls.  As you can see on this graph on the left, at Day 1 about 10% of people who’ve quit relapse, at Day 7 about 60% have relapsed.  So, as I mentioned we front-load our calls.  We schedule these 4 follow-up calls Days 1-3, 4-7 and 10-14.  </a:t>
            </a:r>
          </a:p>
          <a:p>
            <a:endParaRPr lang="en-US" dirty="0"/>
          </a:p>
          <a:p>
            <a:r>
              <a:rPr lang="en-US" dirty="0"/>
              <a:t>The graph on the right shows a large randomized controlled trial of over 3,000 where we tested self0help materials </a:t>
            </a:r>
            <a:r>
              <a:rPr lang="en-US" dirty="0" err="1"/>
              <a:t>againse</a:t>
            </a:r>
            <a:r>
              <a:rPr lang="en-US" dirty="0"/>
              <a:t> a single session or multiple sessions.  As you can see from the graph, the red line had the best quit rates and the self-help group the lowest.  Our protocol, multiple sessions, is based on this evidence.  </a:t>
            </a:r>
          </a:p>
        </p:txBody>
      </p:sp>
      <p:sp>
        <p:nvSpPr>
          <p:cNvPr id="4" name="Slide Number Placeholder 3"/>
          <p:cNvSpPr>
            <a:spLocks noGrp="1"/>
          </p:cNvSpPr>
          <p:nvPr>
            <p:ph type="sldNum" sz="quarter" idx="5"/>
          </p:nvPr>
        </p:nvSpPr>
        <p:spPr/>
        <p:txBody>
          <a:bodyPr/>
          <a:lstStyle/>
          <a:p>
            <a:fld id="{2AB22379-482E-4C23-B817-F206E7B7C1FE}" type="slidenum">
              <a:rPr lang="en-US" smtClean="0"/>
              <a:t>56</a:t>
            </a:fld>
            <a:endParaRPr lang="en-US"/>
          </a:p>
        </p:txBody>
      </p:sp>
    </p:spTree>
    <p:extLst>
      <p:ext uri="{BB962C8B-B14F-4D97-AF65-F5344CB8AC3E}">
        <p14:creationId xmlns:p14="http://schemas.microsoft.com/office/powerpoint/2010/main" val="41272718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 – Maybe mention this or send them these documents in a follow up email or a list of important links</a:t>
            </a:r>
          </a:p>
          <a:p>
            <a:endParaRPr lang="en-US" dirty="0"/>
          </a:p>
          <a:p>
            <a:r>
              <a:rPr lang="en-US" dirty="0"/>
              <a:t>So, briefly telephone counseling can ….. </a:t>
            </a:r>
          </a:p>
          <a:p>
            <a:endParaRPr lang="en-US" dirty="0"/>
          </a:p>
          <a:p>
            <a:r>
              <a:rPr lang="en-US" dirty="0"/>
              <a:t>These are some of our publications and we are happy to share them along with others for anyone interested.  </a:t>
            </a:r>
          </a:p>
        </p:txBody>
      </p:sp>
      <p:sp>
        <p:nvSpPr>
          <p:cNvPr id="4" name="Slide Number Placeholder 3"/>
          <p:cNvSpPr>
            <a:spLocks noGrp="1"/>
          </p:cNvSpPr>
          <p:nvPr>
            <p:ph type="sldNum" sz="quarter" idx="5"/>
          </p:nvPr>
        </p:nvSpPr>
        <p:spPr/>
        <p:txBody>
          <a:bodyPr/>
          <a:lstStyle/>
          <a:p>
            <a:fld id="{2AB22379-482E-4C23-B817-F206E7B7C1FE}" type="slidenum">
              <a:rPr lang="en-US" smtClean="0"/>
              <a:t>57</a:t>
            </a:fld>
            <a:endParaRPr lang="en-US"/>
          </a:p>
        </p:txBody>
      </p:sp>
    </p:spTree>
    <p:extLst>
      <p:ext uri="{BB962C8B-B14F-4D97-AF65-F5344CB8AC3E}">
        <p14:creationId xmlns:p14="http://schemas.microsoft.com/office/powerpoint/2010/main" val="41126435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we’ve briefly</a:t>
            </a:r>
            <a:r>
              <a:rPr lang="en-US" sz="1200" kern="1200" baseline="0" dirty="0">
                <a:solidFill>
                  <a:schemeClr val="tx1"/>
                </a:solidFill>
                <a:effectLst/>
                <a:latin typeface="+mn-lt"/>
                <a:ea typeface="+mn-ea"/>
                <a:cs typeface="+mn-cs"/>
              </a:rPr>
              <a:t> touched  on KIC background and services I want to talk about proactive e-referrals.  This means that we receive information on a patient instead of the patient reaching out to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KIC is being proactive versus reactive (i.e. reacting to the patients call)</a:t>
            </a: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58</a:t>
            </a:fld>
            <a:endParaRPr lang="en-US"/>
          </a:p>
        </p:txBody>
      </p:sp>
    </p:spTree>
    <p:extLst>
      <p:ext uri="{BB962C8B-B14F-4D97-AF65-F5344CB8AC3E}">
        <p14:creationId xmlns:p14="http://schemas.microsoft.com/office/powerpoint/2010/main" val="7887936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baseline="0" dirty="0">
                <a:solidFill>
                  <a:srgbClr val="221E1F"/>
                </a:solidFill>
                <a:latin typeface="Gilroy"/>
              </a:rPr>
              <a:t>CARRIE</a:t>
            </a:r>
          </a:p>
          <a:p>
            <a:pPr marL="0" indent="0">
              <a:buFontTx/>
              <a:buNone/>
            </a:pPr>
            <a:endParaRPr lang="en-US" sz="1200" b="0" i="0" u="none" strike="noStrike" baseline="0" dirty="0">
              <a:solidFill>
                <a:srgbClr val="221E1F"/>
              </a:solidFill>
              <a:latin typeface="Gilroy"/>
            </a:endParaRPr>
          </a:p>
          <a:p>
            <a:pPr marL="0" indent="0">
              <a:buFontTx/>
              <a:buNone/>
            </a:pPr>
            <a:r>
              <a:rPr lang="en-US" sz="1200" b="0" i="0" u="none" strike="noStrike" baseline="0" dirty="0">
                <a:solidFill>
                  <a:srgbClr val="221E1F"/>
                </a:solidFill>
                <a:latin typeface="Gilroy"/>
              </a:rPr>
              <a:t>We work with healthcare systems, providers, etc. to use the AAR protocol.  Ask, Advise and Refer.  </a:t>
            </a:r>
          </a:p>
          <a:p>
            <a:pPr marL="0" indent="0">
              <a:buFontTx/>
              <a:buNone/>
            </a:pPr>
            <a:endParaRPr lang="en-US" sz="1200" b="0" i="0" u="none" strike="noStrike" baseline="0" dirty="0">
              <a:solidFill>
                <a:srgbClr val="221E1F"/>
              </a:solidFill>
              <a:latin typeface="Gilroy"/>
            </a:endParaRPr>
          </a:p>
          <a:p>
            <a:pPr marL="0" indent="0">
              <a:buFontTx/>
              <a:buNone/>
            </a:pPr>
            <a:r>
              <a:rPr lang="en-US" sz="1200" b="0" i="0" u="none" strike="noStrike" baseline="0" dirty="0">
                <a:solidFill>
                  <a:srgbClr val="221E1F"/>
                </a:solidFill>
                <a:latin typeface="Gilroy"/>
              </a:rPr>
              <a:t>Ask – at every visit and it’s important that these questions are open ended</a:t>
            </a:r>
          </a:p>
          <a:p>
            <a:pPr marL="0" indent="0">
              <a:buFontTx/>
              <a:buNone/>
            </a:pPr>
            <a:endParaRPr lang="en-US" sz="1200" b="0" i="0" u="none" strike="noStrike" baseline="0" dirty="0">
              <a:solidFill>
                <a:srgbClr val="221E1F"/>
              </a:solidFill>
              <a:latin typeface="Gilroy"/>
            </a:endParaRPr>
          </a:p>
          <a:p>
            <a:pPr lvl="0"/>
            <a:r>
              <a:rPr lang="en-US" sz="1200" b="0" i="0" u="none" strike="noStrike" baseline="0" dirty="0">
                <a:solidFill>
                  <a:srgbClr val="221E1F"/>
                </a:solidFill>
                <a:latin typeface="Gilroy"/>
              </a:rPr>
              <a:t>Advise – we still want to provide information but want the information to be tailored to the client’s own goals. We can also ask permission to share information with the client – this communicates respect for the client. </a:t>
            </a:r>
            <a:r>
              <a:rPr lang="en-US" dirty="0"/>
              <a:t>Advise patients who smoke/vape to consider quitting </a:t>
            </a:r>
          </a:p>
          <a:p>
            <a:pPr lvl="0"/>
            <a:r>
              <a:rPr lang="en-US" dirty="0"/>
              <a:t>Smoking can lead to or exacerbate health problems such as: </a:t>
            </a:r>
          </a:p>
          <a:p>
            <a:pPr lvl="1"/>
            <a:r>
              <a:rPr lang="en-US" dirty="0"/>
              <a:t>Heart and lung disease </a:t>
            </a:r>
          </a:p>
          <a:p>
            <a:pPr lvl="1"/>
            <a:r>
              <a:rPr lang="en-US" dirty="0"/>
              <a:t>Diabetes </a:t>
            </a:r>
          </a:p>
          <a:p>
            <a:pPr lvl="1"/>
            <a:r>
              <a:rPr lang="en-US" dirty="0"/>
              <a:t>Stroke</a:t>
            </a:r>
          </a:p>
          <a:p>
            <a:pPr lvl="1"/>
            <a:r>
              <a:rPr lang="en-US" dirty="0"/>
              <a:t>Ongoing infections and colds </a:t>
            </a:r>
          </a:p>
          <a:p>
            <a:pPr lvl="1"/>
            <a:r>
              <a:rPr lang="en-US" dirty="0"/>
              <a:t>Cancer </a:t>
            </a:r>
          </a:p>
          <a:p>
            <a:pPr marL="0" indent="0">
              <a:buFontTx/>
              <a:buNone/>
            </a:pPr>
            <a:endParaRPr lang="en-US" sz="1200" b="0" i="0" u="none" strike="noStrike" baseline="0" dirty="0">
              <a:solidFill>
                <a:srgbClr val="221E1F"/>
              </a:solidFill>
              <a:latin typeface="Gilroy"/>
            </a:endParaRPr>
          </a:p>
          <a:p>
            <a:pPr marL="0" indent="0">
              <a:buFontTx/>
              <a:buNone/>
            </a:pPr>
            <a:r>
              <a:rPr lang="en-US" sz="1200" b="0" i="0" u="none" strike="noStrike" baseline="0" dirty="0">
                <a:solidFill>
                  <a:srgbClr val="221E1F"/>
                </a:solidFill>
                <a:latin typeface="Gilroy"/>
              </a:rPr>
              <a:t>Refer – this is about connecting the client to options in line with their goals - </a:t>
            </a:r>
            <a:r>
              <a:rPr lang="en-US" sz="1200" b="0" i="0" u="sng" strike="noStrike" baseline="0" dirty="0">
                <a:solidFill>
                  <a:srgbClr val="221E1F"/>
                </a:solidFill>
                <a:latin typeface="Gilroy"/>
              </a:rPr>
              <a:t>For those who clearly don’t want to quit, don’t insist—the outcome you want is to have a friendly conversation so that they will trust you in the future. Always reiterate that you will continue to inquire about their interest in quitting in future visits and that they may reach out to you when they feel ready.</a:t>
            </a:r>
            <a:r>
              <a:rPr lang="en-US" sz="1200" b="0" i="0" u="sng" strike="noStrike" baseline="0" dirty="0">
                <a:latin typeface="Gilroy"/>
              </a:rPr>
              <a:t> quitting. </a:t>
            </a:r>
            <a:endParaRPr lang="en-US" sz="1200" u="sng" dirty="0"/>
          </a:p>
          <a:p>
            <a:pPr marL="0" indent="0">
              <a:buNone/>
            </a:pPr>
            <a:endParaRPr lang="en-US" sz="1200" b="0" i="0" u="none" strike="noStrike" baseline="0" dirty="0">
              <a:latin typeface="Gilroy"/>
            </a:endParaRPr>
          </a:p>
          <a:p>
            <a:r>
              <a:rPr lang="en-US" sz="1200" b="1" i="0" u="none" strike="noStrike" baseline="0" dirty="0">
                <a:latin typeface="Gilroy Bold"/>
              </a:rPr>
              <a:t>Refer (Connect) </a:t>
            </a:r>
            <a:endParaRPr lang="en-US" sz="1200" b="0" i="0" u="none" strike="noStrike" baseline="0" dirty="0">
              <a:latin typeface="Gilroy Bold"/>
            </a:endParaRPr>
          </a:p>
          <a:p>
            <a:r>
              <a:rPr lang="en-US" sz="1200" b="1" i="0" u="none" strike="noStrike" baseline="0" dirty="0">
                <a:latin typeface="Gilroy Bold"/>
              </a:rPr>
              <a:t>If the patient is interested in quitting, congratulate them on their decision. Refer patients willing to quit smoking to: </a:t>
            </a:r>
            <a:endParaRPr lang="en-US" sz="1200" b="0" i="0" u="none" strike="noStrike" baseline="0" dirty="0">
              <a:latin typeface="Gilroy Bold"/>
            </a:endParaRPr>
          </a:p>
          <a:p>
            <a:r>
              <a:rPr lang="en-US" sz="1200" b="1" i="0" u="none" strike="noStrike" baseline="0" dirty="0">
                <a:latin typeface="Gilroy ExtraBold"/>
              </a:rPr>
              <a:t>Kick It California </a:t>
            </a:r>
            <a:endParaRPr lang="en-US" sz="1200" b="0" i="0" u="none" strike="noStrike" baseline="0" dirty="0">
              <a:latin typeface="Gilroy ExtraBold"/>
            </a:endParaRPr>
          </a:p>
          <a:p>
            <a:r>
              <a:rPr lang="en-US" sz="1200" b="0" i="1" u="none" strike="noStrike" baseline="0" dirty="0">
                <a:latin typeface="Gilroy Italic"/>
              </a:rPr>
              <a:t>(formerly known as California Smoker’s Helpline) </a:t>
            </a:r>
            <a:endParaRPr lang="en-US" sz="1200" b="0" i="0" u="none" strike="noStrike" baseline="0" dirty="0">
              <a:latin typeface="Gilroy Italic"/>
            </a:endParaRPr>
          </a:p>
          <a:p>
            <a:r>
              <a:rPr lang="en-US" sz="1200" b="1" i="0" u="none" strike="noStrike" baseline="0" dirty="0">
                <a:latin typeface="Gilroy ExtraBold"/>
              </a:rPr>
              <a:t>1-800-600-8191 • kickitca.org </a:t>
            </a:r>
            <a:endParaRPr lang="en-US" sz="1200" b="0" i="0" u="none" strike="noStrike" baseline="0" dirty="0">
              <a:latin typeface="Gilroy ExtraBold"/>
            </a:endParaRPr>
          </a:p>
          <a:p>
            <a:r>
              <a:rPr lang="en-US" sz="1200" b="0" i="0" u="none" strike="noStrike" baseline="0" dirty="0">
                <a:latin typeface="Gilroy"/>
              </a:rPr>
              <a:t>For those who are not ready to quit or thinking about quitting, they may be ready next time. It is important to avoid being judgmental or trying to pressure the patient into quitting. Offer literature and supportive materials that emphasize the benefits of</a:t>
            </a:r>
          </a:p>
          <a:p>
            <a:r>
              <a:rPr lang="en-US" sz="1200" b="0" i="0" u="none" strike="noStrike" baseline="0" dirty="0">
                <a:latin typeface="Gilroy"/>
              </a:rPr>
              <a:t>BLACK COMMUNITY: Take in account occasional smokers. Assess level of addiction? </a:t>
            </a:r>
            <a:r>
              <a:rPr lang="en-US" dirty="0"/>
              <a:t>how quickly upon awakening tobacco is used rather than the number of cigarettes smoked per day. importance of maintaining a high level of motivation throughout a quit attempt. Menthol or not menthol cigarettes. Intentions to quit with their extended family. Identify if spiritual or religious beliefs are a source of support for clients. ◾ Review that spiritual counseling through church may be beneficial during a quit attempt.</a:t>
            </a:r>
          </a:p>
          <a:p>
            <a:r>
              <a:rPr lang="en-US" dirty="0"/>
              <a:t>Tip #1: Utilize motivational interviewing to assist participants build commitment and reach a decision to change. • Ask permission to talk about their smoking habits. • Ask open-ended questions like, “How do you feel about quitting smoking?” • Help them understand their reasons for quitting. • Be encouraging and empathetic. Stay away from judgement comments.</a:t>
            </a:r>
          </a:p>
          <a:p>
            <a:r>
              <a:rPr lang="en-US" sz="1200" b="0" i="0" u="none" strike="noStrike" baseline="0" dirty="0">
                <a:latin typeface="Gilroy"/>
              </a:rPr>
              <a:t>If ready/not ready to quit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NRT: </a:t>
            </a:r>
            <a:r>
              <a:rPr lang="en-US" sz="1200" dirty="0">
                <a:effectLst/>
                <a:latin typeface="Calibri" panose="020F0502020204030204" pitchFamily="34" charset="0"/>
                <a:ea typeface="Calibri" panose="020F0502020204030204" pitchFamily="34" charset="0"/>
                <a:cs typeface="Times New Roman" panose="02020603050405020304" pitchFamily="18" charset="0"/>
              </a:rPr>
              <a:t>Decades of research have shown that the most effective way to quit smoking uses a combination of counseling and medications, such as nicotine patches, gum, and lozenges.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dirty="0">
                <a:solidFill>
                  <a:srgbClr val="221E1F"/>
                </a:solidFill>
                <a:latin typeface="Gilroy"/>
              </a:rPr>
              <a:t>As their health care provider or community advisor, communicating with your Latinx patients about their tobacco use and advising them to quit might be one of the most important things you can do for your patient. Smoking is the leading cause of preventable death and ensuring that the patient knows about available help is a first step toward recovery.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According to experts/research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21E1F"/>
                </a:solidFill>
                <a:latin typeface="Gilroy"/>
                <a:cs typeface="Times New Roman" panose="02020603050405020304" pitchFamily="18" charset="0"/>
              </a:rPr>
              <a:t>Prevention through education and Promotional efforts to communicate that there are free cessation services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b="1" i="0" dirty="0">
                <a:solidFill>
                  <a:srgbClr val="3D3935"/>
                </a:solidFill>
                <a:effectLst/>
                <a:latin typeface="Din"/>
              </a:rPr>
              <a:t>Developing personalized campaign messaging that connects with this audience.</a:t>
            </a:r>
          </a:p>
          <a:p>
            <a:endParaRPr lang="en-US" sz="1200" b="0" i="0" u="none" strike="noStrike" baseline="0" dirty="0">
              <a:latin typeface="Gilroy"/>
            </a:endParaRP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59</a:t>
            </a:fld>
            <a:endParaRPr lang="en-US"/>
          </a:p>
        </p:txBody>
      </p:sp>
    </p:spTree>
    <p:extLst>
      <p:ext uri="{BB962C8B-B14F-4D97-AF65-F5344CB8AC3E}">
        <p14:creationId xmlns:p14="http://schemas.microsoft.com/office/powerpoint/2010/main" val="3091106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CARRIE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Proactive referrals can be web-based, through the E HR or specific forms created for the organization.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60</a:t>
            </a:fld>
            <a:endParaRPr lang="en-US"/>
          </a:p>
        </p:txBody>
      </p:sp>
    </p:spTree>
    <p:extLst>
      <p:ext uri="{BB962C8B-B14F-4D97-AF65-F5344CB8AC3E}">
        <p14:creationId xmlns:p14="http://schemas.microsoft.com/office/powerpoint/2010/main" val="38044152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CARRIE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E-referral</a:t>
            </a:r>
            <a:r>
              <a:rPr lang="en-US" sz="1200" kern="1200" baseline="0" dirty="0">
                <a:solidFill>
                  <a:schemeClr val="tx1"/>
                </a:solidFill>
                <a:effectLst/>
                <a:latin typeface="+mn-lt"/>
                <a:ea typeface="+mn-ea"/>
                <a:cs typeface="+mn-cs"/>
              </a:rPr>
              <a:t> to KIC is a v</a:t>
            </a:r>
            <a:r>
              <a:rPr lang="en-US" sz="1200" kern="1200" dirty="0">
                <a:solidFill>
                  <a:schemeClr val="tx1"/>
                </a:solidFill>
                <a:effectLst/>
                <a:latin typeface="+mn-lt"/>
                <a:ea typeface="+mn-ea"/>
                <a:cs typeface="+mn-cs"/>
              </a:rPr>
              <a:t>ery effective method for increasing tobacco interventions</a:t>
            </a:r>
            <a:r>
              <a:rPr lang="en-US" sz="1200" kern="1200" baseline="0" dirty="0">
                <a:solidFill>
                  <a:schemeClr val="tx1"/>
                </a:solidFill>
                <a:effectLst/>
                <a:latin typeface="+mn-lt"/>
                <a:ea typeface="+mn-ea"/>
                <a:cs typeface="+mn-cs"/>
              </a:rPr>
              <a:t> and these type of </a:t>
            </a:r>
            <a:r>
              <a:rPr lang="en-US" baseline="0" dirty="0"/>
              <a:t>referrals have become so popular over the last few years because of technology and their various benefits.  Of which I want to focus on the top three.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dirty="0"/>
              <a:t>Some people are uncomfortable initiating contact with the Quit Line, others forget or lose the phone number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Simple advice to quit results in about 2-3% reach among smokers, while</a:t>
            </a:r>
            <a:r>
              <a:rPr lang="en-US" baseline="0" dirty="0"/>
              <a:t> online referral reaches about 40%</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dirty="0"/>
              <a:t>For Healthcare Providers:</a:t>
            </a:r>
          </a:p>
          <a:p>
            <a:pPr marL="1085850" lvl="2" indent="-171450">
              <a:buFont typeface="Arial" panose="020B0604020202020204" pitchFamily="34" charset="0"/>
              <a:buChar char="•"/>
            </a:pPr>
            <a:r>
              <a:rPr lang="en-US" dirty="0"/>
              <a:t>Incorporates cessation into routine healthcare delivery</a:t>
            </a:r>
          </a:p>
          <a:p>
            <a:pPr marL="1085850" lvl="2" indent="-171450">
              <a:buFont typeface="Arial" panose="020B0604020202020204" pitchFamily="34" charset="0"/>
              <a:buChar char="•"/>
            </a:pPr>
            <a:r>
              <a:rPr lang="en-US" dirty="0"/>
              <a:t>Provides opportunity for system change to improve effectiveness, removing time and resource barriers</a:t>
            </a:r>
          </a:p>
          <a:p>
            <a:pPr marL="1085850" lvl="2" indent="-171450">
              <a:buFont typeface="Arial" panose="020B0604020202020204" pitchFamily="34" charset="0"/>
              <a:buChar char="•"/>
            </a:pPr>
            <a:r>
              <a:rPr lang="en-US" dirty="0"/>
              <a:t>Assists in meeting quality measures for tobacco cessation </a:t>
            </a:r>
          </a:p>
          <a:p>
            <a:pPr marL="1085850" lvl="2" indent="-171450">
              <a:buFont typeface="Arial" panose="020B0604020202020204" pitchFamily="34" charset="0"/>
              <a:buChar char="•"/>
            </a:pPr>
            <a:r>
              <a:rPr lang="en-US" dirty="0"/>
              <a:t>Increases knowledge of latest cessation counseling and pharmacotherapy protocol</a:t>
            </a:r>
            <a:endParaRPr lang="en-US" baseline="0" dirty="0"/>
          </a:p>
          <a:p>
            <a:pPr marL="1085850" lvl="2" indent="-171450">
              <a:buFont typeface="Arial" panose="020B0604020202020204" pitchFamily="34" charset="0"/>
              <a:buChar char="•"/>
            </a:pPr>
            <a:r>
              <a:rPr lang="en-US" baseline="0" dirty="0"/>
              <a:t>Every smoker – Every encounter: ensure that every smoker receives support at every encounter by using the EHR.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Ultimately</a:t>
            </a:r>
            <a:r>
              <a:rPr lang="en-US" baseline="0" dirty="0"/>
              <a:t> f</a:t>
            </a:r>
            <a:r>
              <a:rPr lang="en-US" dirty="0"/>
              <a:t>or Public Health Agencies and </a:t>
            </a:r>
            <a:r>
              <a:rPr lang="en-US" dirty="0" err="1"/>
              <a:t>Quitlines</a:t>
            </a:r>
            <a:r>
              <a:rPr lang="en-US" dirty="0"/>
              <a:t> e-referrals:</a:t>
            </a:r>
          </a:p>
          <a:p>
            <a:pPr marL="628650" lvl="1" indent="-171450">
              <a:buFont typeface="Arial" panose="020B0604020202020204" pitchFamily="34" charset="0"/>
              <a:buChar char="•"/>
            </a:pPr>
            <a:r>
              <a:rPr lang="en-US" dirty="0"/>
              <a:t>Provides cost-effective, sustainable means of reaching more tobacco users</a:t>
            </a:r>
          </a:p>
          <a:p>
            <a:pPr marL="628650" lvl="1" indent="-171450">
              <a:buFont typeface="Arial" panose="020B0604020202020204" pitchFamily="34" charset="0"/>
              <a:buChar char="•"/>
            </a:pPr>
            <a:r>
              <a:rPr lang="en-US" dirty="0"/>
              <a:t>Increases the number of calls received by </a:t>
            </a:r>
            <a:r>
              <a:rPr lang="en-US" dirty="0" err="1"/>
              <a:t>quitlines</a:t>
            </a:r>
            <a:endParaRPr lang="en-US" dirty="0"/>
          </a:p>
          <a:p>
            <a:pPr marL="628650" lvl="1" indent="-171450">
              <a:buFont typeface="Arial" panose="020B0604020202020204" pitchFamily="34" charset="0"/>
              <a:buChar char="•"/>
            </a:pPr>
            <a:r>
              <a:rPr lang="en-US" dirty="0"/>
              <a:t>Increases the percent of callers who enroll in </a:t>
            </a:r>
            <a:r>
              <a:rPr lang="en-US" dirty="0" err="1"/>
              <a:t>quitline</a:t>
            </a:r>
            <a:r>
              <a:rPr lang="en-US" dirty="0"/>
              <a:t> services</a:t>
            </a:r>
          </a:p>
          <a:p>
            <a:pPr marL="1085850" lvl="2"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Helpline has done a couple of studies about proactive</a:t>
            </a:r>
            <a:r>
              <a:rPr lang="en-US" sz="1200" b="0" kern="1200" baseline="0" dirty="0">
                <a:solidFill>
                  <a:schemeClr val="tx1"/>
                </a:solidFill>
                <a:latin typeface="+mn-lt"/>
                <a:ea typeface="+mn-ea"/>
                <a:cs typeface="+mn-cs"/>
              </a:rPr>
              <a:t> referrals.</a:t>
            </a:r>
            <a:r>
              <a:rPr lang="en-US" sz="1200" b="0" kern="1200" dirty="0">
                <a:solidFill>
                  <a:schemeClr val="tx1"/>
                </a:solidFill>
                <a:latin typeface="+mn-lt"/>
                <a:ea typeface="+mn-ea"/>
                <a:cs typeface="+mn-cs"/>
              </a:rPr>
              <a:t>  One of these</a:t>
            </a:r>
            <a:r>
              <a:rPr lang="en-US" sz="1200" b="0" kern="1200" baseline="0" dirty="0">
                <a:solidFill>
                  <a:schemeClr val="tx1"/>
                </a:solidFill>
                <a:latin typeface="+mn-lt"/>
                <a:ea typeface="+mn-ea"/>
                <a:cs typeface="+mn-cs"/>
              </a:rPr>
              <a:t> </a:t>
            </a:r>
            <a:r>
              <a:rPr lang="en-US" sz="1200" b="0" kern="1200" dirty="0">
                <a:solidFill>
                  <a:schemeClr val="tx1"/>
                </a:solidFill>
                <a:latin typeface="+mn-lt"/>
                <a:ea typeface="+mn-ea"/>
                <a:cs typeface="+mn-cs"/>
              </a:rPr>
              <a:t>was the Partnership for Smokefree Families Project (PSF).  Doctors told their pregnant smokers to call us and</a:t>
            </a:r>
            <a:r>
              <a:rPr lang="en-US" sz="1200" b="0" kern="1200" baseline="0" dirty="0">
                <a:solidFill>
                  <a:schemeClr val="tx1"/>
                </a:solidFill>
                <a:latin typeface="+mn-lt"/>
                <a:ea typeface="+mn-ea"/>
                <a:cs typeface="+mn-cs"/>
              </a:rPr>
              <a:t> they gave </a:t>
            </a:r>
            <a:r>
              <a:rPr lang="en-US" sz="1200" b="0" kern="1200" dirty="0">
                <a:solidFill>
                  <a:schemeClr val="tx1"/>
                </a:solidFill>
                <a:latin typeface="+mn-lt"/>
                <a:ea typeface="+mn-ea"/>
                <a:cs typeface="+mn-cs"/>
              </a:rPr>
              <a:t>them our number. Only 2-3% called us on their own.  We also got direct referrals from the clinics and proactively called, 40% of the group we called agreed</a:t>
            </a:r>
            <a:r>
              <a:rPr lang="en-US" sz="1200" b="0" kern="1200" baseline="0" dirty="0">
                <a:solidFill>
                  <a:schemeClr val="tx1"/>
                </a:solidFill>
                <a:latin typeface="+mn-lt"/>
                <a:ea typeface="+mn-ea"/>
                <a:cs typeface="+mn-cs"/>
              </a:rPr>
              <a:t> to our</a:t>
            </a:r>
            <a:r>
              <a:rPr lang="en-US" sz="1200" b="0" kern="1200" dirty="0">
                <a:solidFill>
                  <a:schemeClr val="tx1"/>
                </a:solidFill>
                <a:latin typeface="+mn-lt"/>
                <a:ea typeface="+mn-ea"/>
                <a:cs typeface="+mn-cs"/>
              </a:rPr>
              <a:t> service.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Another study was conducted in the early 90s</a:t>
            </a:r>
            <a:r>
              <a:rPr lang="en-US" sz="1200" b="0" kern="1200" baseline="0" dirty="0">
                <a:solidFill>
                  <a:schemeClr val="tx1"/>
                </a:solidFill>
                <a:latin typeface="+mn-lt"/>
                <a:ea typeface="+mn-ea"/>
                <a:cs typeface="+mn-cs"/>
              </a:rPr>
              <a:t> when Los Angeles </a:t>
            </a:r>
            <a:r>
              <a:rPr lang="en-US" sz="1200" b="0" kern="1200" dirty="0">
                <a:solidFill>
                  <a:schemeClr val="tx1"/>
                </a:solidFill>
                <a:latin typeface="+mn-lt"/>
                <a:ea typeface="+mn-ea"/>
                <a:cs typeface="+mn-cs"/>
              </a:rPr>
              <a:t>wanted to run their own cessation service.  Smokers who called the Helpline and lived in LA were given the info for their county service.  We then followed up and found very few actually used the LA service (about 4%).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From March 1999 to Sept 2003, providers referred 2,322 women to CSH. Of these, only 2% called. Among those who did not call the Helpline, Helpline counselors called them – making 5 attempts over different days and times to contact each woman who was referred but who had not called. Through these proactive efforts, the number of women reached rose from 2% to 67%. </a:t>
            </a: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61</a:t>
            </a:fld>
            <a:endParaRPr lang="en-US"/>
          </a:p>
        </p:txBody>
      </p:sp>
    </p:spTree>
    <p:extLst>
      <p:ext uri="{BB962C8B-B14F-4D97-AF65-F5344CB8AC3E}">
        <p14:creationId xmlns:p14="http://schemas.microsoft.com/office/powerpoint/2010/main" val="3444679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9E1B"/>
              </a:buClr>
              <a:buFont typeface="Wingdings" panose="05000000000000000000" pitchFamily="2" charset="2"/>
              <a:buNone/>
            </a:pPr>
            <a:r>
              <a:rPr lang="en-US" sz="1200" dirty="0">
                <a:solidFill>
                  <a:srgbClr val="092B49"/>
                </a:solidFill>
              </a:rPr>
              <a:t>Now let’s talk rebrand. Most of you might not be familiar with the brand KIC, however, you might recognize the name 1800 NO BUTTS or the California Smokers Helpline.</a:t>
            </a:r>
          </a:p>
          <a:p>
            <a:pPr>
              <a:buClr>
                <a:srgbClr val="FF9E1B"/>
              </a:buClr>
              <a:buFont typeface="Wingdings" panose="05000000000000000000" pitchFamily="2" charset="2"/>
              <a:buChar char="§"/>
            </a:pPr>
            <a:r>
              <a:rPr lang="en-US" sz="1200" dirty="0">
                <a:solidFill>
                  <a:srgbClr val="092B49"/>
                </a:solidFill>
              </a:rPr>
              <a:t>In 2020, the California Smokers’ Helpline, in consultation with our funder, CTCP, completed a 3-month discovery period led by a creative agency. </a:t>
            </a:r>
          </a:p>
          <a:p>
            <a:pPr>
              <a:buClr>
                <a:srgbClr val="FF9E1B"/>
              </a:buClr>
              <a:buFont typeface="Wingdings" panose="05000000000000000000" pitchFamily="2" charset="2"/>
              <a:buChar char="§"/>
            </a:pPr>
            <a:r>
              <a:rPr lang="en-US" sz="1200" dirty="0">
                <a:solidFill>
                  <a:srgbClr val="092B49"/>
                </a:solidFill>
              </a:rPr>
              <a:t>We conducted focus groups and surveys of people who smoke and vape, as well as our quit coaches; and we met with our funders and advocates across the tobacco control community to inform this evolution. </a:t>
            </a:r>
          </a:p>
          <a:p>
            <a:pPr marL="0" marR="0" lvl="0" indent="0" algn="l" defTabSz="914400" rtl="0" eaLnBrk="1" fontAlgn="auto" latinLnBrk="0" hangingPunct="1">
              <a:lnSpc>
                <a:spcPct val="100000"/>
              </a:lnSpc>
              <a:spcBef>
                <a:spcPts val="0"/>
              </a:spcBef>
              <a:spcAft>
                <a:spcPts val="0"/>
              </a:spcAft>
              <a:buClr>
                <a:srgbClr val="FF9E1B"/>
              </a:buClr>
              <a:buSzTx/>
              <a:buFont typeface="Wingdings" panose="05000000000000000000" pitchFamily="2" charset="2"/>
              <a:buNone/>
              <a:tabLst/>
              <a:defRPr/>
            </a:pPr>
            <a:r>
              <a:rPr lang="en-US" sz="1200" b="1" dirty="0">
                <a:solidFill>
                  <a:srgbClr val="092B49"/>
                </a:solidFill>
              </a:rPr>
              <a:t>For a little over a year, since September 2021, the Helpline has been operating as Kick It California:</a:t>
            </a:r>
            <a:endParaRPr lang="en-US" sz="1200" dirty="0">
              <a:solidFill>
                <a:srgbClr val="092B49"/>
              </a:solidFill>
            </a:endParaRPr>
          </a:p>
          <a:p>
            <a:pPr>
              <a:buClr>
                <a:srgbClr val="FF9E1B"/>
              </a:buClr>
              <a:buFont typeface="Wingdings" panose="05000000000000000000" pitchFamily="2" charset="2"/>
              <a:buChar char="§"/>
            </a:pPr>
            <a:r>
              <a:rPr lang="en-US" sz="1200" dirty="0">
                <a:solidFill>
                  <a:srgbClr val="092B49"/>
                </a:solidFill>
              </a:rPr>
              <a:t>New phone numbers </a:t>
            </a:r>
          </a:p>
          <a:p>
            <a:pPr>
              <a:buClr>
                <a:srgbClr val="FF9E1B"/>
              </a:buClr>
              <a:buFont typeface="Wingdings" panose="05000000000000000000" pitchFamily="2" charset="2"/>
              <a:buChar char="§"/>
            </a:pPr>
            <a:r>
              <a:rPr lang="en-US" sz="1200" dirty="0">
                <a:solidFill>
                  <a:srgbClr val="092B49"/>
                </a:solidFill>
              </a:rPr>
              <a:t>New properties</a:t>
            </a:r>
          </a:p>
          <a:p>
            <a:pPr>
              <a:buClr>
                <a:srgbClr val="FF9E1B"/>
              </a:buClr>
              <a:buFont typeface="Wingdings" panose="05000000000000000000" pitchFamily="2" charset="2"/>
              <a:buChar char="§"/>
            </a:pPr>
            <a:r>
              <a:rPr lang="en-US" sz="1200" dirty="0">
                <a:solidFill>
                  <a:srgbClr val="092B49"/>
                </a:solidFill>
              </a:rPr>
              <a:t>Rebranded social media pages </a:t>
            </a:r>
          </a:p>
          <a:p>
            <a:pPr>
              <a:buClr>
                <a:srgbClr val="FF9E1B"/>
              </a:buClr>
              <a:buFont typeface="Wingdings" panose="05000000000000000000" pitchFamily="2" charset="2"/>
              <a:buChar char="§"/>
            </a:pPr>
            <a:r>
              <a:rPr lang="en-US" sz="1200" dirty="0">
                <a:solidFill>
                  <a:srgbClr val="092B49"/>
                </a:solidFill>
              </a:rPr>
              <a:t>New &amp; rebranded Print &amp; digital materials </a:t>
            </a:r>
          </a:p>
          <a:p>
            <a:pPr>
              <a:buClr>
                <a:srgbClr val="FF9E1B"/>
              </a:buClr>
              <a:buFont typeface="Wingdings" panose="05000000000000000000" pitchFamily="2" charset="2"/>
              <a:buChar char="§"/>
            </a:pPr>
            <a:r>
              <a:rPr lang="en-US" sz="1200" dirty="0">
                <a:solidFill>
                  <a:srgbClr val="092B49"/>
                </a:solidFill>
              </a:rPr>
              <a:t>New website kickitca.org in </a:t>
            </a:r>
            <a:r>
              <a:rPr lang="en-US" sz="1200" dirty="0" err="1">
                <a:solidFill>
                  <a:srgbClr val="092B49"/>
                </a:solidFill>
              </a:rPr>
              <a:t>Eng</a:t>
            </a:r>
            <a:r>
              <a:rPr lang="en-US" sz="1200" dirty="0">
                <a:solidFill>
                  <a:srgbClr val="092B49"/>
                </a:solidFill>
              </a:rPr>
              <a:t> &amp; Spa</a:t>
            </a:r>
          </a:p>
          <a:p>
            <a:pPr>
              <a:buClr>
                <a:srgbClr val="FF9E1B"/>
              </a:buClr>
              <a:buFont typeface="Wingdings" panose="05000000000000000000" pitchFamily="2" charset="2"/>
              <a:buChar char="§"/>
            </a:pPr>
            <a:endParaRPr lang="en-US" sz="1200" dirty="0">
              <a:solidFill>
                <a:srgbClr val="092B4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6</a:t>
            </a:fld>
            <a:endParaRPr lang="en-US"/>
          </a:p>
        </p:txBody>
      </p:sp>
    </p:spTree>
    <p:extLst>
      <p:ext uri="{BB962C8B-B14F-4D97-AF65-F5344CB8AC3E}">
        <p14:creationId xmlns:p14="http://schemas.microsoft.com/office/powerpoint/2010/main" val="32822550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p:txBody>
      </p:sp>
      <p:sp>
        <p:nvSpPr>
          <p:cNvPr id="4" name="Slide Number Placeholder 3"/>
          <p:cNvSpPr>
            <a:spLocks noGrp="1"/>
          </p:cNvSpPr>
          <p:nvPr>
            <p:ph type="sldNum" sz="quarter" idx="5"/>
          </p:nvPr>
        </p:nvSpPr>
        <p:spPr/>
        <p:txBody>
          <a:bodyPr/>
          <a:lstStyle/>
          <a:p>
            <a:fld id="{2AB22379-482E-4C23-B817-F206E7B7C1FE}" type="slidenum">
              <a:rPr lang="en-US" smtClean="0"/>
              <a:t>62</a:t>
            </a:fld>
            <a:endParaRPr lang="en-US"/>
          </a:p>
        </p:txBody>
      </p:sp>
    </p:spTree>
    <p:extLst>
      <p:ext uri="{BB962C8B-B14F-4D97-AF65-F5344CB8AC3E}">
        <p14:creationId xmlns:p14="http://schemas.microsoft.com/office/powerpoint/2010/main" val="36924588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64</a:t>
            </a:fld>
            <a:endParaRPr lang="en-US"/>
          </a:p>
        </p:txBody>
      </p:sp>
    </p:spTree>
    <p:extLst>
      <p:ext uri="{BB962C8B-B14F-4D97-AF65-F5344CB8AC3E}">
        <p14:creationId xmlns:p14="http://schemas.microsoft.com/office/powerpoint/2010/main" val="22296958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66</a:t>
            </a:fld>
            <a:endParaRPr lang="en-US"/>
          </a:p>
        </p:txBody>
      </p:sp>
    </p:spTree>
    <p:extLst>
      <p:ext uri="{BB962C8B-B14F-4D97-AF65-F5344CB8AC3E}">
        <p14:creationId xmlns:p14="http://schemas.microsoft.com/office/powerpoint/2010/main" val="24575790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92B49"/>
                </a:solidFill>
                <a:cs typeface="Arial" panose="020B0604020202020204" pitchFamily="34" charset="0"/>
              </a:rPr>
              <a:t>ANNA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92B49"/>
                </a:solidFill>
                <a:cs typeface="Arial" panose="020B0604020202020204" pitchFamily="34" charset="0"/>
              </a:rPr>
              <a:t>Regarding promotional initiatives, here are some of our suggestions/recs, but please feel free to share your ideas with us at the end of the presentation or in the chat so we can reach as many patients who use tobacco and get as many referrals as possible. Something that can ultimately have a positive impact on the health and wellbeing of our communities.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First of all, </a:t>
            </a:r>
            <a:r>
              <a:rPr lang="en-US" altLang="en-US" sz="1200" kern="0" dirty="0">
                <a:solidFill>
                  <a:srgbClr val="092B49"/>
                </a:solidFill>
                <a:cs typeface="Gotham Book" pitchFamily="50" charset="0"/>
              </a:rPr>
              <a:t>we recommend that you p</a:t>
            </a:r>
            <a:r>
              <a:rPr lang="en-US" sz="1200" kern="0" dirty="0">
                <a:solidFill>
                  <a:srgbClr val="092B49"/>
                </a:solidFill>
                <a:cs typeface="Gotham Book" pitchFamily="50" charset="0"/>
              </a:rPr>
              <a:t>roduce signage with the QR code and place it around the clinic so patients that are waiting can scan the code and enroll in the program - </a:t>
            </a:r>
            <a:r>
              <a:rPr lang="en-US" altLang="en-US" sz="1200" dirty="0">
                <a:solidFill>
                  <a:srgbClr val="092B49"/>
                </a:solidFill>
                <a:cs typeface="Arial" panose="020B0604020202020204" pitchFamily="34" charset="0"/>
              </a:rPr>
              <a:t>Those could be posters, office signs, banners, a-frames, you name it.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Creating support materials with information on how to enroll in the program with the QR code (if printed) and with </a:t>
            </a:r>
            <a:r>
              <a:rPr lang="en-US" altLang="en-US" sz="1200" dirty="0" err="1">
                <a:solidFill>
                  <a:srgbClr val="092B49"/>
                </a:solidFill>
                <a:cs typeface="Arial" panose="020B0604020202020204" pitchFamily="34" charset="0"/>
              </a:rPr>
              <a:t>bitly</a:t>
            </a:r>
            <a:r>
              <a:rPr lang="en-US" altLang="en-US" sz="1200" dirty="0">
                <a:solidFill>
                  <a:srgbClr val="092B49"/>
                </a:solidFill>
                <a:cs typeface="Arial" panose="020B0604020202020204" pitchFamily="34" charset="0"/>
              </a:rPr>
              <a:t> link (if digital) is also important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We also recommend making collateral on what to expect after being referred to KIC or you can use and cobrand KIC’s flyers that I will show in the next slide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Texting out the </a:t>
            </a:r>
            <a:r>
              <a:rPr lang="en-US" altLang="en-US" sz="1200" dirty="0" err="1">
                <a:solidFill>
                  <a:srgbClr val="092B49"/>
                </a:solidFill>
                <a:cs typeface="Arial" panose="020B0604020202020204" pitchFamily="34" charset="0"/>
              </a:rPr>
              <a:t>bitly</a:t>
            </a:r>
            <a:r>
              <a:rPr lang="en-US" altLang="en-US" sz="1200" dirty="0">
                <a:solidFill>
                  <a:srgbClr val="092B49"/>
                </a:solidFill>
                <a:cs typeface="Arial" panose="020B0604020202020204" pitchFamily="34" charset="0"/>
              </a:rPr>
              <a:t> link to patients that have been identified as tobacco users is a great strategy to get more patients to enroll in the program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Another idea is to include our QR code or short link in the after-visit summary as well as sending MyChart messages or messages through EHR with KIC information and codes or what to expect information, so the patient gets familiar with the program before they get contacted.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rgbClr val="092B49"/>
                </a:solidFill>
                <a:cs typeface="Arial" panose="020B0604020202020204" pitchFamily="34" charset="0"/>
              </a:rPr>
              <a:t>Lastly, we think adding the QR code in traditional mail addressed to a patient who smokes, vapes, or uses smokeless tobacco can have a positive outcome. These letters can be follow-ups about a visit, other reminders, customer satisfaction surveys, etc. </a:t>
            </a:r>
          </a:p>
          <a:p>
            <a:endParaRPr lang="en-US" dirty="0"/>
          </a:p>
        </p:txBody>
      </p:sp>
      <p:sp>
        <p:nvSpPr>
          <p:cNvPr id="4" name="Slide Number Placeholder 3"/>
          <p:cNvSpPr>
            <a:spLocks noGrp="1"/>
          </p:cNvSpPr>
          <p:nvPr>
            <p:ph type="sldNum" sz="quarter" idx="10"/>
          </p:nvPr>
        </p:nvSpPr>
        <p:spPr/>
        <p:txBody>
          <a:bodyPr/>
          <a:lstStyle/>
          <a:p>
            <a:fld id="{F04F0954-053F-4C2E-8ABF-466248778691}" type="slidenum">
              <a:rPr lang="en-US" smtClean="0"/>
              <a:t>67</a:t>
            </a:fld>
            <a:endParaRPr lang="en-US"/>
          </a:p>
        </p:txBody>
      </p:sp>
    </p:spTree>
    <p:extLst>
      <p:ext uri="{BB962C8B-B14F-4D97-AF65-F5344CB8AC3E}">
        <p14:creationId xmlns:p14="http://schemas.microsoft.com/office/powerpoint/2010/main" val="8205512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a:p>
            <a:r>
              <a:rPr lang="en-US" dirty="0"/>
              <a:t>https://kickitca.myshopify.com/products/how-to-submit-web-based-referrals-to-kick-it-California</a:t>
            </a:r>
          </a:p>
          <a:p>
            <a:r>
              <a:rPr lang="en-US" dirty="0"/>
              <a:t>https://kickitca.myshopify.com/products/what-to-expect-after-being-referred-to-kic</a:t>
            </a:r>
          </a:p>
          <a:p>
            <a:r>
              <a:rPr lang="en-US" dirty="0"/>
              <a:t>These are some examples of potential collateral that your clinic can produce. We have a How to Submit referrals to KIC and what to expect after being referred to KIC. I just want to stress on the fact that you should use our materials as inspiration, since you’d probably want to tailor your materials to your clinic’s branding and needs. You also don’t have to include all the information that we list on those flyers or, on the contrary, you can add to the content. We have a KIC brand toolkit brandkickitca.org with all of our brand elements, so you can download our logos and brand colors and use them on your materials for cobranding. If you’d like the communications team to review your materials, feel free to send them our way for feedback. </a:t>
            </a:r>
          </a:p>
          <a:p>
            <a:endParaRPr lang="en-US" dirty="0"/>
          </a:p>
          <a:p>
            <a:pPr marL="0" indent="0">
              <a:buClr>
                <a:srgbClr val="FF9E1B"/>
              </a:buClr>
              <a:buNone/>
            </a:pPr>
            <a:r>
              <a:rPr lang="en-US" sz="1200" b="0" i="0" u="none" strike="noStrike" baseline="0" dirty="0">
                <a:solidFill>
                  <a:srgbClr val="092B49"/>
                </a:solidFill>
              </a:rPr>
              <a:t>If a client has further questions, inform them on what will happen next (within 2 business days): </a:t>
            </a:r>
          </a:p>
          <a:p>
            <a:pPr>
              <a:buClr>
                <a:srgbClr val="FF9E1B"/>
              </a:buClr>
              <a:buFont typeface="Wingdings" panose="05000000000000000000" pitchFamily="2" charset="2"/>
              <a:buChar char="§"/>
            </a:pPr>
            <a:r>
              <a:rPr lang="en-US" sz="1200" b="0" i="0" u="none" strike="noStrike" baseline="0" dirty="0">
                <a:solidFill>
                  <a:srgbClr val="092B49"/>
                </a:solidFill>
              </a:rPr>
              <a:t>The helpline will call them from a 1-800 number </a:t>
            </a:r>
          </a:p>
          <a:p>
            <a:pPr>
              <a:buClr>
                <a:srgbClr val="FF9E1B"/>
              </a:buClr>
              <a:buFont typeface="Wingdings" panose="05000000000000000000" pitchFamily="2" charset="2"/>
              <a:buChar char="§"/>
            </a:pPr>
            <a:r>
              <a:rPr lang="en-US" sz="1200" b="0" i="0" u="none" strike="noStrike" baseline="0" dirty="0">
                <a:solidFill>
                  <a:srgbClr val="092B49"/>
                </a:solidFill>
              </a:rPr>
              <a:t>They will go through an 8-10 min intake. </a:t>
            </a:r>
          </a:p>
          <a:p>
            <a:pPr>
              <a:buClr>
                <a:srgbClr val="FF9E1B"/>
              </a:buClr>
              <a:buFont typeface="Wingdings" panose="05000000000000000000" pitchFamily="2" charset="2"/>
              <a:buChar char="§"/>
            </a:pPr>
            <a:r>
              <a:rPr lang="en-US" sz="1200" b="0" i="0" u="none" strike="noStrike" baseline="0" dirty="0">
                <a:solidFill>
                  <a:srgbClr val="092B49"/>
                </a:solidFill>
              </a:rPr>
              <a:t>If they agree to talk further, they can get into a 25-30 min conversation about what’s going to help them quit. </a:t>
            </a:r>
          </a:p>
          <a:p>
            <a:pPr>
              <a:buClr>
                <a:srgbClr val="FF9E1B"/>
              </a:buClr>
              <a:buFont typeface="Wingdings" panose="05000000000000000000" pitchFamily="2" charset="2"/>
              <a:buChar char="§"/>
            </a:pPr>
            <a:r>
              <a:rPr lang="en-US" sz="1200" b="0" i="0" u="none" strike="noStrike" baseline="0" dirty="0">
                <a:solidFill>
                  <a:srgbClr val="092B49"/>
                </a:solidFill>
              </a:rPr>
              <a:t>They will talk with a quit coach about the importance of motivation, how to make a solid quit plan to deal with smoking triggers -including quit smoking medications, setting a date, and receiving follow-up support. </a:t>
            </a:r>
          </a:p>
          <a:p>
            <a:pPr>
              <a:buClr>
                <a:srgbClr val="FF9E1B"/>
              </a:buClr>
              <a:buFont typeface="Wingdings" panose="05000000000000000000" pitchFamily="2" charset="2"/>
              <a:buChar char="§"/>
            </a:pPr>
            <a:r>
              <a:rPr lang="en-US" sz="1200" b="0" i="0" u="none" strike="noStrike" baseline="0" dirty="0">
                <a:solidFill>
                  <a:srgbClr val="092B49"/>
                </a:solidFill>
              </a:rPr>
              <a:t>If they have questions confidentiality, let them know that it is a web-based system that is encrypted (meaning it is secure) and that the helpline is part of the University of California </a:t>
            </a:r>
            <a:br>
              <a:rPr lang="en-US" sz="1200" b="0" i="0" u="none" strike="noStrike" baseline="0" dirty="0">
                <a:solidFill>
                  <a:srgbClr val="092B49"/>
                </a:solidFill>
              </a:rPr>
            </a:br>
            <a:r>
              <a:rPr lang="en-US" sz="1200" b="0" i="0" u="none" strike="noStrike" baseline="0" dirty="0">
                <a:solidFill>
                  <a:srgbClr val="092B49"/>
                </a:solidFill>
              </a:rPr>
              <a:t>San Diego Health System. </a:t>
            </a:r>
          </a:p>
          <a:p>
            <a:pPr>
              <a:buClr>
                <a:srgbClr val="FF9E1B"/>
              </a:buClr>
              <a:buFont typeface="Wingdings" panose="05000000000000000000" pitchFamily="2" charset="2"/>
              <a:buChar char="§"/>
            </a:pPr>
            <a:r>
              <a:rPr lang="en-US" sz="1200" dirty="0">
                <a:solidFill>
                  <a:srgbClr val="092B49"/>
                </a:solidFill>
              </a:rPr>
              <a:t>After this initial coaching session, our coaches will schedule up to 4 10-minute calls to prevent relapses and promote support and accountability.</a:t>
            </a:r>
          </a:p>
          <a:p>
            <a:pPr>
              <a:buClr>
                <a:srgbClr val="FF9E1B"/>
              </a:buClr>
              <a:buFont typeface="Wingdings" panose="05000000000000000000" pitchFamily="2" charset="2"/>
              <a:buChar char="§"/>
            </a:pPr>
            <a:r>
              <a:rPr lang="en-US" sz="1200" dirty="0">
                <a:solidFill>
                  <a:srgbClr val="092B49"/>
                </a:solidFill>
              </a:rPr>
              <a:t>Outgoing call number clarification.</a:t>
            </a:r>
          </a:p>
          <a:p>
            <a:pPr rtl="0">
              <a:buFont typeface="Arial" panose="020B0604020202020204" pitchFamily="34" charset="0"/>
              <a:buChar char="•"/>
            </a:pPr>
            <a:r>
              <a:rPr lang="en-US" dirty="0"/>
              <a:t>English speakers will see 1-800-662-8887 as their caller ID (This is the NO BUTTS line but I took off the vanity number off b/c that does not display on caller ID).  </a:t>
            </a:r>
            <a:br>
              <a:rPr lang="en-US" dirty="0"/>
            </a:br>
            <a:r>
              <a:rPr lang="en-US" dirty="0"/>
              <a:t>Spanish speakers will see 1-800-600-8191 as long as system knows they are Spanish speaker </a:t>
            </a:r>
          </a:p>
          <a:p>
            <a:pPr rtl="0">
              <a:buFont typeface="Arial" panose="020B0604020202020204" pitchFamily="34" charset="0"/>
              <a:buChar char="•"/>
            </a:pPr>
            <a:r>
              <a:rPr lang="en-US" dirty="0"/>
              <a:t>1-800-838-8917 (If requested service in Chinese)</a:t>
            </a:r>
          </a:p>
          <a:p>
            <a:pPr rtl="0">
              <a:buFont typeface="Arial" panose="020B0604020202020204" pitchFamily="34" charset="0"/>
              <a:buChar char="•"/>
            </a:pPr>
            <a:r>
              <a:rPr lang="en-US" dirty="0"/>
              <a:t>1-800-556-5564 (If requested service in Korean)</a:t>
            </a:r>
          </a:p>
          <a:p>
            <a:pPr rtl="0">
              <a:buFont typeface="Arial" panose="020B0604020202020204" pitchFamily="34" charset="0"/>
              <a:buChar char="•"/>
            </a:pPr>
            <a:r>
              <a:rPr lang="en-US" dirty="0"/>
              <a:t>1-800-778-8440 (If requested service in Vietnamese)</a:t>
            </a:r>
          </a:p>
          <a:p>
            <a:pPr rtl="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KIC has been having issues with the new phone number for English because it’s registered by some phone carriers as a possible spam number That is why we continue calling back from our former number, so our English-speaking clients will see 1-800-662-8887 as their caller ID. This is just a temporary measure since we are working on fixing this and are also transitioning to a new phone &amp; telecoms system that will hopefully be fully adopted before the end of 2023. Ideally, by then our new number will show as a legit number and ideally show Kick It California as the caller ID. On the other hand, clients who requested service in Spanish will receive a call from 1-800-600-8191. Lastly, same goes our Asian-speaking clients: They will receive a call from 1-800-838-8917 (If requested service in Chinese),  1-800-556-5564 (If requested service in Korean), and 1-800-778-8440 (If requested service in Vietnamese).</a:t>
            </a:r>
          </a:p>
          <a:p>
            <a:pPr rtl="0">
              <a:buFont typeface="Arial" panose="020B0604020202020204" pitchFamily="34" charset="0"/>
              <a:buChar char="•"/>
            </a:pPr>
            <a:endParaRPr lang="en-US" dirty="0"/>
          </a:p>
          <a:p>
            <a:pPr>
              <a:buClr>
                <a:srgbClr val="FF9E1B"/>
              </a:buClr>
              <a:buFont typeface="Wingdings" panose="05000000000000000000" pitchFamily="2" charset="2"/>
              <a:buChar char="§"/>
            </a:pPr>
            <a:endParaRPr lang="en-US" sz="1200" dirty="0">
              <a:solidFill>
                <a:srgbClr val="092B49"/>
              </a:solidFill>
            </a:endParaRP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68</a:t>
            </a:fld>
            <a:endParaRPr lang="en-US"/>
          </a:p>
        </p:txBody>
      </p:sp>
    </p:spTree>
    <p:extLst>
      <p:ext uri="{BB962C8B-B14F-4D97-AF65-F5344CB8AC3E}">
        <p14:creationId xmlns:p14="http://schemas.microsoft.com/office/powerpoint/2010/main" val="13748009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a:buNone/>
              <a:defRPr/>
            </a:pPr>
            <a:r>
              <a:rPr lang="en-US" sz="1200" b="0" i="0" u="none" strike="noStrike" baseline="0" dirty="0">
                <a:solidFill>
                  <a:srgbClr val="092B49"/>
                </a:solidFill>
              </a:rPr>
              <a:t>ANNA</a:t>
            </a:r>
          </a:p>
          <a:p>
            <a:pPr lvl="1">
              <a:buFont typeface="Arial"/>
              <a:buNone/>
              <a:defRPr/>
            </a:pPr>
            <a:endParaRPr lang="en-US" sz="1200" b="0" i="0" u="none" strike="noStrike" baseline="0" dirty="0">
              <a:solidFill>
                <a:srgbClr val="092B49"/>
              </a:solidFill>
            </a:endParaRPr>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sz="1200" b="0" i="0" u="none" strike="noStrike" baseline="0" dirty="0">
                <a:solidFill>
                  <a:srgbClr val="092B49"/>
                </a:solidFill>
              </a:rPr>
              <a:t>Last but not least, I wanted to briefly touch on promoting KIC. In orde</a:t>
            </a:r>
            <a:r>
              <a:rPr lang="en-US" sz="1200" dirty="0">
                <a:solidFill>
                  <a:srgbClr val="092B49"/>
                </a:solidFill>
              </a:rPr>
              <a:t>r to raise awareness about our free, nonjudgmental, confidential services and our partnership with HLCI clinics, we recommend you promote or mention the partnership with KIC on your website, social media, and other outreach channels, if possible. However, please be mindful that your promotions should stay within our partnership limits for increased referral outcomes. Which means that if you heavily promote KIC general services (and not the HLCI clinic-specific form) you run the risk on not being able to track the patients that contacted KIC directly and not trough your system. However, that percentage is normally very low. That said, feel free to find inspiration or reshare our social media posts when promoting the partnership, use and customize our educational and promotional materials, watch our available trainings for further cessation information, join our email list to not miss out on our latest news and initiatives and email us for Technical Assistance or custom training opportunities. We’re almost done with the presentation, and we will soon open it up for questions, but before that, Carrie is going to talk about how this joint initiative can become a pilot project in hopes to show proof of concept. </a:t>
            </a:r>
            <a:endParaRPr lang="en-US" sz="1200" b="0" i="0" u="none" strike="noStrike" baseline="0" dirty="0">
              <a:solidFill>
                <a:srgbClr val="092B49"/>
              </a:solidFill>
            </a:endParaRPr>
          </a:p>
          <a:p>
            <a:pPr lvl="1">
              <a:buFont typeface="Arial"/>
              <a:buNone/>
              <a:defRPr/>
            </a:pPr>
            <a:r>
              <a:rPr lang="en-US" sz="1200" b="0" i="0" u="none" strike="noStrike" baseline="0" dirty="0">
                <a:solidFill>
                  <a:srgbClr val="092B49"/>
                </a:solidFill>
              </a:rPr>
              <a:t>Resources available to clients but also for health professionals and tobacco control &amp; </a:t>
            </a:r>
            <a:r>
              <a:rPr lang="en-US" sz="1200" b="0" i="0" u="none" strike="noStrike" baseline="0">
                <a:solidFill>
                  <a:srgbClr val="092B49"/>
                </a:solidFill>
              </a:rPr>
              <a:t>education partners. </a:t>
            </a:r>
            <a:endParaRPr lang="en-US" sz="1200" b="0" i="0" u="none" strike="noStrike" baseline="0" dirty="0">
              <a:solidFill>
                <a:srgbClr val="092B49"/>
              </a:solidFill>
            </a:endParaRPr>
          </a:p>
        </p:txBody>
      </p:sp>
      <p:sp>
        <p:nvSpPr>
          <p:cNvPr id="4" name="Slide Number Placeholder 3"/>
          <p:cNvSpPr>
            <a:spLocks noGrp="1"/>
          </p:cNvSpPr>
          <p:nvPr>
            <p:ph type="sldNum" sz="quarter" idx="5"/>
          </p:nvPr>
        </p:nvSpPr>
        <p:spPr/>
        <p:txBody>
          <a:bodyPr/>
          <a:lstStyle/>
          <a:p>
            <a:fld id="{2AB22379-482E-4C23-B817-F206E7B7C1FE}" type="slidenum">
              <a:rPr lang="en-US" smtClean="0"/>
              <a:t>69</a:t>
            </a:fld>
            <a:endParaRPr lang="en-US"/>
          </a:p>
        </p:txBody>
      </p:sp>
    </p:spTree>
    <p:extLst>
      <p:ext uri="{BB962C8B-B14F-4D97-AF65-F5344CB8AC3E}">
        <p14:creationId xmlns:p14="http://schemas.microsoft.com/office/powerpoint/2010/main" val="22666803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70</a:t>
            </a:fld>
            <a:endParaRPr lang="en-US"/>
          </a:p>
        </p:txBody>
      </p:sp>
    </p:spTree>
    <p:extLst>
      <p:ext uri="{BB962C8B-B14F-4D97-AF65-F5344CB8AC3E}">
        <p14:creationId xmlns:p14="http://schemas.microsoft.com/office/powerpoint/2010/main" val="231638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helps with displaying a better visual representation of what our brand was and is. On our righthand side you can see the variety of old properties, and on the left, you can see the new streamlined brand experience with just one name, one website in English and Spanish and 2 phone numbers. </a:t>
            </a:r>
          </a:p>
        </p:txBody>
      </p:sp>
      <p:sp>
        <p:nvSpPr>
          <p:cNvPr id="4" name="Slide Number Placeholder 3"/>
          <p:cNvSpPr>
            <a:spLocks noGrp="1"/>
          </p:cNvSpPr>
          <p:nvPr>
            <p:ph type="sldNum" sz="quarter" idx="5"/>
          </p:nvPr>
        </p:nvSpPr>
        <p:spPr/>
        <p:txBody>
          <a:bodyPr/>
          <a:lstStyle/>
          <a:p>
            <a:fld id="{2AB22379-482E-4C23-B817-F206E7B7C1FE}" type="slidenum">
              <a:rPr lang="en-US" smtClean="0"/>
              <a:t>7</a:t>
            </a:fld>
            <a:endParaRPr lang="en-US"/>
          </a:p>
        </p:txBody>
      </p:sp>
    </p:spTree>
    <p:extLst>
      <p:ext uri="{BB962C8B-B14F-4D97-AF65-F5344CB8AC3E}">
        <p14:creationId xmlns:p14="http://schemas.microsoft.com/office/powerpoint/2010/main" val="308718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FF9E1B"/>
              </a:buClr>
              <a:buSzTx/>
              <a:buFont typeface="Wingdings" panose="05000000000000000000" pitchFamily="2" charset="2"/>
              <a:buChar char="§"/>
              <a:tabLst/>
              <a:defRPr/>
            </a:pPr>
            <a:r>
              <a:rPr lang="en-US" sz="1200" dirty="0">
                <a:solidFill>
                  <a:srgbClr val="092B49"/>
                </a:solidFill>
              </a:rPr>
              <a:t>Lastly, I just wanted to talk about the new communications approach or brand story. To build a strong brand, we needed to be consistent in the way we talk about our service. In general, we refer to Kick It California as a </a:t>
            </a:r>
            <a:r>
              <a:rPr lang="en-US" sz="1200" b="1" dirty="0">
                <a:solidFill>
                  <a:srgbClr val="092B49"/>
                </a:solidFill>
              </a:rPr>
              <a:t>"text and talk-based support program" that uses "one-on-one coaching" and "proven, science-based methods" to "help people who smoke, vape, and use smokeless tobacco quit.”</a:t>
            </a:r>
          </a:p>
          <a:p>
            <a:pPr marL="0" marR="0" lvl="0" indent="0" algn="l" defTabSz="914400" rtl="0" eaLnBrk="1" fontAlgn="auto" latinLnBrk="0" hangingPunct="1">
              <a:lnSpc>
                <a:spcPct val="100000"/>
              </a:lnSpc>
              <a:spcBef>
                <a:spcPts val="0"/>
              </a:spcBef>
              <a:spcAft>
                <a:spcPts val="0"/>
              </a:spcAft>
              <a:buClr>
                <a:srgbClr val="FF9E1B"/>
              </a:buClr>
              <a:buSzTx/>
              <a:buFont typeface="Wingdings" panose="05000000000000000000" pitchFamily="2" charset="2"/>
              <a:buNone/>
              <a:tabLst/>
              <a:defRPr/>
            </a:pPr>
            <a:r>
              <a:rPr lang="en-US" sz="1200" b="0" dirty="0">
                <a:solidFill>
                  <a:srgbClr val="092B49"/>
                </a:solidFill>
              </a:rPr>
              <a:t>After providing this brief background about the KIC brand, I’m going to hand it over to Carrie, who will go over KIC’s services and resources.  </a:t>
            </a:r>
          </a:p>
          <a:p>
            <a:pPr>
              <a:buClr>
                <a:srgbClr val="FF9E1B"/>
              </a:buClr>
              <a:buFont typeface="Wingdings" panose="05000000000000000000" pitchFamily="2" charset="2"/>
              <a:buChar char="§"/>
            </a:pPr>
            <a:endParaRPr lang="en-US" sz="1200" dirty="0">
              <a:solidFill>
                <a:srgbClr val="092B49"/>
              </a:solidFill>
            </a:endParaRPr>
          </a:p>
          <a:p>
            <a:pPr>
              <a:buClr>
                <a:srgbClr val="FF9E1B"/>
              </a:buClr>
              <a:buFont typeface="Wingdings" panose="05000000000000000000" pitchFamily="2" charset="2"/>
              <a:buChar char="§"/>
            </a:pPr>
            <a:endParaRPr lang="en-US" sz="1200" dirty="0">
              <a:solidFill>
                <a:srgbClr val="092B4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8</a:t>
            </a:fld>
            <a:endParaRPr lang="en-US"/>
          </a:p>
        </p:txBody>
      </p:sp>
    </p:spTree>
    <p:extLst>
      <p:ext uri="{BB962C8B-B14F-4D97-AF65-F5344CB8AC3E}">
        <p14:creationId xmlns:p14="http://schemas.microsoft.com/office/powerpoint/2010/main" val="986695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9</a:t>
            </a:fld>
            <a:endParaRPr lang="en-US"/>
          </a:p>
        </p:txBody>
      </p:sp>
    </p:spTree>
    <p:extLst>
      <p:ext uri="{BB962C8B-B14F-4D97-AF65-F5344CB8AC3E}">
        <p14:creationId xmlns:p14="http://schemas.microsoft.com/office/powerpoint/2010/main" val="412045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8610600" y="6356350"/>
            <a:ext cx="2743200" cy="365125"/>
          </a:xfrm>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24106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
        <p:nvSpPr>
          <p:cNvPr id="9" name="Rectangle 8"/>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85017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189415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803FB4-28D5-4E27-A973-44EC94A9ED8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631091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51786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803FB4-28D5-4E27-A973-44EC94A9ED8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613700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803FB4-28D5-4E27-A973-44EC94A9ED87}"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2358441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803FB4-28D5-4E27-A973-44EC94A9ED87}"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903693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803FB4-28D5-4E27-A973-44EC94A9ED87}"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652922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03FB4-28D5-4E27-A973-44EC94A9ED87}"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700451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803FB4-28D5-4E27-A973-44EC94A9ED87}"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81638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40F52EA4-4CD2-4E90-9714-B7C784CEE141}"/>
              </a:ext>
            </a:extLst>
          </p:cNvPr>
          <p:cNvSpPr/>
          <p:nvPr userDrawn="1"/>
        </p:nvSpPr>
        <p:spPr>
          <a:xfrm flipH="1">
            <a:off x="8815227" y="4438436"/>
            <a:ext cx="3256906" cy="2268650"/>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790801"/>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620B5DC3-20B1-4325-891C-E4E252992D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883" y="5808306"/>
            <a:ext cx="1374117" cy="684569"/>
          </a:xfrm>
          <a:prstGeom prst="rect">
            <a:avLst/>
          </a:prstGeom>
        </p:spPr>
      </p:pic>
    </p:spTree>
    <p:extLst>
      <p:ext uri="{BB962C8B-B14F-4D97-AF65-F5344CB8AC3E}">
        <p14:creationId xmlns:p14="http://schemas.microsoft.com/office/powerpoint/2010/main" val="3780470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803FB4-28D5-4E27-A973-44EC94A9ED87}"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157429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4171442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97468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264318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9" name="Content Placeholder 8"/>
          <p:cNvSpPr>
            <a:spLocks noGrp="1"/>
          </p:cNvSpPr>
          <p:nvPr>
            <p:ph sz="quarter" idx="13"/>
          </p:nvPr>
        </p:nvSpPr>
        <p:spPr>
          <a:xfrm>
            <a:off x="4951413" y="3484563"/>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89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E76E31-5F90-4FE2-ACFC-8F19958503F1}" type="slidenum">
              <a:rPr lang="en-US" smtClean="0"/>
              <a:t>‹#›</a:t>
            </a:fld>
            <a:endParaRPr lang="en-US"/>
          </a:p>
        </p:txBody>
      </p:sp>
      <p:sp>
        <p:nvSpPr>
          <p:cNvPr id="12" name="Rectangle 11"/>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04451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E76E31-5F90-4FE2-ACFC-8F19958503F1}" type="slidenum">
              <a:rPr lang="en-US" smtClean="0"/>
              <a:t>‹#›</a:t>
            </a:fld>
            <a:endParaRPr lang="en-US"/>
          </a:p>
        </p:txBody>
      </p:sp>
      <p:sp>
        <p:nvSpPr>
          <p:cNvPr id="8" name="Rectangle 7"/>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50666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E76E31-5F90-4FE2-ACFC-8F19958503F1}" type="slidenum">
              <a:rPr lang="en-US" smtClean="0"/>
              <a:t>‹#›</a:t>
            </a:fld>
            <a:endParaRPr lang="en-US"/>
          </a:p>
        </p:txBody>
      </p:sp>
      <p:sp>
        <p:nvSpPr>
          <p:cNvPr id="7" name="Rectangle 6"/>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033895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10" name="Rectangle 9"/>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39461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10" name="Rectangle 9"/>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221904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6E31-5F90-4FE2-ACFC-8F19958503F1}" type="slidenum">
              <a:rPr lang="en-US" smtClean="0"/>
              <a:t>‹#›</a:t>
            </a:fld>
            <a:endParaRPr lang="en-US"/>
          </a:p>
        </p:txBody>
      </p:sp>
    </p:spTree>
    <p:extLst>
      <p:ext uri="{BB962C8B-B14F-4D97-AF65-F5344CB8AC3E}">
        <p14:creationId xmlns:p14="http://schemas.microsoft.com/office/powerpoint/2010/main" val="3491324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03FB4-28D5-4E27-A973-44EC94A9ED87}" type="datetimeFigureOut">
              <a:rPr lang="en-US" smtClean="0"/>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85E1C-37DF-4BF2-BB47-938D5549F1A2}" type="slidenum">
              <a:rPr lang="en-US" smtClean="0"/>
              <a:t>‹#›</a:t>
            </a:fld>
            <a:endParaRPr lang="en-US"/>
          </a:p>
        </p:txBody>
      </p:sp>
    </p:spTree>
    <p:extLst>
      <p:ext uri="{BB962C8B-B14F-4D97-AF65-F5344CB8AC3E}">
        <p14:creationId xmlns:p14="http://schemas.microsoft.com/office/powerpoint/2010/main" val="3201688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c/kickitca" TargetMode="External"/><Relationship Id="rId13" Type="http://schemas.openxmlformats.org/officeDocument/2006/relationships/hyperlink" Target="mailto:cshoutreach@ucsd.edu" TargetMode="External"/><Relationship Id="rId3" Type="http://schemas.openxmlformats.org/officeDocument/2006/relationships/image" Target="../media/image46.png"/><Relationship Id="rId7" Type="http://schemas.openxmlformats.org/officeDocument/2006/relationships/hyperlink" Target="https://twitter.com/kickitca" TargetMode="External"/><Relationship Id="rId12" Type="http://schemas.openxmlformats.org/officeDocument/2006/relationships/hyperlink" Target="https://share.hsforms.com/1CbDiNRWzRM2Q_fmu39FKvg2tk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instagram.com/kickitca/" TargetMode="External"/><Relationship Id="rId11" Type="http://schemas.openxmlformats.org/officeDocument/2006/relationships/hyperlink" Target="https://www.kickitca.org/education-training" TargetMode="External"/><Relationship Id="rId5" Type="http://schemas.openxmlformats.org/officeDocument/2006/relationships/hyperlink" Target="https://www.facebook.com/Kickitca/" TargetMode="External"/><Relationship Id="rId15" Type="http://schemas.openxmlformats.org/officeDocument/2006/relationships/image" Target="../media/image49.svg"/><Relationship Id="rId10" Type="http://schemas.openxmlformats.org/officeDocument/2006/relationships/hyperlink" Target="brandkickitca.org" TargetMode="External"/><Relationship Id="rId4" Type="http://schemas.openxmlformats.org/officeDocument/2006/relationships/image" Target="../media/image47.svg"/><Relationship Id="rId9" Type="http://schemas.openxmlformats.org/officeDocument/2006/relationships/hyperlink" Target="https://kickitca.myshopify.com/collections/all?gf_287531=330454008008" TargetMode="External"/><Relationship Id="rId1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cshoutreach@ucsd.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6.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hyperlink" Target="https://www.youtube.com/c/kickitca" TargetMode="External"/><Relationship Id="rId13" Type="http://schemas.openxmlformats.org/officeDocument/2006/relationships/hyperlink" Target="mailto:acarbomihalic@health.ucsd.edu" TargetMode="External"/><Relationship Id="rId3" Type="http://schemas.openxmlformats.org/officeDocument/2006/relationships/image" Target="../media/image46.png"/><Relationship Id="rId7" Type="http://schemas.openxmlformats.org/officeDocument/2006/relationships/hyperlink" Target="https://twitter.com/kickitca" TargetMode="External"/><Relationship Id="rId12" Type="http://schemas.openxmlformats.org/officeDocument/2006/relationships/hyperlink" Target="https://soundcloud.com/counselorcalls" TargetMode="External"/><Relationship Id="rId2" Type="http://schemas.openxmlformats.org/officeDocument/2006/relationships/notesSlide" Target="../notesSlides/notesSlide44.xml"/><Relationship Id="rId16"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hyperlink" Target="https://www.instagram.com/kickitca/" TargetMode="External"/><Relationship Id="rId11" Type="http://schemas.openxmlformats.org/officeDocument/2006/relationships/hyperlink" Target="https://www.kickitca.org/education-training" TargetMode="External"/><Relationship Id="rId5" Type="http://schemas.openxmlformats.org/officeDocument/2006/relationships/hyperlink" Target="https://www.facebook.com/Kickitca/" TargetMode="External"/><Relationship Id="rId15" Type="http://schemas.openxmlformats.org/officeDocument/2006/relationships/image" Target="../media/image48.png"/><Relationship Id="rId10" Type="http://schemas.openxmlformats.org/officeDocument/2006/relationships/hyperlink" Target="brandkickitca.org" TargetMode="External"/><Relationship Id="rId4" Type="http://schemas.openxmlformats.org/officeDocument/2006/relationships/image" Target="../media/image47.svg"/><Relationship Id="rId9" Type="http://schemas.openxmlformats.org/officeDocument/2006/relationships/hyperlink" Target="https://kickitca.myshopify.com/collections/all?gf_287531=330454008008" TargetMode="External"/><Relationship Id="rId14" Type="http://schemas.openxmlformats.org/officeDocument/2006/relationships/hyperlink" Target="https://share.hsforms.com/1CbDiNRWzRM2Q_fmu39FKvg2tky"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Ckirby@health.ucsd.edu"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6.png"/><Relationship Id="rId7"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8" Type="http://schemas.openxmlformats.org/officeDocument/2006/relationships/hyperlink" Target="https://www.youtube.com/c/kickitca" TargetMode="External"/><Relationship Id="rId13" Type="http://schemas.openxmlformats.org/officeDocument/2006/relationships/hyperlink" Target="mailto:acarbomihalic@health.ucsd.edu" TargetMode="External"/><Relationship Id="rId3" Type="http://schemas.openxmlformats.org/officeDocument/2006/relationships/image" Target="../media/image46.png"/><Relationship Id="rId7" Type="http://schemas.openxmlformats.org/officeDocument/2006/relationships/hyperlink" Target="https://twitter.com/kickitca" TargetMode="External"/><Relationship Id="rId12" Type="http://schemas.openxmlformats.org/officeDocument/2006/relationships/hyperlink" Target="https://soundcloud.com/counselorcalls" TargetMode="External"/><Relationship Id="rId2" Type="http://schemas.openxmlformats.org/officeDocument/2006/relationships/notesSlide" Target="../notesSlides/notesSlide65.xml"/><Relationship Id="rId16"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hyperlink" Target="https://www.instagram.com/kickitca/" TargetMode="External"/><Relationship Id="rId11" Type="http://schemas.openxmlformats.org/officeDocument/2006/relationships/hyperlink" Target="https://www.kickitca.org/education-training" TargetMode="External"/><Relationship Id="rId5" Type="http://schemas.openxmlformats.org/officeDocument/2006/relationships/hyperlink" Target="https://www.facebook.com/Kickitca/" TargetMode="External"/><Relationship Id="rId15" Type="http://schemas.openxmlformats.org/officeDocument/2006/relationships/image" Target="../media/image48.png"/><Relationship Id="rId10" Type="http://schemas.openxmlformats.org/officeDocument/2006/relationships/hyperlink" Target="brandkickitca.org" TargetMode="External"/><Relationship Id="rId4" Type="http://schemas.openxmlformats.org/officeDocument/2006/relationships/image" Target="../media/image47.svg"/><Relationship Id="rId9" Type="http://schemas.openxmlformats.org/officeDocument/2006/relationships/hyperlink" Target="https://kickitca.myshopify.com/collections/all?gf_287531=330454008008" TargetMode="External"/><Relationship Id="rId14" Type="http://schemas.openxmlformats.org/officeDocument/2006/relationships/hyperlink" Target="https://share.hsforms.com/1CbDiNRWzRM2Q_fmu39FKvg2tk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Ckirby@health.ucsd.edu"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371408" y="2434638"/>
            <a:ext cx="6113833" cy="1169659"/>
          </a:xfrm>
        </p:spPr>
        <p:txBody>
          <a:bodyPr>
            <a:noAutofit/>
          </a:bodyPr>
          <a:lstStyle/>
          <a:p>
            <a:pPr marL="0" indent="0" algn="l">
              <a:spcBef>
                <a:spcPts val="600"/>
              </a:spcBef>
              <a:buFont typeface="Arial" panose="020B0604020202020204" pitchFamily="34" charset="0"/>
              <a:buNone/>
            </a:pPr>
            <a:r>
              <a:rPr lang="en-US" sz="4400" dirty="0">
                <a:solidFill>
                  <a:srgbClr val="092B49"/>
                </a:solidFill>
                <a:latin typeface="F37 Judge Medium Condensed" panose="00000606000000000000" pitchFamily="50" charset="0"/>
              </a:rPr>
              <a:t>Tobacco Cessation </a:t>
            </a:r>
            <a:br>
              <a:rPr lang="en-US" sz="4400" dirty="0">
                <a:solidFill>
                  <a:srgbClr val="092B49"/>
                </a:solidFill>
                <a:latin typeface="F37 Judge Medium Condensed" panose="00000606000000000000" pitchFamily="50" charset="0"/>
              </a:rPr>
            </a:br>
            <a:r>
              <a:rPr lang="en-US" sz="4400" dirty="0">
                <a:solidFill>
                  <a:srgbClr val="092B49"/>
                </a:solidFill>
                <a:latin typeface="F37 Judge Medium Condensed" panose="00000606000000000000" pitchFamily="50" charset="0"/>
              </a:rPr>
              <a:t>Promotion &amp; Referrals</a:t>
            </a:r>
          </a:p>
          <a:p>
            <a:pPr marL="0" indent="0" algn="l">
              <a:spcBef>
                <a:spcPts val="600"/>
              </a:spcBef>
              <a:buFont typeface="Arial" panose="020B0604020202020204" pitchFamily="34" charset="0"/>
              <a:buNone/>
            </a:pPr>
            <a:r>
              <a:rPr lang="en-US" sz="2800" dirty="0">
                <a:solidFill>
                  <a:srgbClr val="092B49"/>
                </a:solidFill>
                <a:latin typeface="F37 Judge Medium Condensed" panose="00000606000000000000" pitchFamily="50" charset="0"/>
              </a:rPr>
              <a:t>Carrie Kirby, Project Manager, M.S. </a:t>
            </a:r>
          </a:p>
        </p:txBody>
      </p:sp>
      <p:sp>
        <p:nvSpPr>
          <p:cNvPr id="7" name="Right Triangle 6">
            <a:extLst>
              <a:ext uri="{FF2B5EF4-FFF2-40B4-BE49-F238E27FC236}">
                <a16:creationId xmlns:a16="http://schemas.microsoft.com/office/drawing/2014/main" id="{A67D1B8B-B094-49EF-9BA8-D1BA2B6B45AC}"/>
              </a:ext>
            </a:extLst>
          </p:cNvPr>
          <p:cNvSpPr/>
          <p:nvPr/>
        </p:nvSpPr>
        <p:spPr>
          <a:xfrm flipH="1">
            <a:off x="8201130" y="2862366"/>
            <a:ext cx="3844721" cy="3844721"/>
          </a:xfrm>
          <a:prstGeom prst="rtTriangl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B864D4E7-E556-4889-BA3F-1990E86CDCC3}"/>
              </a:ext>
            </a:extLst>
          </p:cNvPr>
          <p:cNvSpPr/>
          <p:nvPr/>
        </p:nvSpPr>
        <p:spPr>
          <a:xfrm rot="10800000" flipH="1">
            <a:off x="146151" y="149950"/>
            <a:ext cx="2059168" cy="1689871"/>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a:extLst>
              <a:ext uri="{FF2B5EF4-FFF2-40B4-BE49-F238E27FC236}">
                <a16:creationId xmlns:a16="http://schemas.microsoft.com/office/drawing/2014/main" id="{A8B4ED92-56C9-4992-A413-AD2B782C9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59" y="2434638"/>
            <a:ext cx="3328740" cy="1658340"/>
          </a:xfrm>
          <a:prstGeom prst="rect">
            <a:avLst/>
          </a:prstGeom>
        </p:spPr>
      </p:pic>
      <p:cxnSp>
        <p:nvCxnSpPr>
          <p:cNvPr id="12" name="Straight Connector 11">
            <a:extLst>
              <a:ext uri="{FF2B5EF4-FFF2-40B4-BE49-F238E27FC236}">
                <a16:creationId xmlns:a16="http://schemas.microsoft.com/office/drawing/2014/main" id="{849DE66B-1DD3-4A5C-822C-52E0E79E2C6B}"/>
              </a:ext>
            </a:extLst>
          </p:cNvPr>
          <p:cNvCxnSpPr>
            <a:cxnSpLocks/>
          </p:cNvCxnSpPr>
          <p:nvPr/>
        </p:nvCxnSpPr>
        <p:spPr>
          <a:xfrm>
            <a:off x="4112050" y="1735454"/>
            <a:ext cx="0" cy="2571210"/>
          </a:xfrm>
          <a:prstGeom prst="line">
            <a:avLst/>
          </a:prstGeom>
          <a:ln>
            <a:solidFill>
              <a:srgbClr val="B9DAE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E2CDA1C-BE40-453A-8E42-2B4726734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825" y="6104448"/>
            <a:ext cx="6113833" cy="325386"/>
          </a:xfrm>
          <a:prstGeom prst="rect">
            <a:avLst/>
          </a:prstGeom>
        </p:spPr>
      </p:pic>
      <p:sp>
        <p:nvSpPr>
          <p:cNvPr id="13" name="Title 5">
            <a:extLst>
              <a:ext uri="{FF2B5EF4-FFF2-40B4-BE49-F238E27FC236}">
                <a16:creationId xmlns:a16="http://schemas.microsoft.com/office/drawing/2014/main" id="{103A009B-ACCF-4475-BEF8-C31EC0FBE62D}"/>
              </a:ext>
            </a:extLst>
          </p:cNvPr>
          <p:cNvSpPr txBox="1">
            <a:spLocks/>
          </p:cNvSpPr>
          <p:nvPr/>
        </p:nvSpPr>
        <p:spPr>
          <a:xfrm>
            <a:off x="4371409" y="409891"/>
            <a:ext cx="767444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endParaRPr lang="en-US" sz="4000" b="1" dirty="0">
              <a:solidFill>
                <a:srgbClr val="092B49"/>
              </a:solidFill>
              <a:latin typeface="F37 Judge Medium Condensed" panose="00000606000000000000" pitchFamily="50" charset="0"/>
            </a:endParaRPr>
          </a:p>
        </p:txBody>
      </p:sp>
      <p:sp>
        <p:nvSpPr>
          <p:cNvPr id="11" name="Subtitle 5">
            <a:extLst>
              <a:ext uri="{FF2B5EF4-FFF2-40B4-BE49-F238E27FC236}">
                <a16:creationId xmlns:a16="http://schemas.microsoft.com/office/drawing/2014/main" id="{66631351-04A5-59FA-EAA4-ED84B24AD8EC}"/>
              </a:ext>
            </a:extLst>
          </p:cNvPr>
          <p:cNvSpPr txBox="1">
            <a:spLocks/>
          </p:cNvSpPr>
          <p:nvPr/>
        </p:nvSpPr>
        <p:spPr>
          <a:xfrm>
            <a:off x="4371409" y="3954472"/>
            <a:ext cx="6113833" cy="11696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800" dirty="0">
              <a:solidFill>
                <a:srgbClr val="FF9E1B"/>
              </a:solidFill>
            </a:endParaRPr>
          </a:p>
        </p:txBody>
      </p:sp>
    </p:spTree>
    <p:extLst>
      <p:ext uri="{BB962C8B-B14F-4D97-AF65-F5344CB8AC3E}">
        <p14:creationId xmlns:p14="http://schemas.microsoft.com/office/powerpoint/2010/main" val="3781036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626668"/>
            <a:ext cx="7420276" cy="3448791"/>
          </a:xfrm>
        </p:spPr>
        <p:txBody>
          <a:bodyPr>
            <a:normAutofit/>
          </a:body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Adults (multiple languages, Medi-Cal, range of income, rural &amp; urban, behavioral health, etc.)</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Chew/spit tobacco users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Pregnant/nursing women</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Teens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Non-tobacco using callers (proxy)</a:t>
            </a:r>
          </a:p>
          <a:p>
            <a:endParaRPr lang="en-US" dirty="0"/>
          </a:p>
        </p:txBody>
      </p:sp>
      <p:pic>
        <p:nvPicPr>
          <p:cNvPr id="1026" name="Picture 2">
            <a:extLst>
              <a:ext uri="{FF2B5EF4-FFF2-40B4-BE49-F238E27FC236}">
                <a16:creationId xmlns:a16="http://schemas.microsoft.com/office/drawing/2014/main" id="{05680E38-112E-866A-CA15-0DF8FE045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933" y="865122"/>
            <a:ext cx="3637375" cy="3637375"/>
          </a:xfrm>
          <a:prstGeom prst="rect">
            <a:avLst/>
          </a:prstGeom>
          <a:ln w="19050" cap="sq">
            <a:solidFill>
              <a:srgbClr val="B9DAE5"/>
            </a:solidFill>
            <a:miter lim="800000"/>
          </a:ln>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8193CB3-1310-4042-4AEE-29C1B6A80FB0}"/>
              </a:ext>
            </a:extLst>
          </p:cNvPr>
          <p:cNvSpPr>
            <a:spLocks noChangeArrowheads="1"/>
          </p:cNvSpPr>
          <p:nvPr/>
        </p:nvSpPr>
        <p:spPr bwMode="auto">
          <a:xfrm>
            <a:off x="723149" y="86512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Who Do We Serve?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4" name="Straight Connector 3">
            <a:extLst>
              <a:ext uri="{FF2B5EF4-FFF2-40B4-BE49-F238E27FC236}">
                <a16:creationId xmlns:a16="http://schemas.microsoft.com/office/drawing/2014/main" id="{BC12E68F-826B-C518-477B-D8C0B6017D6F}"/>
              </a:ext>
            </a:extLst>
          </p:cNvPr>
          <p:cNvCxnSpPr>
            <a:cxnSpLocks/>
          </p:cNvCxnSpPr>
          <p:nvPr/>
        </p:nvCxnSpPr>
        <p:spPr>
          <a:xfrm>
            <a:off x="838200" y="1329494"/>
            <a:ext cx="3117783"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533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809410-697C-DAFC-65E4-652F255B8DDE}"/>
              </a:ext>
            </a:extLst>
          </p:cNvPr>
          <p:cNvSpPr>
            <a:spLocks noChangeArrowheads="1"/>
          </p:cNvSpPr>
          <p:nvPr/>
        </p:nvSpPr>
        <p:spPr bwMode="auto">
          <a:xfrm>
            <a:off x="877153" y="429042"/>
            <a:ext cx="10829294"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Quit coaching protocol</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graphicFrame>
        <p:nvGraphicFramePr>
          <p:cNvPr id="2" name="Content Placeholder 2">
            <a:extLst>
              <a:ext uri="{FF2B5EF4-FFF2-40B4-BE49-F238E27FC236}">
                <a16:creationId xmlns:a16="http://schemas.microsoft.com/office/drawing/2014/main" id="{9BDEC87A-790C-3C10-C9B5-B38FAA8705AC}"/>
              </a:ext>
            </a:extLst>
          </p:cNvPr>
          <p:cNvGraphicFramePr>
            <a:graphicFrameLocks noGrp="1"/>
          </p:cNvGraphicFramePr>
          <p:nvPr>
            <p:ph idx="1"/>
            <p:extLst>
              <p:ext uri="{D42A27DB-BD31-4B8C-83A1-F6EECF244321}">
                <p14:modId xmlns:p14="http://schemas.microsoft.com/office/powerpoint/2010/main" val="36717828"/>
              </p:ext>
            </p:extLst>
          </p:nvPr>
        </p:nvGraphicFramePr>
        <p:xfrm>
          <a:off x="1627474" y="1209610"/>
          <a:ext cx="8912189" cy="2678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FDFC9B39-7FE5-6612-28EA-98B5098AF802}"/>
              </a:ext>
            </a:extLst>
          </p:cNvPr>
          <p:cNvSpPr>
            <a:spLocks noChangeArrowheads="1"/>
          </p:cNvSpPr>
          <p:nvPr/>
        </p:nvSpPr>
        <p:spPr bwMode="auto">
          <a:xfrm>
            <a:off x="877153" y="3821232"/>
            <a:ext cx="296332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Initial Session</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graphicFrame>
        <p:nvGraphicFramePr>
          <p:cNvPr id="8" name="Content Placeholder 2">
            <a:extLst>
              <a:ext uri="{FF2B5EF4-FFF2-40B4-BE49-F238E27FC236}">
                <a16:creationId xmlns:a16="http://schemas.microsoft.com/office/drawing/2014/main" id="{14CD6CF1-1032-318E-9B79-13C8351281DC}"/>
              </a:ext>
            </a:extLst>
          </p:cNvPr>
          <p:cNvGraphicFramePr>
            <a:graphicFrameLocks/>
          </p:cNvGraphicFramePr>
          <p:nvPr>
            <p:extLst>
              <p:ext uri="{D42A27DB-BD31-4B8C-83A1-F6EECF244321}">
                <p14:modId xmlns:p14="http://schemas.microsoft.com/office/powerpoint/2010/main" val="3108521960"/>
              </p:ext>
            </p:extLst>
          </p:nvPr>
        </p:nvGraphicFramePr>
        <p:xfrm>
          <a:off x="419100" y="4435517"/>
          <a:ext cx="11353800" cy="19934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Group 8">
            <a:extLst>
              <a:ext uri="{FF2B5EF4-FFF2-40B4-BE49-F238E27FC236}">
                <a16:creationId xmlns:a16="http://schemas.microsoft.com/office/drawing/2014/main" id="{36A3E5F1-E183-8AC3-CBA5-37EE0B7F7A5E}"/>
              </a:ext>
            </a:extLst>
          </p:cNvPr>
          <p:cNvGrpSpPr/>
          <p:nvPr/>
        </p:nvGrpSpPr>
        <p:grpSpPr>
          <a:xfrm>
            <a:off x="1125180" y="5483728"/>
            <a:ext cx="1521767" cy="945230"/>
            <a:chOff x="2509" y="2972137"/>
            <a:chExt cx="1991171" cy="1194702"/>
          </a:xfrm>
          <a:solidFill>
            <a:srgbClr val="FF9E1B"/>
          </a:solidFill>
        </p:grpSpPr>
        <p:sp>
          <p:nvSpPr>
            <p:cNvPr id="10" name="Rectangle 9">
              <a:extLst>
                <a:ext uri="{FF2B5EF4-FFF2-40B4-BE49-F238E27FC236}">
                  <a16:creationId xmlns:a16="http://schemas.microsoft.com/office/drawing/2014/main" id="{554206D4-AA05-0A81-3EA3-1A3328A458A6}"/>
                </a:ext>
              </a:extLst>
            </p:cNvPr>
            <p:cNvSpPr/>
            <p:nvPr/>
          </p:nvSpPr>
          <p:spPr>
            <a:xfrm>
              <a:off x="2509" y="2972137"/>
              <a:ext cx="1991171" cy="1194702"/>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3A4C4C0B-B8BF-9FF3-8BC2-78B75318C197}"/>
                </a:ext>
              </a:extLst>
            </p:cNvPr>
            <p:cNvSpPr txBox="1"/>
            <p:nvPr/>
          </p:nvSpPr>
          <p:spPr>
            <a:xfrm>
              <a:off x="2509" y="2972137"/>
              <a:ext cx="1991171" cy="11947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t>Planning</a:t>
              </a:r>
              <a:r>
                <a:rPr lang="en-US" sz="2400" kern="1200" dirty="0"/>
                <a:t> </a:t>
              </a:r>
            </a:p>
          </p:txBody>
        </p:sp>
      </p:grpSp>
      <p:grpSp>
        <p:nvGrpSpPr>
          <p:cNvPr id="12" name="Group 11">
            <a:extLst>
              <a:ext uri="{FF2B5EF4-FFF2-40B4-BE49-F238E27FC236}">
                <a16:creationId xmlns:a16="http://schemas.microsoft.com/office/drawing/2014/main" id="{C72FFAE6-2642-FD84-8CF4-0E9701906D39}"/>
              </a:ext>
            </a:extLst>
          </p:cNvPr>
          <p:cNvGrpSpPr/>
          <p:nvPr/>
        </p:nvGrpSpPr>
        <p:grpSpPr>
          <a:xfrm>
            <a:off x="2844895" y="5483728"/>
            <a:ext cx="1419098" cy="945230"/>
            <a:chOff x="2192798" y="2972137"/>
            <a:chExt cx="1991171" cy="1194702"/>
          </a:xfrm>
          <a:solidFill>
            <a:srgbClr val="FF9E1B"/>
          </a:solidFill>
        </p:grpSpPr>
        <p:sp>
          <p:nvSpPr>
            <p:cNvPr id="13" name="Rectangle 12">
              <a:extLst>
                <a:ext uri="{FF2B5EF4-FFF2-40B4-BE49-F238E27FC236}">
                  <a16:creationId xmlns:a16="http://schemas.microsoft.com/office/drawing/2014/main" id="{9A3BB517-596C-831F-7A74-375388C79E10}"/>
                </a:ext>
              </a:extLst>
            </p:cNvPr>
            <p:cNvSpPr/>
            <p:nvPr/>
          </p:nvSpPr>
          <p:spPr>
            <a:xfrm>
              <a:off x="2192798" y="2972137"/>
              <a:ext cx="1991171" cy="1194702"/>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74D6B8DE-1BF8-1E97-D14E-FC949862F8CF}"/>
                </a:ext>
              </a:extLst>
            </p:cNvPr>
            <p:cNvSpPr txBox="1"/>
            <p:nvPr/>
          </p:nvSpPr>
          <p:spPr>
            <a:xfrm>
              <a:off x="2192798" y="2972137"/>
              <a:ext cx="1991171" cy="11947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t>Call summary </a:t>
              </a:r>
            </a:p>
          </p:txBody>
        </p:sp>
      </p:grpSp>
      <p:grpSp>
        <p:nvGrpSpPr>
          <p:cNvPr id="18" name="Group 17">
            <a:extLst>
              <a:ext uri="{FF2B5EF4-FFF2-40B4-BE49-F238E27FC236}">
                <a16:creationId xmlns:a16="http://schemas.microsoft.com/office/drawing/2014/main" id="{4DB99A06-8E23-4CAA-852E-EB8459FD641C}"/>
              </a:ext>
            </a:extLst>
          </p:cNvPr>
          <p:cNvGrpSpPr/>
          <p:nvPr/>
        </p:nvGrpSpPr>
        <p:grpSpPr>
          <a:xfrm>
            <a:off x="7878487" y="5509234"/>
            <a:ext cx="1532873" cy="919724"/>
            <a:chOff x="7439704" y="352"/>
            <a:chExt cx="1532873" cy="919724"/>
          </a:xfrm>
          <a:solidFill>
            <a:srgbClr val="FF9E1B"/>
          </a:solidFill>
        </p:grpSpPr>
        <p:sp>
          <p:nvSpPr>
            <p:cNvPr id="19" name="Rectangle 18">
              <a:extLst>
                <a:ext uri="{FF2B5EF4-FFF2-40B4-BE49-F238E27FC236}">
                  <a16:creationId xmlns:a16="http://schemas.microsoft.com/office/drawing/2014/main" id="{07EFE121-57CD-5596-6AF1-FE524A7D8593}"/>
                </a:ext>
              </a:extLst>
            </p:cNvPr>
            <p:cNvSpPr/>
            <p:nvPr/>
          </p:nvSpPr>
          <p:spPr>
            <a:xfrm>
              <a:off x="7439704" y="352"/>
              <a:ext cx="1532873" cy="919724"/>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20" name="TextBox 19">
              <a:extLst>
                <a:ext uri="{FF2B5EF4-FFF2-40B4-BE49-F238E27FC236}">
                  <a16:creationId xmlns:a16="http://schemas.microsoft.com/office/drawing/2014/main" id="{FF8937CF-E69B-A72F-4969-98DEAA68D46B}"/>
                </a:ext>
              </a:extLst>
            </p:cNvPr>
            <p:cNvSpPr txBox="1"/>
            <p:nvPr/>
          </p:nvSpPr>
          <p:spPr>
            <a:xfrm>
              <a:off x="7439704" y="352"/>
              <a:ext cx="1532873" cy="919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Setting a quit day</a:t>
              </a:r>
            </a:p>
          </p:txBody>
        </p:sp>
      </p:grpSp>
      <p:grpSp>
        <p:nvGrpSpPr>
          <p:cNvPr id="21" name="Group 20">
            <a:extLst>
              <a:ext uri="{FF2B5EF4-FFF2-40B4-BE49-F238E27FC236}">
                <a16:creationId xmlns:a16="http://schemas.microsoft.com/office/drawing/2014/main" id="{1A36A73C-60DF-539E-42E6-0B92C548DAB9}"/>
              </a:ext>
            </a:extLst>
          </p:cNvPr>
          <p:cNvGrpSpPr/>
          <p:nvPr/>
        </p:nvGrpSpPr>
        <p:grpSpPr>
          <a:xfrm>
            <a:off x="9572565" y="5496481"/>
            <a:ext cx="1532873" cy="919724"/>
            <a:chOff x="7439704" y="352"/>
            <a:chExt cx="1532873" cy="919724"/>
          </a:xfrm>
          <a:solidFill>
            <a:srgbClr val="FF9E1B"/>
          </a:solidFill>
        </p:grpSpPr>
        <p:sp>
          <p:nvSpPr>
            <p:cNvPr id="22" name="Rectangle 21">
              <a:extLst>
                <a:ext uri="{FF2B5EF4-FFF2-40B4-BE49-F238E27FC236}">
                  <a16:creationId xmlns:a16="http://schemas.microsoft.com/office/drawing/2014/main" id="{664FFED2-8CD2-EF19-3309-78870ECA76EC}"/>
                </a:ext>
              </a:extLst>
            </p:cNvPr>
            <p:cNvSpPr/>
            <p:nvPr/>
          </p:nvSpPr>
          <p:spPr>
            <a:xfrm>
              <a:off x="7439704" y="352"/>
              <a:ext cx="1532873" cy="919724"/>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23" name="TextBox 22">
              <a:extLst>
                <a:ext uri="{FF2B5EF4-FFF2-40B4-BE49-F238E27FC236}">
                  <a16:creationId xmlns:a16="http://schemas.microsoft.com/office/drawing/2014/main" id="{793BF9A8-5D23-86CD-E431-3E8C8B202447}"/>
                </a:ext>
              </a:extLst>
            </p:cNvPr>
            <p:cNvSpPr txBox="1"/>
            <p:nvPr/>
          </p:nvSpPr>
          <p:spPr>
            <a:xfrm>
              <a:off x="7439704" y="352"/>
              <a:ext cx="1532873" cy="919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Addressing follow-up calls</a:t>
              </a:r>
            </a:p>
          </p:txBody>
        </p:sp>
      </p:grpSp>
    </p:spTree>
    <p:extLst>
      <p:ext uri="{BB962C8B-B14F-4D97-AF65-F5344CB8AC3E}">
        <p14:creationId xmlns:p14="http://schemas.microsoft.com/office/powerpoint/2010/main" val="1854989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C9B39-7FE5-6612-28EA-98B5098AF802}"/>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Proactive Follow-Up Sessions</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
        <p:nvSpPr>
          <p:cNvPr id="6" name="Content Placeholder 2">
            <a:extLst>
              <a:ext uri="{FF2B5EF4-FFF2-40B4-BE49-F238E27FC236}">
                <a16:creationId xmlns:a16="http://schemas.microsoft.com/office/drawing/2014/main" id="{A5E008C6-48FA-289F-F22F-DFC57B3DADC2}"/>
              </a:ext>
            </a:extLst>
          </p:cNvPr>
          <p:cNvSpPr>
            <a:spLocks noGrp="1"/>
          </p:cNvSpPr>
          <p:nvPr>
            <p:ph idx="1"/>
          </p:nvPr>
        </p:nvSpPr>
        <p:spPr>
          <a:xfrm>
            <a:off x="684648" y="1035871"/>
            <a:ext cx="4955756" cy="1649577"/>
          </a:xfrm>
        </p:spPr>
        <p:txBody>
          <a:bodyPr>
            <a:normAutofit/>
          </a:body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Motivation &amp; self-efficacy</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Quit status</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Withdrawal review</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Pharmacotherapy review</a:t>
            </a:r>
          </a:p>
        </p:txBody>
      </p:sp>
      <p:pic>
        <p:nvPicPr>
          <p:cNvPr id="89" name="Picture 88">
            <a:extLst>
              <a:ext uri="{FF2B5EF4-FFF2-40B4-BE49-F238E27FC236}">
                <a16:creationId xmlns:a16="http://schemas.microsoft.com/office/drawing/2014/main" id="{D86DB3DB-DC8D-67A5-EEB8-977491B4DB73}"/>
              </a:ext>
            </a:extLst>
          </p:cNvPr>
          <p:cNvPicPr>
            <a:picLocks noChangeAspect="1"/>
          </p:cNvPicPr>
          <p:nvPr/>
        </p:nvPicPr>
        <p:blipFill>
          <a:blip r:embed="rId3"/>
          <a:stretch>
            <a:fillRect/>
          </a:stretch>
        </p:blipFill>
        <p:spPr>
          <a:xfrm>
            <a:off x="684648" y="2685448"/>
            <a:ext cx="4407116" cy="3282094"/>
          </a:xfrm>
          <a:prstGeom prst="rect">
            <a:avLst/>
          </a:prstGeom>
        </p:spPr>
      </p:pic>
      <p:pic>
        <p:nvPicPr>
          <p:cNvPr id="91" name="Picture 90">
            <a:extLst>
              <a:ext uri="{FF2B5EF4-FFF2-40B4-BE49-F238E27FC236}">
                <a16:creationId xmlns:a16="http://schemas.microsoft.com/office/drawing/2014/main" id="{9E7C13D4-1A57-F5B4-1F2C-D6504097B769}"/>
              </a:ext>
            </a:extLst>
          </p:cNvPr>
          <p:cNvPicPr>
            <a:picLocks noChangeAspect="1"/>
          </p:cNvPicPr>
          <p:nvPr/>
        </p:nvPicPr>
        <p:blipFill>
          <a:blip r:embed="rId4"/>
          <a:stretch>
            <a:fillRect/>
          </a:stretch>
        </p:blipFill>
        <p:spPr>
          <a:xfrm>
            <a:off x="5930426" y="2616878"/>
            <a:ext cx="4407116" cy="3264035"/>
          </a:xfrm>
          <a:prstGeom prst="rect">
            <a:avLst/>
          </a:prstGeom>
        </p:spPr>
      </p:pic>
      <p:sp>
        <p:nvSpPr>
          <p:cNvPr id="92" name="Content Placeholder 2">
            <a:extLst>
              <a:ext uri="{FF2B5EF4-FFF2-40B4-BE49-F238E27FC236}">
                <a16:creationId xmlns:a16="http://schemas.microsoft.com/office/drawing/2014/main" id="{4694956A-165C-0B4A-9517-C542B9271383}"/>
              </a:ext>
            </a:extLst>
          </p:cNvPr>
          <p:cNvSpPr txBox="1">
            <a:spLocks/>
          </p:cNvSpPr>
          <p:nvPr/>
        </p:nvSpPr>
        <p:spPr>
          <a:xfrm>
            <a:off x="5834174" y="1035871"/>
            <a:ext cx="4955756" cy="1582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Challenges &amp; smoking events</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Support</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Planning for future</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Self-image</a:t>
            </a:r>
          </a:p>
        </p:txBody>
      </p:sp>
      <p:cxnSp>
        <p:nvCxnSpPr>
          <p:cNvPr id="2" name="Straight Connector 1">
            <a:extLst>
              <a:ext uri="{FF2B5EF4-FFF2-40B4-BE49-F238E27FC236}">
                <a16:creationId xmlns:a16="http://schemas.microsoft.com/office/drawing/2014/main" id="{56325D17-8DE9-C051-BCA7-909442E57593}"/>
              </a:ext>
            </a:extLst>
          </p:cNvPr>
          <p:cNvCxnSpPr>
            <a:cxnSpLocks/>
          </p:cNvCxnSpPr>
          <p:nvPr/>
        </p:nvCxnSpPr>
        <p:spPr>
          <a:xfrm>
            <a:off x="797333" y="944482"/>
            <a:ext cx="4843071"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503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1CB399-3D4B-889D-26D4-FBE5E17C2664}"/>
              </a:ext>
            </a:extLst>
          </p:cNvPr>
          <p:cNvPicPr>
            <a:picLocks noChangeAspect="1"/>
          </p:cNvPicPr>
          <p:nvPr/>
        </p:nvPicPr>
        <p:blipFill>
          <a:blip r:embed="rId3"/>
          <a:stretch>
            <a:fillRect/>
          </a:stretch>
        </p:blipFill>
        <p:spPr>
          <a:xfrm>
            <a:off x="559040" y="3257724"/>
            <a:ext cx="5241093" cy="2037841"/>
          </a:xfrm>
          <a:prstGeom prst="rect">
            <a:avLst/>
          </a:prstGeom>
        </p:spPr>
      </p:pic>
      <p:pic>
        <p:nvPicPr>
          <p:cNvPr id="8" name="Picture 7" descr="Screen Shot 2016-06-14 at 3.40.12 PM.png">
            <a:extLst>
              <a:ext uri="{FF2B5EF4-FFF2-40B4-BE49-F238E27FC236}">
                <a16:creationId xmlns:a16="http://schemas.microsoft.com/office/drawing/2014/main" id="{F6BD26B4-2C19-D938-E3D3-0759FB29BF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7" b="2080"/>
          <a:stretch/>
        </p:blipFill>
        <p:spPr>
          <a:xfrm>
            <a:off x="6096000" y="3143891"/>
            <a:ext cx="4461219" cy="2265505"/>
          </a:xfrm>
          <a:prstGeom prst="rect">
            <a:avLst/>
          </a:prstGeom>
        </p:spPr>
      </p:pic>
      <p:sp>
        <p:nvSpPr>
          <p:cNvPr id="2" name="Rectangle 1">
            <a:extLst>
              <a:ext uri="{FF2B5EF4-FFF2-40B4-BE49-F238E27FC236}">
                <a16:creationId xmlns:a16="http://schemas.microsoft.com/office/drawing/2014/main" id="{5FA6565D-A79A-A1D2-9136-186B1921246A}"/>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r>
              <a:rPr lang="en-US" altLang="en-US" sz="2800" dirty="0">
                <a:solidFill>
                  <a:srgbClr val="092B49"/>
                </a:solidFill>
                <a:latin typeface="F37 Jagger Bold" panose="00000800000000000000" pitchFamily="50" charset="0"/>
              </a:rPr>
              <a:t>Summary of California Evidence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9" name="Straight Connector 8">
            <a:extLst>
              <a:ext uri="{FF2B5EF4-FFF2-40B4-BE49-F238E27FC236}">
                <a16:creationId xmlns:a16="http://schemas.microsoft.com/office/drawing/2014/main" id="{51ADDD7C-2234-1C8A-84E8-2154D35AA37C}"/>
              </a:ext>
            </a:extLst>
          </p:cNvPr>
          <p:cNvCxnSpPr>
            <a:cxnSpLocks/>
          </p:cNvCxnSpPr>
          <p:nvPr/>
        </p:nvCxnSpPr>
        <p:spPr>
          <a:xfrm>
            <a:off x="797333" y="944482"/>
            <a:ext cx="5228082"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ABB5EB7-8257-728C-4827-551002548896}"/>
              </a:ext>
            </a:extLst>
          </p:cNvPr>
          <p:cNvSpPr>
            <a:spLocks noGrp="1"/>
          </p:cNvSpPr>
          <p:nvPr>
            <p:ph idx="1"/>
          </p:nvPr>
        </p:nvSpPr>
        <p:spPr>
          <a:xfrm>
            <a:off x="684647" y="1208177"/>
            <a:ext cx="10134149" cy="1958159"/>
          </a:xfrm>
        </p:spPr>
        <p:txBody>
          <a:bodyPr>
            <a:normAutofit/>
          </a:body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RCT showed:</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Telephone counseling can increase quit attempts and prevent relapse</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Single session can be efficacious; multiple sessions even more so</a:t>
            </a:r>
          </a:p>
        </p:txBody>
      </p:sp>
    </p:spTree>
    <p:extLst>
      <p:ext uri="{BB962C8B-B14F-4D97-AF65-F5344CB8AC3E}">
        <p14:creationId xmlns:p14="http://schemas.microsoft.com/office/powerpoint/2010/main" val="263010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21000" b="-2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ea typeface="Times New Roman" panose="02020603050405020304" pitchFamily="18" charset="0"/>
              </a:rPr>
              <a:t>The Importance of Proactive </a:t>
            </a:r>
            <a:br>
              <a:rPr lang="en-US" sz="4800" b="1" dirty="0">
                <a:solidFill>
                  <a:srgbClr val="092B49"/>
                </a:solidFill>
                <a:ea typeface="Times New Roman" panose="02020603050405020304" pitchFamily="18" charset="0"/>
              </a:rPr>
            </a:br>
            <a:r>
              <a:rPr lang="en-US" sz="4800" b="1" dirty="0">
                <a:solidFill>
                  <a:srgbClr val="092B49"/>
                </a:solidFill>
                <a:ea typeface="Times New Roman" panose="02020603050405020304" pitchFamily="18" charset="0"/>
              </a:rPr>
              <a:t>Referrals From Providers</a:t>
            </a:r>
            <a:endParaRPr lang="en-US" sz="4800" b="1" dirty="0">
              <a:solidFill>
                <a:srgbClr val="092B49"/>
              </a:solidFill>
            </a:endParaRPr>
          </a:p>
        </p:txBody>
      </p:sp>
    </p:spTree>
    <p:extLst>
      <p:ext uri="{BB962C8B-B14F-4D97-AF65-F5344CB8AC3E}">
        <p14:creationId xmlns:p14="http://schemas.microsoft.com/office/powerpoint/2010/main" val="417389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E21E-52C0-409A-812A-D66BA3C55D01}"/>
              </a:ext>
            </a:extLst>
          </p:cNvPr>
          <p:cNvSpPr>
            <a:spLocks noGrp="1"/>
          </p:cNvSpPr>
          <p:nvPr>
            <p:ph type="title"/>
          </p:nvPr>
        </p:nvSpPr>
        <p:spPr/>
        <p:txBody>
          <a:bodyPr>
            <a:normAutofit/>
          </a:bodyPr>
          <a:lstStyle/>
          <a:p>
            <a:r>
              <a:rPr lang="en-US" sz="4400" dirty="0">
                <a:solidFill>
                  <a:srgbClr val="FF9E1B"/>
                </a:solidFill>
                <a:latin typeface="a Big Deal" panose="02000503000000000000" pitchFamily="2" charset="0"/>
              </a:rPr>
              <a:t>Using Ask-Advise-Refer (AAR)</a:t>
            </a:r>
            <a:br>
              <a:rPr lang="en-US" sz="3200" dirty="0">
                <a:solidFill>
                  <a:srgbClr val="FF9E1B"/>
                </a:solidFill>
                <a:latin typeface="a Big Deal" panose="02000503000000000000" pitchFamily="2" charset="0"/>
              </a:rPr>
            </a:br>
            <a:endParaRPr lang="en-US" dirty="0">
              <a:solidFill>
                <a:srgbClr val="FF9E1B"/>
              </a:solidFill>
              <a:latin typeface="a Big Deal" panose="02000503000000000000" pitchFamily="2" charset="0"/>
            </a:endParaRPr>
          </a:p>
        </p:txBody>
      </p:sp>
      <p:sp>
        <p:nvSpPr>
          <p:cNvPr id="3" name="Content Placeholder 2">
            <a:extLst>
              <a:ext uri="{FF2B5EF4-FFF2-40B4-BE49-F238E27FC236}">
                <a16:creationId xmlns:a16="http://schemas.microsoft.com/office/drawing/2014/main" id="{6C27FF05-5A38-4CCF-B08E-DA249616C4AB}"/>
              </a:ext>
            </a:extLst>
          </p:cNvPr>
          <p:cNvSpPr>
            <a:spLocks noGrp="1"/>
          </p:cNvSpPr>
          <p:nvPr>
            <p:ph idx="1"/>
          </p:nvPr>
        </p:nvSpPr>
        <p:spPr>
          <a:xfrm>
            <a:off x="1904261" y="1522880"/>
            <a:ext cx="10515600" cy="4835388"/>
          </a:xfrm>
        </p:spPr>
        <p:txBody>
          <a:bodyPr>
            <a:normAutofit fontScale="92500" lnSpcReduction="10000"/>
          </a:bodyPr>
          <a:lstStyle/>
          <a:p>
            <a:pPr marL="0" indent="0">
              <a:spcBef>
                <a:spcPts val="400"/>
              </a:spcBef>
              <a:buNone/>
              <a:defRPr/>
            </a:pPr>
            <a:r>
              <a:rPr lang="en-US" sz="4400" b="1" dirty="0">
                <a:solidFill>
                  <a:srgbClr val="092B49"/>
                </a:solidFill>
                <a:cs typeface="Arial" charset="0"/>
              </a:rPr>
              <a:t>Ask</a:t>
            </a:r>
            <a:r>
              <a:rPr lang="en-US" sz="4400" b="1" dirty="0">
                <a:solidFill>
                  <a:srgbClr val="003399"/>
                </a:solidFill>
                <a:cs typeface="Arial" charset="0"/>
              </a:rPr>
              <a:t> </a:t>
            </a:r>
            <a:r>
              <a:rPr lang="en-US" sz="2400" dirty="0">
                <a:solidFill>
                  <a:srgbClr val="092B49"/>
                </a:solidFill>
                <a:ea typeface="Osaka" pitchFamily="-112" charset="-128"/>
                <a:cs typeface="Arial" charset="0"/>
              </a:rPr>
              <a:t>(At every visit, in a caring manner, ask each patient if they smoke/vape)</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Do you (or anyone you live with) smoke?</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How interested are you in quitting?</a:t>
            </a:r>
            <a:br>
              <a:rPr lang="en-US" i="1" dirty="0">
                <a:solidFill>
                  <a:srgbClr val="092B49"/>
                </a:solidFill>
                <a:ea typeface="Osaka" pitchFamily="-112" charset="-128"/>
                <a:cs typeface="Arial" charset="0"/>
              </a:rPr>
            </a:br>
            <a:endParaRPr lang="en-US" sz="800" dirty="0">
              <a:ea typeface="Osaka" pitchFamily="-112" charset="-128"/>
              <a:cs typeface="Arial" charset="0"/>
            </a:endParaRPr>
          </a:p>
          <a:p>
            <a:pPr marL="0" indent="0">
              <a:spcBef>
                <a:spcPts val="400"/>
              </a:spcBef>
              <a:buNone/>
              <a:defRPr/>
            </a:pPr>
            <a:r>
              <a:rPr lang="en-US" sz="4400" b="1" dirty="0">
                <a:solidFill>
                  <a:srgbClr val="092B49"/>
                </a:solidFill>
                <a:cs typeface="Arial" charset="0"/>
              </a:rPr>
              <a:t>Advise</a:t>
            </a:r>
            <a:r>
              <a:rPr lang="en-US" sz="3200" dirty="0">
                <a:ea typeface="Osaka" pitchFamily="-112" charset="-128"/>
                <a:cs typeface="Arial" charset="0"/>
              </a:rPr>
              <a:t> </a:t>
            </a:r>
            <a:r>
              <a:rPr lang="en-US" sz="2400" dirty="0">
                <a:solidFill>
                  <a:srgbClr val="092B49"/>
                </a:solidFill>
                <a:ea typeface="Osaka" pitchFamily="-112" charset="-128"/>
                <a:cs typeface="Arial" charset="0"/>
              </a:rPr>
              <a:t>(without lecturing)</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Quitting is one of the best things you can do for your yourself</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What do you know about how smoking affects health?</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I have some information, if you’d like to hear?</a:t>
            </a:r>
          </a:p>
          <a:p>
            <a:pPr marL="0" indent="0">
              <a:spcBef>
                <a:spcPts val="400"/>
              </a:spcBef>
              <a:buNone/>
              <a:defRPr/>
            </a:pPr>
            <a:r>
              <a:rPr lang="en-US" sz="4400" b="1" dirty="0">
                <a:solidFill>
                  <a:srgbClr val="092B49"/>
                </a:solidFill>
                <a:cs typeface="Arial" charset="0"/>
              </a:rPr>
              <a:t>Refer</a:t>
            </a:r>
            <a:r>
              <a:rPr lang="en-US" sz="4400" dirty="0">
                <a:solidFill>
                  <a:srgbClr val="092B49"/>
                </a:solidFill>
                <a:cs typeface="Arial" charset="0"/>
              </a:rPr>
              <a:t> </a:t>
            </a:r>
            <a:r>
              <a:rPr lang="en-US" sz="2400" dirty="0">
                <a:solidFill>
                  <a:srgbClr val="092B49"/>
                </a:solidFill>
                <a:ea typeface="Osaka" pitchFamily="-112" charset="-128"/>
                <a:cs typeface="Arial" charset="0"/>
              </a:rPr>
              <a:t>(connect/offer options)</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Refer tobacco users (or those who live with tobacco users) to KIC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to get a free, one-on-one coaching, and a personal quit plan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(or a plan to help someone quit) from our trained Quit Coaches</a:t>
            </a:r>
          </a:p>
          <a:p>
            <a:endParaRPr lang="en-US" dirty="0"/>
          </a:p>
        </p:txBody>
      </p:sp>
      <p:grpSp>
        <p:nvGrpSpPr>
          <p:cNvPr id="35" name="Group 34">
            <a:extLst>
              <a:ext uri="{FF2B5EF4-FFF2-40B4-BE49-F238E27FC236}">
                <a16:creationId xmlns:a16="http://schemas.microsoft.com/office/drawing/2014/main" id="{E7F8C080-8B12-4B73-8F78-A5409D2B1588}"/>
              </a:ext>
            </a:extLst>
          </p:cNvPr>
          <p:cNvGrpSpPr/>
          <p:nvPr/>
        </p:nvGrpSpPr>
        <p:grpSpPr>
          <a:xfrm>
            <a:off x="961879" y="1469715"/>
            <a:ext cx="767357" cy="767357"/>
            <a:chOff x="377089" y="1141914"/>
            <a:chExt cx="914400" cy="914400"/>
          </a:xfrm>
        </p:grpSpPr>
        <p:sp>
          <p:nvSpPr>
            <p:cNvPr id="25" name="Oval 24">
              <a:extLst>
                <a:ext uri="{FF2B5EF4-FFF2-40B4-BE49-F238E27FC236}">
                  <a16:creationId xmlns:a16="http://schemas.microsoft.com/office/drawing/2014/main" id="{08ACBF6E-E642-420B-8E93-7A6D2446DBE0}"/>
                </a:ext>
              </a:extLst>
            </p:cNvPr>
            <p:cNvSpPr/>
            <p:nvPr/>
          </p:nvSpPr>
          <p:spPr>
            <a:xfrm>
              <a:off x="377089" y="11419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Questions with solid fill">
              <a:extLst>
                <a:ext uri="{FF2B5EF4-FFF2-40B4-BE49-F238E27FC236}">
                  <a16:creationId xmlns:a16="http://schemas.microsoft.com/office/drawing/2014/main" id="{CE4821C3-7578-4923-830D-9BD841EDCD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299" y="1237184"/>
              <a:ext cx="723860" cy="723860"/>
            </a:xfrm>
            <a:prstGeom prst="rect">
              <a:avLst/>
            </a:prstGeom>
          </p:spPr>
        </p:pic>
      </p:grpSp>
      <p:grpSp>
        <p:nvGrpSpPr>
          <p:cNvPr id="36" name="Group 35">
            <a:extLst>
              <a:ext uri="{FF2B5EF4-FFF2-40B4-BE49-F238E27FC236}">
                <a16:creationId xmlns:a16="http://schemas.microsoft.com/office/drawing/2014/main" id="{E1BE85F1-0994-4AE7-B437-2CB6DA9349E4}"/>
              </a:ext>
            </a:extLst>
          </p:cNvPr>
          <p:cNvGrpSpPr/>
          <p:nvPr/>
        </p:nvGrpSpPr>
        <p:grpSpPr>
          <a:xfrm>
            <a:off x="954153" y="2899787"/>
            <a:ext cx="767357" cy="767357"/>
            <a:chOff x="369363" y="2742114"/>
            <a:chExt cx="914400" cy="914400"/>
          </a:xfrm>
        </p:grpSpPr>
        <p:sp>
          <p:nvSpPr>
            <p:cNvPr id="28" name="Oval 27">
              <a:extLst>
                <a:ext uri="{FF2B5EF4-FFF2-40B4-BE49-F238E27FC236}">
                  <a16:creationId xmlns:a16="http://schemas.microsoft.com/office/drawing/2014/main" id="{B7520890-3885-4BF7-A4EE-30577BF4F441}"/>
                </a:ext>
              </a:extLst>
            </p:cNvPr>
            <p:cNvSpPr/>
            <p:nvPr/>
          </p:nvSpPr>
          <p:spPr>
            <a:xfrm>
              <a:off x="369363" y="27421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Chat bubble with solid fill">
              <a:extLst>
                <a:ext uri="{FF2B5EF4-FFF2-40B4-BE49-F238E27FC236}">
                  <a16:creationId xmlns:a16="http://schemas.microsoft.com/office/drawing/2014/main" id="{E8163928-3774-4FB9-BA99-F7DC4C4306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3872" y="2879767"/>
              <a:ext cx="735254" cy="735254"/>
            </a:xfrm>
            <a:prstGeom prst="rect">
              <a:avLst/>
            </a:prstGeom>
          </p:spPr>
        </p:pic>
      </p:grpSp>
      <p:grpSp>
        <p:nvGrpSpPr>
          <p:cNvPr id="37" name="Group 36">
            <a:extLst>
              <a:ext uri="{FF2B5EF4-FFF2-40B4-BE49-F238E27FC236}">
                <a16:creationId xmlns:a16="http://schemas.microsoft.com/office/drawing/2014/main" id="{E4AC836C-6964-4739-B170-96D86723EB2B}"/>
              </a:ext>
            </a:extLst>
          </p:cNvPr>
          <p:cNvGrpSpPr/>
          <p:nvPr/>
        </p:nvGrpSpPr>
        <p:grpSpPr>
          <a:xfrm>
            <a:off x="957967" y="4590336"/>
            <a:ext cx="767357" cy="767357"/>
            <a:chOff x="373177" y="4517722"/>
            <a:chExt cx="914400" cy="914400"/>
          </a:xfrm>
        </p:grpSpPr>
        <p:sp>
          <p:nvSpPr>
            <p:cNvPr id="32" name="Oval 31">
              <a:extLst>
                <a:ext uri="{FF2B5EF4-FFF2-40B4-BE49-F238E27FC236}">
                  <a16:creationId xmlns:a16="http://schemas.microsoft.com/office/drawing/2014/main" id="{FE13157F-C088-430B-9308-80EE31F6648E}"/>
                </a:ext>
              </a:extLst>
            </p:cNvPr>
            <p:cNvSpPr/>
            <p:nvPr/>
          </p:nvSpPr>
          <p:spPr>
            <a:xfrm>
              <a:off x="373177" y="4517722"/>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Arrow: Rotate right with solid fill">
              <a:extLst>
                <a:ext uri="{FF2B5EF4-FFF2-40B4-BE49-F238E27FC236}">
                  <a16:creationId xmlns:a16="http://schemas.microsoft.com/office/drawing/2014/main" id="{27AC1035-592A-4923-84BF-BBB9E048E7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flipV="1">
              <a:off x="460988" y="4606310"/>
              <a:ext cx="705831" cy="759178"/>
            </a:xfrm>
            <a:prstGeom prst="rect">
              <a:avLst/>
            </a:prstGeom>
          </p:spPr>
        </p:pic>
      </p:grpSp>
    </p:spTree>
    <p:extLst>
      <p:ext uri="{BB962C8B-B14F-4D97-AF65-F5344CB8AC3E}">
        <p14:creationId xmlns:p14="http://schemas.microsoft.com/office/powerpoint/2010/main" val="3655856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889BAB-96F8-2752-0200-1085441A6FA4}"/>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Reasons for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017FC910-CC0E-7417-28E1-1E0EF67168C4}"/>
              </a:ext>
            </a:extLst>
          </p:cNvPr>
          <p:cNvCxnSpPr>
            <a:cxnSpLocks/>
          </p:cNvCxnSpPr>
          <p:nvPr/>
        </p:nvCxnSpPr>
        <p:spPr>
          <a:xfrm>
            <a:off x="677509" y="963733"/>
            <a:ext cx="3721236"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EACD233-9954-5062-E9D4-4BA022FD82BA}"/>
              </a:ext>
            </a:extLst>
          </p:cNvPr>
          <p:cNvGrpSpPr/>
          <p:nvPr/>
        </p:nvGrpSpPr>
        <p:grpSpPr>
          <a:xfrm>
            <a:off x="704734" y="1453011"/>
            <a:ext cx="767357" cy="767357"/>
            <a:chOff x="8613963" y="389127"/>
            <a:chExt cx="767357" cy="767357"/>
          </a:xfrm>
        </p:grpSpPr>
        <p:sp>
          <p:nvSpPr>
            <p:cNvPr id="12" name="Oval 11">
              <a:extLst>
                <a:ext uri="{FF2B5EF4-FFF2-40B4-BE49-F238E27FC236}">
                  <a16:creationId xmlns:a16="http://schemas.microsoft.com/office/drawing/2014/main" id="{F84E7C3E-0C0C-0E53-8AE6-B47E6727B4FF}"/>
                </a:ext>
              </a:extLst>
            </p:cNvPr>
            <p:cNvSpPr/>
            <p:nvPr/>
          </p:nvSpPr>
          <p:spPr>
            <a:xfrm>
              <a:off x="8613963" y="389127"/>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Group of people with solid fill">
              <a:extLst>
                <a:ext uri="{FF2B5EF4-FFF2-40B4-BE49-F238E27FC236}">
                  <a16:creationId xmlns:a16="http://schemas.microsoft.com/office/drawing/2014/main" id="{EE5A89F1-5C9F-4CCD-8937-3FBA0A6677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3836" y="469750"/>
              <a:ext cx="567610" cy="567610"/>
            </a:xfrm>
            <a:prstGeom prst="rect">
              <a:avLst/>
            </a:prstGeom>
          </p:spPr>
        </p:pic>
      </p:grpSp>
      <p:grpSp>
        <p:nvGrpSpPr>
          <p:cNvPr id="25" name="Group 24">
            <a:extLst>
              <a:ext uri="{FF2B5EF4-FFF2-40B4-BE49-F238E27FC236}">
                <a16:creationId xmlns:a16="http://schemas.microsoft.com/office/drawing/2014/main" id="{C26AD664-80A6-6873-BC15-C258C3028604}"/>
              </a:ext>
            </a:extLst>
          </p:cNvPr>
          <p:cNvGrpSpPr/>
          <p:nvPr/>
        </p:nvGrpSpPr>
        <p:grpSpPr>
          <a:xfrm>
            <a:off x="702766" y="4062712"/>
            <a:ext cx="767357" cy="767357"/>
            <a:chOff x="6127568" y="413820"/>
            <a:chExt cx="767357" cy="767357"/>
          </a:xfrm>
        </p:grpSpPr>
        <p:sp>
          <p:nvSpPr>
            <p:cNvPr id="15" name="Oval 14">
              <a:extLst>
                <a:ext uri="{FF2B5EF4-FFF2-40B4-BE49-F238E27FC236}">
                  <a16:creationId xmlns:a16="http://schemas.microsoft.com/office/drawing/2014/main" id="{3F4F1144-71BC-3F13-5D51-EFD46F62120A}"/>
                </a:ext>
              </a:extLst>
            </p:cNvPr>
            <p:cNvSpPr/>
            <p:nvPr/>
          </p:nvSpPr>
          <p:spPr>
            <a:xfrm>
              <a:off x="6127568" y="413820"/>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Coins outline">
              <a:extLst>
                <a:ext uri="{FF2B5EF4-FFF2-40B4-BE49-F238E27FC236}">
                  <a16:creationId xmlns:a16="http://schemas.microsoft.com/office/drawing/2014/main" id="{0C389160-AFDB-37D8-305F-E956E98531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540283" y="703320"/>
              <a:ext cx="343163" cy="394400"/>
            </a:xfrm>
            <a:prstGeom prst="rect">
              <a:avLst/>
            </a:prstGeom>
          </p:spPr>
        </p:pic>
        <p:pic>
          <p:nvPicPr>
            <p:cNvPr id="20" name="Graphic 19" descr="Downward trend graph with solid fill">
              <a:extLst>
                <a:ext uri="{FF2B5EF4-FFF2-40B4-BE49-F238E27FC236}">
                  <a16:creationId xmlns:a16="http://schemas.microsoft.com/office/drawing/2014/main" id="{164E6068-28CF-5A2D-FCCC-E32F4DE4A3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3718" y="471437"/>
              <a:ext cx="471188" cy="471188"/>
            </a:xfrm>
            <a:prstGeom prst="rect">
              <a:avLst/>
            </a:prstGeom>
          </p:spPr>
        </p:pic>
      </p:grpSp>
      <p:grpSp>
        <p:nvGrpSpPr>
          <p:cNvPr id="26" name="Group 25">
            <a:extLst>
              <a:ext uri="{FF2B5EF4-FFF2-40B4-BE49-F238E27FC236}">
                <a16:creationId xmlns:a16="http://schemas.microsoft.com/office/drawing/2014/main" id="{359DD8F6-8EB3-DF68-B1A1-EA5F200715F0}"/>
              </a:ext>
            </a:extLst>
          </p:cNvPr>
          <p:cNvGrpSpPr/>
          <p:nvPr/>
        </p:nvGrpSpPr>
        <p:grpSpPr>
          <a:xfrm>
            <a:off x="719605" y="2766927"/>
            <a:ext cx="791752" cy="767357"/>
            <a:chOff x="7257330" y="369876"/>
            <a:chExt cx="791752" cy="767357"/>
          </a:xfrm>
        </p:grpSpPr>
        <p:sp>
          <p:nvSpPr>
            <p:cNvPr id="18" name="Oval 17">
              <a:extLst>
                <a:ext uri="{FF2B5EF4-FFF2-40B4-BE49-F238E27FC236}">
                  <a16:creationId xmlns:a16="http://schemas.microsoft.com/office/drawing/2014/main" id="{190A0F4A-6218-4EA9-2079-35D5B55BCB2C}"/>
                </a:ext>
              </a:extLst>
            </p:cNvPr>
            <p:cNvSpPr/>
            <p:nvPr/>
          </p:nvSpPr>
          <p:spPr>
            <a:xfrm>
              <a:off x="7257330" y="369876"/>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Folder Search with solid fill">
              <a:extLst>
                <a:ext uri="{FF2B5EF4-FFF2-40B4-BE49-F238E27FC236}">
                  <a16:creationId xmlns:a16="http://schemas.microsoft.com/office/drawing/2014/main" id="{7F51EEF1-544F-0051-11A1-89852DC2F3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81725" y="369876"/>
              <a:ext cx="767357" cy="767357"/>
            </a:xfrm>
            <a:prstGeom prst="rect">
              <a:avLst/>
            </a:prstGeom>
          </p:spPr>
        </p:pic>
        <p:pic>
          <p:nvPicPr>
            <p:cNvPr id="24" name="Graphic 23" descr="Heart with pulse with solid fill">
              <a:extLst>
                <a:ext uri="{FF2B5EF4-FFF2-40B4-BE49-F238E27FC236}">
                  <a16:creationId xmlns:a16="http://schemas.microsoft.com/office/drawing/2014/main" id="{EF5CE2BA-990D-55BF-6AD4-DFEFD0B835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02667" y="669114"/>
              <a:ext cx="221970" cy="221970"/>
            </a:xfrm>
            <a:prstGeom prst="rect">
              <a:avLst/>
            </a:prstGeom>
          </p:spPr>
        </p:pic>
      </p:grpSp>
      <p:sp>
        <p:nvSpPr>
          <p:cNvPr id="28" name="Content Placeholder 2">
            <a:extLst>
              <a:ext uri="{FF2B5EF4-FFF2-40B4-BE49-F238E27FC236}">
                <a16:creationId xmlns:a16="http://schemas.microsoft.com/office/drawing/2014/main" id="{F00DE475-0679-F404-36C7-9F881759DC63}"/>
              </a:ext>
            </a:extLst>
          </p:cNvPr>
          <p:cNvSpPr txBox="1">
            <a:spLocks/>
          </p:cNvSpPr>
          <p:nvPr/>
        </p:nvSpPr>
        <p:spPr>
          <a:xfrm>
            <a:off x="1592107" y="1475965"/>
            <a:ext cx="8631756" cy="4835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Associated with a significantly higher participation rate than simple advice to quit (2-3% vs 40%)</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Promotes the use of electronic health records (EHR) to improve healthcare delivery; can help organizations meet various metrics (MU, PRIME, etc.) </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Clinical teams can make a big impact on the lives of their patients and reduce health care costs by referring them evidence-based tobacco treatment (i.e. KIC)</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p:txBody>
      </p:sp>
    </p:spTree>
    <p:extLst>
      <p:ext uri="{BB962C8B-B14F-4D97-AF65-F5344CB8AC3E}">
        <p14:creationId xmlns:p14="http://schemas.microsoft.com/office/powerpoint/2010/main" val="3899467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CBE822-75F1-B8BB-69FA-C2AD3124F87B}"/>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9E1B"/>
                </a:solidFill>
                <a:latin typeface="a Big Deal" panose="02000503000000000000" pitchFamily="2" charset="0"/>
              </a:rPr>
              <a:t>Referring to KIC</a:t>
            </a:r>
          </a:p>
        </p:txBody>
      </p:sp>
      <p:sp>
        <p:nvSpPr>
          <p:cNvPr id="8" name="Rectangle 7">
            <a:extLst>
              <a:ext uri="{FF2B5EF4-FFF2-40B4-BE49-F238E27FC236}">
                <a16:creationId xmlns:a16="http://schemas.microsoft.com/office/drawing/2014/main" id="{9C64BA3E-6090-231A-B550-0BA13532830D}"/>
              </a:ext>
            </a:extLst>
          </p:cNvPr>
          <p:cNvSpPr>
            <a:spLocks noChangeArrowheads="1"/>
          </p:cNvSpPr>
          <p:nvPr/>
        </p:nvSpPr>
        <p:spPr bwMode="auto">
          <a:xfrm>
            <a:off x="838200" y="1098144"/>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Proactive Referrals</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9" name="Straight Connector 8">
            <a:extLst>
              <a:ext uri="{FF2B5EF4-FFF2-40B4-BE49-F238E27FC236}">
                <a16:creationId xmlns:a16="http://schemas.microsoft.com/office/drawing/2014/main" id="{4CF94D5C-515F-4B82-F147-C9B5389A34F3}"/>
              </a:ext>
            </a:extLst>
          </p:cNvPr>
          <p:cNvCxnSpPr>
            <a:cxnSpLocks/>
          </p:cNvCxnSpPr>
          <p:nvPr/>
        </p:nvCxnSpPr>
        <p:spPr>
          <a:xfrm>
            <a:off x="950885" y="1570125"/>
            <a:ext cx="3120601"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2FCA5B9-9097-F701-FF0E-7342C97B98A6}"/>
              </a:ext>
            </a:extLst>
          </p:cNvPr>
          <p:cNvSpPr txBox="1">
            <a:spLocks/>
          </p:cNvSpPr>
          <p:nvPr/>
        </p:nvSpPr>
        <p:spPr>
          <a:xfrm>
            <a:off x="612954" y="1839084"/>
            <a:ext cx="8867930" cy="4080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Electronic referrals (through health record) or web-based referral</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Means Helpline calls the patient – patient doesn’t initiate the call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Workflow for Proactive Referrals:</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Clinic/Hospital:</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Screens patient for tobacco use </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Sends referral to Helpline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KIC:</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Receives patient information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Attempts patient to try and enroll in services</a:t>
            </a:r>
          </a:p>
          <a:p>
            <a:endParaRPr lang="en-US" dirty="0"/>
          </a:p>
        </p:txBody>
      </p:sp>
    </p:spTree>
    <p:extLst>
      <p:ext uri="{BB962C8B-B14F-4D97-AF65-F5344CB8AC3E}">
        <p14:creationId xmlns:p14="http://schemas.microsoft.com/office/powerpoint/2010/main" val="3210025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CBE822-75F1-B8BB-69FA-C2AD3124F87B}"/>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9E1B"/>
              </a:solidFill>
              <a:latin typeface="a Big Deal" panose="02000503000000000000" pitchFamily="2" charset="0"/>
            </a:endParaRPr>
          </a:p>
        </p:txBody>
      </p:sp>
      <p:sp>
        <p:nvSpPr>
          <p:cNvPr id="11" name="Content Placeholder 2">
            <a:extLst>
              <a:ext uri="{FF2B5EF4-FFF2-40B4-BE49-F238E27FC236}">
                <a16:creationId xmlns:a16="http://schemas.microsoft.com/office/drawing/2014/main" id="{82FCA5B9-9097-F701-FF0E-7342C97B98A6}"/>
              </a:ext>
            </a:extLst>
          </p:cNvPr>
          <p:cNvSpPr txBox="1">
            <a:spLocks/>
          </p:cNvSpPr>
          <p:nvPr/>
        </p:nvSpPr>
        <p:spPr>
          <a:xfrm>
            <a:off x="612954" y="1839084"/>
            <a:ext cx="8867930" cy="4080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7" name="Object 6">
            <a:extLst>
              <a:ext uri="{FF2B5EF4-FFF2-40B4-BE49-F238E27FC236}">
                <a16:creationId xmlns:a16="http://schemas.microsoft.com/office/drawing/2014/main" id="{5029892D-1B4D-A6FF-68B8-803963F34DC3}"/>
              </a:ext>
            </a:extLst>
          </p:cNvPr>
          <p:cNvGraphicFramePr>
            <a:graphicFrameLocks noChangeAspect="1"/>
          </p:cNvGraphicFramePr>
          <p:nvPr>
            <p:extLst>
              <p:ext uri="{D42A27DB-BD31-4B8C-83A1-F6EECF244321}">
                <p14:modId xmlns:p14="http://schemas.microsoft.com/office/powerpoint/2010/main" val="1460102731"/>
              </p:ext>
            </p:extLst>
          </p:nvPr>
        </p:nvGraphicFramePr>
        <p:xfrm>
          <a:off x="3311236" y="138546"/>
          <a:ext cx="5347855" cy="6553200"/>
        </p:xfrm>
        <a:graphic>
          <a:graphicData uri="http://schemas.openxmlformats.org/presentationml/2006/ole">
            <mc:AlternateContent xmlns:mc="http://schemas.openxmlformats.org/markup-compatibility/2006">
              <mc:Choice xmlns:v="urn:schemas-microsoft-com:vml" Requires="v">
                <p:oleObj name="Acrobat Document" r:id="rId3" imgW="5829120" imgH="7543800" progId="AcroExch.Document.DC">
                  <p:embed/>
                </p:oleObj>
              </mc:Choice>
              <mc:Fallback>
                <p:oleObj name="Acrobat Document" r:id="rId3" imgW="5829120" imgH="7543800" progId="AcroExch.Document.DC">
                  <p:embed/>
                  <p:pic>
                    <p:nvPicPr>
                      <p:cNvPr id="0" name=""/>
                      <p:cNvPicPr/>
                      <p:nvPr/>
                    </p:nvPicPr>
                    <p:blipFill>
                      <a:blip r:embed="rId4"/>
                      <a:stretch>
                        <a:fillRect/>
                      </a:stretch>
                    </p:blipFill>
                    <p:spPr>
                      <a:xfrm>
                        <a:off x="3311236" y="138546"/>
                        <a:ext cx="5347855" cy="6553200"/>
                      </a:xfrm>
                      <a:prstGeom prst="rect">
                        <a:avLst/>
                      </a:prstGeom>
                    </p:spPr>
                  </p:pic>
                </p:oleObj>
              </mc:Fallback>
            </mc:AlternateContent>
          </a:graphicData>
        </a:graphic>
      </p:graphicFrame>
    </p:spTree>
    <p:extLst>
      <p:ext uri="{BB962C8B-B14F-4D97-AF65-F5344CB8AC3E}">
        <p14:creationId xmlns:p14="http://schemas.microsoft.com/office/powerpoint/2010/main" val="2781009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D7733A6-7E85-C891-B0EF-C834B5952857}"/>
              </a:ext>
            </a:extLst>
          </p:cNvPr>
          <p:cNvGraphicFramePr>
            <a:graphicFrameLocks noGrp="1"/>
          </p:cNvGraphicFramePr>
          <p:nvPr>
            <p:ph idx="1"/>
            <p:extLst>
              <p:ext uri="{D42A27DB-BD31-4B8C-83A1-F6EECF244321}">
                <p14:modId xmlns:p14="http://schemas.microsoft.com/office/powerpoint/2010/main" val="3319642809"/>
              </p:ext>
            </p:extLst>
          </p:nvPr>
        </p:nvGraphicFramePr>
        <p:xfrm>
          <a:off x="564824" y="1523967"/>
          <a:ext cx="854146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B2316960-AE91-C495-E433-0EEFF08E22C6}"/>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Benefits of KIC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4" name="Straight Connector 3">
            <a:extLst>
              <a:ext uri="{FF2B5EF4-FFF2-40B4-BE49-F238E27FC236}">
                <a16:creationId xmlns:a16="http://schemas.microsoft.com/office/drawing/2014/main" id="{AD66CD06-57DF-BB3E-5C21-855B090B4398}"/>
              </a:ext>
            </a:extLst>
          </p:cNvPr>
          <p:cNvCxnSpPr>
            <a:cxnSpLocks/>
          </p:cNvCxnSpPr>
          <p:nvPr/>
        </p:nvCxnSpPr>
        <p:spPr>
          <a:xfrm>
            <a:off x="677509" y="963733"/>
            <a:ext cx="4192874"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247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30DD0-288B-1F9F-F4F2-E2A150A8B9F6}"/>
              </a:ext>
            </a:extLst>
          </p:cNvPr>
          <p:cNvSpPr>
            <a:spLocks noGrp="1"/>
          </p:cNvSpPr>
          <p:nvPr>
            <p:ph type="ctrTitle"/>
          </p:nvPr>
        </p:nvSpPr>
        <p:spPr/>
        <p:txBody>
          <a:bodyPr>
            <a:normAutofit/>
          </a:bodyPr>
          <a:lstStyle/>
          <a:p>
            <a:r>
              <a:rPr lang="en-US" sz="4800" dirty="0"/>
              <a:t>Trainings Done July – Dec 2023</a:t>
            </a:r>
          </a:p>
        </p:txBody>
      </p:sp>
      <p:sp>
        <p:nvSpPr>
          <p:cNvPr id="3" name="Subtitle 2">
            <a:extLst>
              <a:ext uri="{FF2B5EF4-FFF2-40B4-BE49-F238E27FC236}">
                <a16:creationId xmlns:a16="http://schemas.microsoft.com/office/drawing/2014/main" id="{8E51AB05-04DE-CD5E-86F9-E90DA32AAE82}"/>
              </a:ext>
            </a:extLst>
          </p:cNvPr>
          <p:cNvSpPr>
            <a:spLocks noGrp="1"/>
          </p:cNvSpPr>
          <p:nvPr>
            <p:ph type="subTitle" idx="1"/>
          </p:nvPr>
        </p:nvSpPr>
        <p:spPr/>
        <p:txBody>
          <a:bodyPr>
            <a:normAutofit/>
          </a:bodyPr>
          <a:lstStyle/>
          <a:p>
            <a:r>
              <a:rPr lang="en-US" sz="3600" dirty="0"/>
              <a:t>All trainings given during this reporting period are attached in this one PPT </a:t>
            </a:r>
          </a:p>
        </p:txBody>
      </p:sp>
    </p:spTree>
    <p:extLst>
      <p:ext uri="{BB962C8B-B14F-4D97-AF65-F5344CB8AC3E}">
        <p14:creationId xmlns:p14="http://schemas.microsoft.com/office/powerpoint/2010/main" val="262090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1C8BDB1-7070-4A84-4C36-08C142626021}"/>
              </a:ext>
            </a:extLst>
          </p:cNvPr>
          <p:cNvGraphicFramePr>
            <a:graphicFrameLocks noGrp="1"/>
          </p:cNvGraphicFramePr>
          <p:nvPr>
            <p:ph idx="1"/>
            <p:extLst>
              <p:ext uri="{D42A27DB-BD31-4B8C-83A1-F6EECF244321}">
                <p14:modId xmlns:p14="http://schemas.microsoft.com/office/powerpoint/2010/main" val="1709409822"/>
              </p:ext>
            </p:extLst>
          </p:nvPr>
        </p:nvGraphicFramePr>
        <p:xfrm>
          <a:off x="442415" y="1129589"/>
          <a:ext cx="953409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BA695E87-B685-EFBE-634A-3F2CA27B0EA2}"/>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Background of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937C182F-24A1-928C-6390-A26AA19858B1}"/>
              </a:ext>
            </a:extLst>
          </p:cNvPr>
          <p:cNvCxnSpPr>
            <a:cxnSpLocks/>
          </p:cNvCxnSpPr>
          <p:nvPr/>
        </p:nvCxnSpPr>
        <p:spPr>
          <a:xfrm>
            <a:off x="677509" y="992608"/>
            <a:ext cx="4192874"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317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B90F7D2-1460-9402-F881-E93588D26A5D}"/>
              </a:ext>
            </a:extLst>
          </p:cNvPr>
          <p:cNvGraphicFramePr>
            <a:graphicFrameLocks noGrp="1"/>
          </p:cNvGraphicFramePr>
          <p:nvPr>
            <p:ph idx="1"/>
            <p:extLst>
              <p:ext uri="{D42A27DB-BD31-4B8C-83A1-F6EECF244321}">
                <p14:modId xmlns:p14="http://schemas.microsoft.com/office/powerpoint/2010/main" val="3799535441"/>
              </p:ext>
            </p:extLst>
          </p:nvPr>
        </p:nvGraphicFramePr>
        <p:xfrm>
          <a:off x="491690" y="1411739"/>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DAC93E5-1B78-C995-F68B-26477362B5B6}"/>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Referrals Over Time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1801FDBF-3C57-7287-F554-FFC7A4BF2F38}"/>
              </a:ext>
            </a:extLst>
          </p:cNvPr>
          <p:cNvCxnSpPr>
            <a:cxnSpLocks/>
          </p:cNvCxnSpPr>
          <p:nvPr/>
        </p:nvCxnSpPr>
        <p:spPr>
          <a:xfrm>
            <a:off x="677509" y="992608"/>
            <a:ext cx="3278474"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689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403C-2A5F-47C2-913C-BEB94B2A9F11}"/>
              </a:ext>
            </a:extLst>
          </p:cNvPr>
          <p:cNvSpPr>
            <a:spLocks noGrp="1"/>
          </p:cNvSpPr>
          <p:nvPr>
            <p:ph type="title"/>
          </p:nvPr>
        </p:nvSpPr>
        <p:spPr>
          <a:xfrm>
            <a:off x="838200" y="365125"/>
            <a:ext cx="10687050" cy="1325563"/>
          </a:xfrm>
        </p:spPr>
        <p:txBody>
          <a:bodyPr/>
          <a:lstStyle/>
          <a:p>
            <a:r>
              <a:rPr lang="en-US" dirty="0">
                <a:solidFill>
                  <a:srgbClr val="FF9E1B"/>
                </a:solidFill>
                <a:latin typeface="a Big Deal" panose="02000503000000000000" pitchFamily="2" charset="0"/>
              </a:rPr>
              <a:t>Promoting Kick It California</a:t>
            </a:r>
          </a:p>
        </p:txBody>
      </p:sp>
      <p:sp>
        <p:nvSpPr>
          <p:cNvPr id="3" name="Content Placeholder 2">
            <a:extLst>
              <a:ext uri="{FF2B5EF4-FFF2-40B4-BE49-F238E27FC236}">
                <a16:creationId xmlns:a16="http://schemas.microsoft.com/office/drawing/2014/main" id="{4011E271-318D-49F2-BFD6-280AC253206B}"/>
              </a:ext>
            </a:extLst>
          </p:cNvPr>
          <p:cNvSpPr>
            <a:spLocks noGrp="1"/>
          </p:cNvSpPr>
          <p:nvPr>
            <p:ph idx="1"/>
          </p:nvPr>
        </p:nvSpPr>
        <p:spPr>
          <a:xfrm>
            <a:off x="2242686" y="1529544"/>
            <a:ext cx="8961119" cy="1325564"/>
          </a:xfrm>
        </p:spPr>
        <p:txBody>
          <a:bodyPr>
            <a:noAutofit/>
          </a:bodyPr>
          <a:lstStyle/>
          <a:p>
            <a:pPr marL="0" indent="0">
              <a:buClr>
                <a:srgbClr val="FF9E1B"/>
              </a:buClr>
              <a:buNone/>
            </a:pPr>
            <a:r>
              <a:rPr lang="en-US" sz="2200" b="0" i="0" u="none" strike="noStrike" baseline="0" dirty="0">
                <a:solidFill>
                  <a:srgbClr val="092B49"/>
                </a:solidFill>
              </a:rPr>
              <a:t>In orde</a:t>
            </a:r>
            <a:r>
              <a:rPr lang="en-US" sz="2200" dirty="0">
                <a:solidFill>
                  <a:srgbClr val="092B49"/>
                </a:solidFill>
              </a:rPr>
              <a:t>r to raise awareness about our free, nonjudgmental, confidential services and our partnership with clinics, we recommend you promote or mention the partnership with KIC on your website, social media, and other outreach channels, if possible. </a:t>
            </a:r>
            <a:endParaRPr lang="en-US" sz="2200" b="0" i="0" u="none" strike="noStrike" baseline="0" dirty="0">
              <a:solidFill>
                <a:srgbClr val="092B49"/>
              </a:solidFill>
            </a:endParaRPr>
          </a:p>
        </p:txBody>
      </p:sp>
      <p:sp>
        <p:nvSpPr>
          <p:cNvPr id="5" name="Oval 4">
            <a:extLst>
              <a:ext uri="{FF2B5EF4-FFF2-40B4-BE49-F238E27FC236}">
                <a16:creationId xmlns:a16="http://schemas.microsoft.com/office/drawing/2014/main" id="{0427AF45-5581-6F33-639B-1E6B2D93C8ED}"/>
              </a:ext>
            </a:extLst>
          </p:cNvPr>
          <p:cNvSpPr/>
          <p:nvPr/>
        </p:nvSpPr>
        <p:spPr>
          <a:xfrm>
            <a:off x="1098812" y="1572893"/>
            <a:ext cx="1018016" cy="1018016"/>
          </a:xfrm>
          <a:prstGeom prst="ellips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Marketing with solid fill">
            <a:extLst>
              <a:ext uri="{FF2B5EF4-FFF2-40B4-BE49-F238E27FC236}">
                <a16:creationId xmlns:a16="http://schemas.microsoft.com/office/drawing/2014/main" id="{E354E2C5-3859-49EC-9692-8896B2DC33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6608" y="1690688"/>
            <a:ext cx="782425" cy="782425"/>
          </a:xfrm>
          <a:prstGeom prst="rect">
            <a:avLst/>
          </a:prstGeom>
        </p:spPr>
      </p:pic>
      <p:sp>
        <p:nvSpPr>
          <p:cNvPr id="8" name="TextBox 7">
            <a:extLst>
              <a:ext uri="{FF2B5EF4-FFF2-40B4-BE49-F238E27FC236}">
                <a16:creationId xmlns:a16="http://schemas.microsoft.com/office/drawing/2014/main" id="{9D0155F3-E919-C77D-6D97-19F6DC462BFF}"/>
              </a:ext>
            </a:extLst>
          </p:cNvPr>
          <p:cNvSpPr txBox="1"/>
          <p:nvPr/>
        </p:nvSpPr>
        <p:spPr>
          <a:xfrm>
            <a:off x="659595" y="2759931"/>
            <a:ext cx="9987197" cy="3062377"/>
          </a:xfrm>
          <a:prstGeom prst="rect">
            <a:avLst/>
          </a:prstGeom>
          <a:noFill/>
        </p:spPr>
        <p:txBody>
          <a:bodyPr wrap="square">
            <a:spAutoFit/>
          </a:bodyPr>
          <a:lstStyle/>
          <a:p>
            <a:pPr marL="742950" lvl="1" indent="-285750">
              <a:spcAft>
                <a:spcPts val="600"/>
              </a:spcAft>
              <a:buClr>
                <a:srgbClr val="FF9E1B"/>
              </a:buClr>
              <a:buFont typeface="Wingdings" panose="05000000000000000000" pitchFamily="2" charset="2"/>
              <a:buChar char="§"/>
            </a:pPr>
            <a:r>
              <a:rPr lang="en-US" sz="2400" b="0" i="0" u="none" strike="noStrike" baseline="0" dirty="0">
                <a:solidFill>
                  <a:srgbClr val="092B49"/>
                </a:solidFill>
              </a:rPr>
              <a:t>Follow us and reshare our social media posts</a:t>
            </a:r>
            <a:br>
              <a:rPr lang="en-US" sz="2400" b="0" i="0" u="none" strike="noStrike" baseline="0" dirty="0">
                <a:solidFill>
                  <a:srgbClr val="092B49"/>
                </a:solidFill>
              </a:rPr>
            </a:br>
            <a:r>
              <a:rPr lang="en-US" sz="2400" b="0" i="0" u="none" strike="noStrike" baseline="0" dirty="0">
                <a:solidFill>
                  <a:srgbClr val="092B49"/>
                </a:solidFill>
              </a:rPr>
              <a:t>@kickitca on </a:t>
            </a:r>
            <a:r>
              <a:rPr lang="en-US" sz="2400" b="1" i="0" u="none" strike="noStrike" baseline="0" dirty="0">
                <a:solidFill>
                  <a:srgbClr val="FF9E1B"/>
                </a:solidFill>
                <a:hlinkClick r:id="rId5">
                  <a:extLst>
                    <a:ext uri="{A12FA001-AC4F-418D-AE19-62706E023703}">
                      <ahyp:hlinkClr xmlns:ahyp="http://schemas.microsoft.com/office/drawing/2018/hyperlinkcolor" val="tx"/>
                    </a:ext>
                  </a:extLst>
                </a:hlinkClick>
              </a:rPr>
              <a:t>Facebook</a:t>
            </a:r>
            <a:r>
              <a:rPr lang="en-US" sz="2400" b="0" i="0" u="none" strike="noStrike" baseline="0" dirty="0">
                <a:solidFill>
                  <a:srgbClr val="092B49"/>
                </a:solidFill>
              </a:rPr>
              <a:t>, </a:t>
            </a:r>
            <a:r>
              <a:rPr lang="en-US" sz="2400" b="1" i="0" u="none" strike="noStrike" baseline="0" dirty="0">
                <a:solidFill>
                  <a:srgbClr val="FF9E1B"/>
                </a:solidFill>
                <a:hlinkClick r:id="rId6">
                  <a:extLst>
                    <a:ext uri="{A12FA001-AC4F-418D-AE19-62706E023703}">
                      <ahyp:hlinkClr xmlns:ahyp="http://schemas.microsoft.com/office/drawing/2018/hyperlinkcolor" val="tx"/>
                    </a:ext>
                  </a:extLst>
                </a:hlinkClick>
              </a:rPr>
              <a:t>IG</a:t>
            </a:r>
            <a:r>
              <a:rPr lang="en-US" sz="2400" b="0" i="0" u="none" strike="noStrike" baseline="0" dirty="0">
                <a:solidFill>
                  <a:srgbClr val="092B49"/>
                </a:solidFill>
              </a:rPr>
              <a:t>, </a:t>
            </a:r>
            <a:r>
              <a:rPr lang="en-US" sz="2400" b="1" i="0" u="none" strike="noStrike" baseline="0" dirty="0">
                <a:solidFill>
                  <a:srgbClr val="FF9E1B"/>
                </a:solidFill>
                <a:hlinkClick r:id="rId7">
                  <a:extLst>
                    <a:ext uri="{A12FA001-AC4F-418D-AE19-62706E023703}">
                      <ahyp:hlinkClr xmlns:ahyp="http://schemas.microsoft.com/office/drawing/2018/hyperlinkcolor" val="tx"/>
                    </a:ext>
                  </a:extLst>
                </a:hlinkClick>
              </a:rPr>
              <a:t>Twitter</a:t>
            </a:r>
            <a:r>
              <a:rPr lang="en-US" sz="2400" b="0" i="0" u="none" strike="noStrike" baseline="0" dirty="0">
                <a:solidFill>
                  <a:srgbClr val="092B49"/>
                </a:solidFill>
              </a:rPr>
              <a:t>, and </a:t>
            </a:r>
            <a:r>
              <a:rPr lang="en-US" sz="2400" b="1" i="0" u="none" strike="noStrike" baseline="0" dirty="0">
                <a:solidFill>
                  <a:srgbClr val="FF9E1B"/>
                </a:solidFill>
                <a:hlinkClick r:id="rId8">
                  <a:extLst>
                    <a:ext uri="{A12FA001-AC4F-418D-AE19-62706E023703}">
                      <ahyp:hlinkClr xmlns:ahyp="http://schemas.microsoft.com/office/drawing/2018/hyperlinkcolor" val="tx"/>
                    </a:ext>
                  </a:extLst>
                </a:hlinkClick>
              </a:rPr>
              <a:t>YouTube</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i="0" u="none" strike="noStrike" baseline="0" dirty="0">
                <a:solidFill>
                  <a:srgbClr val="FF9E1B"/>
                </a:solidFill>
                <a:hlinkClick r:id="rId9">
                  <a:extLst>
                    <a:ext uri="{A12FA001-AC4F-418D-AE19-62706E023703}">
                      <ahyp:hlinkClr xmlns:ahyp="http://schemas.microsoft.com/office/drawing/2018/hyperlinkcolor" val="tx"/>
                    </a:ext>
                  </a:extLst>
                </a:hlinkClick>
              </a:rPr>
              <a:t>Educational Materials</a:t>
            </a:r>
            <a:endParaRPr lang="en-US" sz="2400" b="0" i="0" u="none" strike="noStrike" baseline="0" dirty="0">
              <a:solidFill>
                <a:srgbClr val="092B49"/>
              </a:solidFill>
            </a:endParaRPr>
          </a:p>
          <a:p>
            <a:pPr marL="742950" lvl="1" indent="-285750">
              <a:spcAft>
                <a:spcPts val="600"/>
              </a:spcAft>
              <a:buClr>
                <a:srgbClr val="FF9E1B"/>
              </a:buClr>
              <a:buFont typeface="Wingdings" panose="05000000000000000000" pitchFamily="2" charset="2"/>
              <a:buChar char="§"/>
            </a:pPr>
            <a:r>
              <a:rPr lang="en-US" sz="2400" b="1" dirty="0">
                <a:solidFill>
                  <a:srgbClr val="FF9E1B"/>
                </a:solidFill>
                <a:hlinkClick r:id="rId10" action="ppaction://hlinkfile">
                  <a:extLst>
                    <a:ext uri="{A12FA001-AC4F-418D-AE19-62706E023703}">
                      <ahyp:hlinkClr xmlns:ahyp="http://schemas.microsoft.com/office/drawing/2018/hyperlinkcolor" val="tx"/>
                    </a:ext>
                  </a:extLst>
                </a:hlinkClick>
              </a:rPr>
              <a:t>Promotional Materials</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i="0" u="none" strike="noStrike" baseline="0" dirty="0">
                <a:solidFill>
                  <a:srgbClr val="FF9E1B"/>
                </a:solidFill>
                <a:hlinkClick r:id="rId11">
                  <a:extLst>
                    <a:ext uri="{A12FA001-AC4F-418D-AE19-62706E023703}">
                      <ahyp:hlinkClr xmlns:ahyp="http://schemas.microsoft.com/office/drawing/2018/hyperlinkcolor" val="tx"/>
                    </a:ext>
                  </a:extLst>
                </a:hlinkClick>
              </a:rPr>
              <a:t>Trainings</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0" i="0" u="none" strike="noStrike" baseline="0" dirty="0">
                <a:solidFill>
                  <a:srgbClr val="092B49"/>
                </a:solidFill>
              </a:rPr>
              <a:t>Join our </a:t>
            </a:r>
            <a:r>
              <a:rPr lang="en-US" sz="2400" b="1" dirty="0">
                <a:solidFill>
                  <a:srgbClr val="FF9E1B"/>
                </a:solidFill>
                <a:hlinkClick r:id="rId12">
                  <a:extLst>
                    <a:ext uri="{A12FA001-AC4F-418D-AE19-62706E023703}">
                      <ahyp:hlinkClr xmlns:ahyp="http://schemas.microsoft.com/office/drawing/2018/hyperlinkcolor" val="tx"/>
                    </a:ext>
                  </a:extLst>
                </a:hlinkClick>
              </a:rPr>
              <a:t>Email List</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dirty="0">
                <a:solidFill>
                  <a:srgbClr val="092B49"/>
                </a:solidFill>
              </a:rPr>
              <a:t>For TA or custom training opportunities, email </a:t>
            </a:r>
            <a:r>
              <a:rPr lang="en-US" sz="2400" b="1" dirty="0">
                <a:solidFill>
                  <a:srgbClr val="FF9E1B"/>
                </a:solidFill>
                <a:hlinkClick r:id="rId13">
                  <a:extLst>
                    <a:ext uri="{A12FA001-AC4F-418D-AE19-62706E023703}">
                      <ahyp:hlinkClr xmlns:ahyp="http://schemas.microsoft.com/office/drawing/2018/hyperlinkcolor" val="tx"/>
                    </a:ext>
                  </a:extLst>
                </a:hlinkClick>
              </a:rPr>
              <a:t>cshoutreach@ucsd.edu</a:t>
            </a:r>
            <a:r>
              <a:rPr lang="en-US" sz="2400" b="1" dirty="0">
                <a:solidFill>
                  <a:srgbClr val="FF9E1B"/>
                </a:solidFill>
              </a:rPr>
              <a:t> </a:t>
            </a:r>
            <a:endParaRPr lang="en-US" sz="2400" b="1" i="0" u="none" strike="noStrike" baseline="0" dirty="0">
              <a:solidFill>
                <a:srgbClr val="FF9E1B"/>
              </a:solidFill>
            </a:endParaRPr>
          </a:p>
        </p:txBody>
      </p:sp>
      <p:sp>
        <p:nvSpPr>
          <p:cNvPr id="9" name="Rectangle: Rounded Corners 8">
            <a:extLst>
              <a:ext uri="{FF2B5EF4-FFF2-40B4-BE49-F238E27FC236}">
                <a16:creationId xmlns:a16="http://schemas.microsoft.com/office/drawing/2014/main" id="{ACDF95D0-37A8-4BB3-345A-F80CC3266E5C}"/>
              </a:ext>
            </a:extLst>
          </p:cNvPr>
          <p:cNvSpPr/>
          <p:nvPr/>
        </p:nvSpPr>
        <p:spPr>
          <a:xfrm>
            <a:off x="1098813" y="5991330"/>
            <a:ext cx="7891183" cy="519017"/>
          </a:xfrm>
          <a:prstGeom prst="roundRect">
            <a:avLst/>
          </a:prstGeom>
          <a:solidFill>
            <a:srgbClr val="EEE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22D25C6-7031-5CEA-5407-0ECD2142AA64}"/>
              </a:ext>
            </a:extLst>
          </p:cNvPr>
          <p:cNvSpPr txBox="1"/>
          <p:nvPr/>
        </p:nvSpPr>
        <p:spPr>
          <a:xfrm>
            <a:off x="1607820" y="6066172"/>
            <a:ext cx="7382176" cy="369332"/>
          </a:xfrm>
          <a:prstGeom prst="rect">
            <a:avLst/>
          </a:prstGeom>
          <a:noFill/>
        </p:spPr>
        <p:txBody>
          <a:bodyPr wrap="square" rtlCol="0">
            <a:spAutoFit/>
          </a:bodyPr>
          <a:lstStyle/>
          <a:p>
            <a:r>
              <a:rPr lang="en-US" dirty="0">
                <a:solidFill>
                  <a:srgbClr val="092B49"/>
                </a:solidFill>
              </a:rPr>
              <a:t>Join our </a:t>
            </a:r>
            <a:r>
              <a:rPr lang="en-US" b="1" dirty="0">
                <a:solidFill>
                  <a:srgbClr val="FF9E1B"/>
                </a:solidFill>
                <a:hlinkClick r:id="rId12">
                  <a:extLst>
                    <a:ext uri="{A12FA001-AC4F-418D-AE19-62706E023703}">
                      <ahyp:hlinkClr xmlns:ahyp="http://schemas.microsoft.com/office/drawing/2018/hyperlinkcolor" val="tx"/>
                    </a:ext>
                  </a:extLst>
                </a:hlinkClick>
              </a:rPr>
              <a:t>email list</a:t>
            </a:r>
            <a:r>
              <a:rPr lang="en-US" b="1" dirty="0">
                <a:solidFill>
                  <a:srgbClr val="FF9E1B"/>
                </a:solidFill>
              </a:rPr>
              <a:t> </a:t>
            </a:r>
            <a:r>
              <a:rPr lang="en-US" dirty="0">
                <a:solidFill>
                  <a:srgbClr val="092B49"/>
                </a:solidFill>
              </a:rPr>
              <a:t>to not miss out on our newest cessation news &amp; initiatives! </a:t>
            </a:r>
            <a:endParaRPr lang="en-US" b="1" u="sng" dirty="0">
              <a:solidFill>
                <a:srgbClr val="FF9E1B"/>
              </a:solidFill>
            </a:endParaRPr>
          </a:p>
        </p:txBody>
      </p:sp>
      <p:pic>
        <p:nvPicPr>
          <p:cNvPr id="11" name="Graphic 10" descr="Email with solid fill">
            <a:extLst>
              <a:ext uri="{FF2B5EF4-FFF2-40B4-BE49-F238E27FC236}">
                <a16:creationId xmlns:a16="http://schemas.microsoft.com/office/drawing/2014/main" id="{9C2837A6-59D9-996D-A91A-E30419DD0F4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38488" y="6046450"/>
            <a:ext cx="369332" cy="369332"/>
          </a:xfrm>
          <a:prstGeom prst="rect">
            <a:avLst/>
          </a:prstGeom>
        </p:spPr>
      </p:pic>
    </p:spTree>
    <p:extLst>
      <p:ext uri="{BB962C8B-B14F-4D97-AF65-F5344CB8AC3E}">
        <p14:creationId xmlns:p14="http://schemas.microsoft.com/office/powerpoint/2010/main" val="1731272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92B49">
            <a:alpha val="83000"/>
          </a:srgbClr>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6CC5C4F-3B79-171B-64EE-08267162200C}"/>
              </a:ext>
            </a:extLst>
          </p:cNvPr>
          <p:cNvSpPr/>
          <p:nvPr/>
        </p:nvSpPr>
        <p:spPr>
          <a:xfrm>
            <a:off x="487432" y="823788"/>
            <a:ext cx="5037068" cy="52104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6714FF7-E33B-5A91-93AC-39634F9781F0}"/>
              </a:ext>
            </a:extLst>
          </p:cNvPr>
          <p:cNvSpPr>
            <a:spLocks noGrp="1"/>
          </p:cNvSpPr>
          <p:nvPr>
            <p:ph type="title"/>
          </p:nvPr>
        </p:nvSpPr>
        <p:spPr>
          <a:xfrm>
            <a:off x="5846693" y="2766218"/>
            <a:ext cx="10515600" cy="1325563"/>
          </a:xfrm>
        </p:spPr>
        <p:txBody>
          <a:bodyPr/>
          <a:lstStyle/>
          <a:p>
            <a:r>
              <a:rPr lang="en-US" dirty="0">
                <a:solidFill>
                  <a:srgbClr val="FF9E1B"/>
                </a:solidFill>
                <a:latin typeface="a Big Deal" panose="02000503000000000000" pitchFamily="2" charset="0"/>
              </a:rPr>
              <a:t>Questions?</a:t>
            </a:r>
          </a:p>
        </p:txBody>
      </p:sp>
      <p:pic>
        <p:nvPicPr>
          <p:cNvPr id="6" name="Picture 5" descr="Background pattern&#10;&#10;Description automatically generated with low confidence">
            <a:extLst>
              <a:ext uri="{FF2B5EF4-FFF2-40B4-BE49-F238E27FC236}">
                <a16:creationId xmlns:a16="http://schemas.microsoft.com/office/drawing/2014/main" id="{A432EF15-8280-025F-E4DF-B490F0D9E91F}"/>
              </a:ext>
            </a:extLst>
          </p:cNvPr>
          <p:cNvPicPr>
            <a:picLocks noChangeAspect="1"/>
          </p:cNvPicPr>
          <p:nvPr/>
        </p:nvPicPr>
        <p:blipFill rotWithShape="1">
          <a:blip r:embed="rId3">
            <a:extLst>
              <a:ext uri="{28A0092B-C50C-407E-A947-70E740481C1C}">
                <a14:useLocalDpi xmlns:a14="http://schemas.microsoft.com/office/drawing/2010/main" val="0"/>
              </a:ext>
            </a:extLst>
          </a:blip>
          <a:srcRect l="1574" r="2362"/>
          <a:stretch/>
        </p:blipFill>
        <p:spPr>
          <a:xfrm>
            <a:off x="685800" y="2816895"/>
            <a:ext cx="4648200" cy="1209674"/>
          </a:xfrm>
          <a:prstGeom prst="rect">
            <a:avLst/>
          </a:prstGeom>
        </p:spPr>
      </p:pic>
    </p:spTree>
    <p:extLst>
      <p:ext uri="{BB962C8B-B14F-4D97-AF65-F5344CB8AC3E}">
        <p14:creationId xmlns:p14="http://schemas.microsoft.com/office/powerpoint/2010/main" val="2091076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0AD9C2E-FDFB-4D1C-8640-8D178B0A0359}"/>
              </a:ext>
            </a:extLst>
          </p:cNvPr>
          <p:cNvSpPr>
            <a:spLocks noGrp="1"/>
          </p:cNvSpPr>
          <p:nvPr>
            <p:ph idx="1"/>
          </p:nvPr>
        </p:nvSpPr>
        <p:spPr>
          <a:xfrm>
            <a:off x="859466" y="4221126"/>
            <a:ext cx="6976729" cy="1932024"/>
          </a:xfrm>
        </p:spPr>
        <p:txBody>
          <a:bodyPr>
            <a:normAutofit/>
          </a:bodyPr>
          <a:lstStyle/>
          <a:p>
            <a:pPr marL="0" indent="0">
              <a:buNone/>
            </a:pPr>
            <a:r>
              <a:rPr lang="en-US" dirty="0"/>
              <a:t>Questions? Please email </a:t>
            </a:r>
          </a:p>
          <a:p>
            <a:pPr marL="0" indent="0">
              <a:buNone/>
            </a:pPr>
            <a:r>
              <a:rPr lang="en-US" b="1" dirty="0">
                <a:solidFill>
                  <a:srgbClr val="FF9E1B"/>
                </a:solidFill>
                <a:hlinkClick r:id="rId4">
                  <a:extLst>
                    <a:ext uri="{A12FA001-AC4F-418D-AE19-62706E023703}">
                      <ahyp:hlinkClr xmlns:ahyp="http://schemas.microsoft.com/office/drawing/2018/hyperlinkcolor" val="tx"/>
                    </a:ext>
                  </a:extLst>
                </a:hlinkClick>
              </a:rPr>
              <a:t>ckirby@health.ucsd.edu</a:t>
            </a:r>
          </a:p>
        </p:txBody>
      </p:sp>
      <p:sp>
        <p:nvSpPr>
          <p:cNvPr id="4" name="Content Placeholder 2">
            <a:extLst>
              <a:ext uri="{FF2B5EF4-FFF2-40B4-BE49-F238E27FC236}">
                <a16:creationId xmlns:a16="http://schemas.microsoft.com/office/drawing/2014/main" id="{6E111C2D-BEFD-61DD-13BF-2DEC574D29E6}"/>
              </a:ext>
            </a:extLst>
          </p:cNvPr>
          <p:cNvSpPr txBox="1">
            <a:spLocks/>
          </p:cNvSpPr>
          <p:nvPr/>
        </p:nvSpPr>
        <p:spPr>
          <a:xfrm>
            <a:off x="546130" y="535816"/>
            <a:ext cx="5438552" cy="1569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0" dirty="0">
                <a:solidFill>
                  <a:srgbClr val="092B49"/>
                </a:solidFill>
                <a:latin typeface="F37 Judge Bold Condensed" panose="00000806000000000000" pitchFamily="50" charset="0"/>
              </a:rPr>
              <a:t>Thank you!</a:t>
            </a:r>
            <a:endParaRPr lang="en-US" sz="12000" b="1" dirty="0">
              <a:solidFill>
                <a:srgbClr val="092B49"/>
              </a:solidFill>
              <a:latin typeface="F37 Judge Bold Condensed" panose="00000806000000000000" pitchFamily="50" charset="0"/>
            </a:endParaRPr>
          </a:p>
        </p:txBody>
      </p:sp>
    </p:spTree>
    <p:extLst>
      <p:ext uri="{BB962C8B-B14F-4D97-AF65-F5344CB8AC3E}">
        <p14:creationId xmlns:p14="http://schemas.microsoft.com/office/powerpoint/2010/main" val="1426419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371408" y="2434638"/>
            <a:ext cx="6113833" cy="1169659"/>
          </a:xfrm>
        </p:spPr>
        <p:txBody>
          <a:bodyPr>
            <a:noAutofit/>
          </a:bodyPr>
          <a:lstStyle/>
          <a:p>
            <a:pPr marL="0" indent="0" algn="l">
              <a:spcBef>
                <a:spcPts val="600"/>
              </a:spcBef>
              <a:buFont typeface="Arial" panose="020B0604020202020204" pitchFamily="34" charset="0"/>
              <a:buNone/>
            </a:pPr>
            <a:r>
              <a:rPr lang="en-US" sz="4400" dirty="0">
                <a:solidFill>
                  <a:srgbClr val="092B49"/>
                </a:solidFill>
                <a:latin typeface="F37 Judge Medium Condensed" panose="00000606000000000000" pitchFamily="50" charset="0"/>
              </a:rPr>
              <a:t>Tobacco Cessation </a:t>
            </a:r>
            <a:br>
              <a:rPr lang="en-US" sz="4400" dirty="0">
                <a:solidFill>
                  <a:srgbClr val="092B49"/>
                </a:solidFill>
                <a:latin typeface="F37 Judge Medium Condensed" panose="00000606000000000000" pitchFamily="50" charset="0"/>
              </a:rPr>
            </a:br>
            <a:r>
              <a:rPr lang="en-US" sz="4400" dirty="0">
                <a:solidFill>
                  <a:srgbClr val="092B49"/>
                </a:solidFill>
                <a:latin typeface="F37 Judge Medium Condensed" panose="00000606000000000000" pitchFamily="50" charset="0"/>
              </a:rPr>
              <a:t>Promotion &amp; Referrals</a:t>
            </a:r>
          </a:p>
        </p:txBody>
      </p:sp>
      <p:sp>
        <p:nvSpPr>
          <p:cNvPr id="7" name="Right Triangle 6">
            <a:extLst>
              <a:ext uri="{FF2B5EF4-FFF2-40B4-BE49-F238E27FC236}">
                <a16:creationId xmlns:a16="http://schemas.microsoft.com/office/drawing/2014/main" id="{A67D1B8B-B094-49EF-9BA8-D1BA2B6B45AC}"/>
              </a:ext>
            </a:extLst>
          </p:cNvPr>
          <p:cNvSpPr/>
          <p:nvPr/>
        </p:nvSpPr>
        <p:spPr>
          <a:xfrm flipH="1">
            <a:off x="8201130" y="2862366"/>
            <a:ext cx="3844721" cy="3844721"/>
          </a:xfrm>
          <a:prstGeom prst="rtTriangl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B864D4E7-E556-4889-BA3F-1990E86CDCC3}"/>
              </a:ext>
            </a:extLst>
          </p:cNvPr>
          <p:cNvSpPr/>
          <p:nvPr/>
        </p:nvSpPr>
        <p:spPr>
          <a:xfrm rot="10800000" flipH="1">
            <a:off x="146151" y="149950"/>
            <a:ext cx="2059168" cy="1689871"/>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a:extLst>
              <a:ext uri="{FF2B5EF4-FFF2-40B4-BE49-F238E27FC236}">
                <a16:creationId xmlns:a16="http://schemas.microsoft.com/office/drawing/2014/main" id="{A8B4ED92-56C9-4992-A413-AD2B782C9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59" y="2434638"/>
            <a:ext cx="3328740" cy="1658340"/>
          </a:xfrm>
          <a:prstGeom prst="rect">
            <a:avLst/>
          </a:prstGeom>
        </p:spPr>
      </p:pic>
      <p:cxnSp>
        <p:nvCxnSpPr>
          <p:cNvPr id="12" name="Straight Connector 11">
            <a:extLst>
              <a:ext uri="{FF2B5EF4-FFF2-40B4-BE49-F238E27FC236}">
                <a16:creationId xmlns:a16="http://schemas.microsoft.com/office/drawing/2014/main" id="{849DE66B-1DD3-4A5C-822C-52E0E79E2C6B}"/>
              </a:ext>
            </a:extLst>
          </p:cNvPr>
          <p:cNvCxnSpPr>
            <a:cxnSpLocks/>
          </p:cNvCxnSpPr>
          <p:nvPr/>
        </p:nvCxnSpPr>
        <p:spPr>
          <a:xfrm>
            <a:off x="4112050" y="1735454"/>
            <a:ext cx="0" cy="2571210"/>
          </a:xfrm>
          <a:prstGeom prst="line">
            <a:avLst/>
          </a:prstGeom>
          <a:ln>
            <a:solidFill>
              <a:srgbClr val="B9DAE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E2CDA1C-BE40-453A-8E42-2B4726734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825" y="6104448"/>
            <a:ext cx="6113833" cy="325386"/>
          </a:xfrm>
          <a:prstGeom prst="rect">
            <a:avLst/>
          </a:prstGeom>
        </p:spPr>
      </p:pic>
      <p:sp>
        <p:nvSpPr>
          <p:cNvPr id="13" name="Title 5">
            <a:extLst>
              <a:ext uri="{FF2B5EF4-FFF2-40B4-BE49-F238E27FC236}">
                <a16:creationId xmlns:a16="http://schemas.microsoft.com/office/drawing/2014/main" id="{103A009B-ACCF-4475-BEF8-C31EC0FBE62D}"/>
              </a:ext>
            </a:extLst>
          </p:cNvPr>
          <p:cNvSpPr txBox="1">
            <a:spLocks/>
          </p:cNvSpPr>
          <p:nvPr/>
        </p:nvSpPr>
        <p:spPr>
          <a:xfrm>
            <a:off x="4371409" y="409891"/>
            <a:ext cx="767444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endParaRPr lang="en-US" sz="4000" b="1" dirty="0">
              <a:solidFill>
                <a:srgbClr val="092B49"/>
              </a:solidFill>
              <a:latin typeface="F37 Judge Medium Condensed" panose="00000606000000000000" pitchFamily="50" charset="0"/>
            </a:endParaRPr>
          </a:p>
        </p:txBody>
      </p:sp>
      <p:sp>
        <p:nvSpPr>
          <p:cNvPr id="11" name="Subtitle 5">
            <a:extLst>
              <a:ext uri="{FF2B5EF4-FFF2-40B4-BE49-F238E27FC236}">
                <a16:creationId xmlns:a16="http://schemas.microsoft.com/office/drawing/2014/main" id="{66631351-04A5-59FA-EAA4-ED84B24AD8EC}"/>
              </a:ext>
            </a:extLst>
          </p:cNvPr>
          <p:cNvSpPr txBox="1">
            <a:spLocks/>
          </p:cNvSpPr>
          <p:nvPr/>
        </p:nvSpPr>
        <p:spPr>
          <a:xfrm>
            <a:off x="4371409" y="3954472"/>
            <a:ext cx="6113833" cy="11696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rgbClr val="FF9E1B"/>
                </a:solidFill>
              </a:rPr>
              <a:t>November 7, 2023</a:t>
            </a:r>
          </a:p>
        </p:txBody>
      </p:sp>
    </p:spTree>
    <p:extLst>
      <p:ext uri="{BB962C8B-B14F-4D97-AF65-F5344CB8AC3E}">
        <p14:creationId xmlns:p14="http://schemas.microsoft.com/office/powerpoint/2010/main" val="1160238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0943-BE7E-4AD8-8BC1-0C51BDD0886D}"/>
              </a:ext>
            </a:extLst>
          </p:cNvPr>
          <p:cNvSpPr>
            <a:spLocks noGrp="1"/>
          </p:cNvSpPr>
          <p:nvPr>
            <p:ph type="title"/>
          </p:nvPr>
        </p:nvSpPr>
        <p:spPr>
          <a:xfrm>
            <a:off x="838199" y="175978"/>
            <a:ext cx="10515600" cy="1325563"/>
          </a:xfrm>
        </p:spPr>
        <p:txBody>
          <a:bodyPr/>
          <a:lstStyle/>
          <a:p>
            <a:r>
              <a:rPr lang="en-US" dirty="0">
                <a:solidFill>
                  <a:srgbClr val="FF9E1B"/>
                </a:solidFill>
                <a:latin typeface="a Big Deal" panose="02000503000000000000" pitchFamily="2" charset="0"/>
              </a:rPr>
              <a:t>AGENDA</a:t>
            </a:r>
          </a:p>
        </p:txBody>
      </p:sp>
      <p:sp>
        <p:nvSpPr>
          <p:cNvPr id="3" name="Content Placeholder 2">
            <a:extLst>
              <a:ext uri="{FF2B5EF4-FFF2-40B4-BE49-F238E27FC236}">
                <a16:creationId xmlns:a16="http://schemas.microsoft.com/office/drawing/2014/main" id="{E642368D-0AD6-41F0-8407-804825DA815D}"/>
              </a:ext>
            </a:extLst>
          </p:cNvPr>
          <p:cNvSpPr>
            <a:spLocks noGrp="1"/>
          </p:cNvSpPr>
          <p:nvPr>
            <p:ph idx="1"/>
          </p:nvPr>
        </p:nvSpPr>
        <p:spPr>
          <a:xfrm>
            <a:off x="838199" y="1501541"/>
            <a:ext cx="9589478" cy="4640598"/>
          </a:xfrm>
        </p:spPr>
        <p:txBody>
          <a:bodyPr>
            <a:normAutofit fontScale="77500" lnSpcReduction="20000"/>
          </a:bodyPr>
          <a:lstStyle/>
          <a:p>
            <a:pPr>
              <a:buBlip>
                <a:blip r:embed="rId3"/>
              </a:buBlip>
            </a:pPr>
            <a:r>
              <a:rPr lang="en-US" sz="3800" b="1" dirty="0">
                <a:solidFill>
                  <a:srgbClr val="092B49"/>
                </a:solidFill>
                <a:ea typeface="Times New Roman" panose="02020603050405020304" pitchFamily="18" charset="0"/>
              </a:rPr>
              <a:t> About Kick It California</a:t>
            </a:r>
            <a:endParaRPr lang="en-US" sz="3800" b="1" strike="sngStrike" dirty="0">
              <a:solidFill>
                <a:srgbClr val="092B49"/>
              </a:solidFill>
              <a:effectLst/>
              <a:ea typeface="Times New Roman" panose="02020603050405020304" pitchFamily="18" charset="0"/>
            </a:endParaRPr>
          </a:p>
          <a:p>
            <a:pPr lvl="1"/>
            <a:r>
              <a:rPr lang="en-US" altLang="en-US" sz="3800" dirty="0">
                <a:solidFill>
                  <a:srgbClr val="092B49"/>
                </a:solidFill>
                <a:cs typeface="Arial" panose="020B0604020202020204" pitchFamily="34" charset="0"/>
              </a:rPr>
              <a:t>What is KIC? </a:t>
            </a:r>
          </a:p>
          <a:p>
            <a:pPr lvl="1"/>
            <a:r>
              <a:rPr lang="en-US" altLang="en-US" sz="3800" dirty="0">
                <a:solidFill>
                  <a:srgbClr val="092B49"/>
                </a:solidFill>
                <a:cs typeface="Arial" panose="020B0604020202020204" pitchFamily="34" charset="0"/>
              </a:rPr>
              <a:t>Services &amp; Resources Overview</a:t>
            </a:r>
          </a:p>
          <a:p>
            <a:pPr lvl="1"/>
            <a:r>
              <a:rPr lang="en-US" sz="3800" dirty="0">
                <a:solidFill>
                  <a:srgbClr val="092B49"/>
                </a:solidFill>
                <a:latin typeface="Calibri" panose="020F0502020204030204" pitchFamily="34" charset="0"/>
                <a:ea typeface="Times New Roman" panose="02020603050405020304" pitchFamily="18" charset="0"/>
              </a:rPr>
              <a:t>Quit Coaching Protocol</a:t>
            </a:r>
            <a:br>
              <a:rPr lang="en-US" sz="3800" dirty="0">
                <a:solidFill>
                  <a:srgbClr val="092B49"/>
                </a:solidFill>
                <a:effectLst/>
                <a:latin typeface="Calibri" panose="020F0502020204030204" pitchFamily="34" charset="0"/>
                <a:ea typeface="Times New Roman" panose="02020603050405020304" pitchFamily="18" charset="0"/>
              </a:rPr>
            </a:br>
            <a:endParaRPr lang="en-US" altLang="en-US" sz="3800" dirty="0">
              <a:solidFill>
                <a:srgbClr val="092B49"/>
              </a:solidFill>
              <a:cs typeface="Arial" panose="020B0604020202020204" pitchFamily="34" charset="0"/>
            </a:endParaRPr>
          </a:p>
          <a:p>
            <a:pPr>
              <a:buBlip>
                <a:blip r:embed="rId3"/>
              </a:buBlip>
            </a:pPr>
            <a:r>
              <a:rPr lang="en-US" sz="3800" b="1" dirty="0">
                <a:solidFill>
                  <a:srgbClr val="092B49"/>
                </a:solidFill>
                <a:ea typeface="Times New Roman" panose="02020603050405020304" pitchFamily="18" charset="0"/>
              </a:rPr>
              <a:t> The Importance of Proactive Referrals From Providers</a:t>
            </a:r>
            <a:endParaRPr lang="en-US" altLang="en-US" sz="3800" b="1" dirty="0">
              <a:solidFill>
                <a:srgbClr val="092B49"/>
              </a:solidFill>
              <a:cs typeface="Arial" panose="020B0604020202020204" pitchFamily="34" charset="0"/>
            </a:endParaRPr>
          </a:p>
          <a:p>
            <a:pPr lvl="1"/>
            <a:r>
              <a:rPr lang="en-US" altLang="en-US" sz="3800" dirty="0">
                <a:solidFill>
                  <a:srgbClr val="092B49"/>
                </a:solidFill>
                <a:cs typeface="Arial" panose="020B0604020202020204" pitchFamily="34" charset="0"/>
              </a:rPr>
              <a:t>How to talk to patients about quitting smoking (AAR) </a:t>
            </a:r>
          </a:p>
          <a:p>
            <a:pPr lvl="1"/>
            <a:r>
              <a:rPr lang="en-US" altLang="en-US" sz="3800" dirty="0">
                <a:solidFill>
                  <a:srgbClr val="092B49"/>
                </a:solidFill>
                <a:cs typeface="Arial" panose="020B0604020202020204" pitchFamily="34" charset="0"/>
              </a:rPr>
              <a:t>Referring to KIC</a:t>
            </a:r>
          </a:p>
          <a:p>
            <a:pPr marL="457200" lvl="1" indent="0">
              <a:buNone/>
            </a:pPr>
            <a:endParaRPr lang="en-US" altLang="en-US" sz="3800" dirty="0">
              <a:solidFill>
                <a:srgbClr val="092B49"/>
              </a:solidFill>
              <a:cs typeface="Arial" panose="020B0604020202020204" pitchFamily="34" charset="0"/>
            </a:endParaRPr>
          </a:p>
          <a:p>
            <a:pPr>
              <a:buBlip>
                <a:blip r:embed="rId3"/>
              </a:buBlip>
            </a:pPr>
            <a:r>
              <a:rPr lang="en-US" altLang="en-US" sz="3800" b="1" dirty="0">
                <a:solidFill>
                  <a:srgbClr val="092B49"/>
                </a:solidFill>
                <a:cs typeface="Arial" panose="020B0604020202020204" pitchFamily="34" charset="0"/>
              </a:rPr>
              <a:t> How Your Clinic Can Make a Difference</a:t>
            </a:r>
          </a:p>
          <a:p>
            <a:pPr lvl="1"/>
            <a:r>
              <a:rPr lang="en-US" altLang="en-US" sz="3800" dirty="0">
                <a:solidFill>
                  <a:srgbClr val="092B49"/>
                </a:solidFill>
                <a:cs typeface="Arial" panose="020B0604020202020204" pitchFamily="34" charset="0"/>
              </a:rPr>
              <a:t>Promotional Ideas for Distribution of QR Codes &amp; </a:t>
            </a:r>
            <a:r>
              <a:rPr lang="en-US" altLang="en-US" sz="3800" dirty="0" err="1">
                <a:solidFill>
                  <a:srgbClr val="092B49"/>
                </a:solidFill>
                <a:cs typeface="Arial" panose="020B0604020202020204" pitchFamily="34" charset="0"/>
              </a:rPr>
              <a:t>Bitly</a:t>
            </a:r>
            <a:r>
              <a:rPr lang="en-US" altLang="en-US" sz="3800" dirty="0">
                <a:solidFill>
                  <a:srgbClr val="092B49"/>
                </a:solidFill>
                <a:cs typeface="Arial" panose="020B0604020202020204" pitchFamily="34" charset="0"/>
              </a:rPr>
              <a:t> Links</a:t>
            </a:r>
          </a:p>
        </p:txBody>
      </p:sp>
    </p:spTree>
    <p:extLst>
      <p:ext uri="{BB962C8B-B14F-4D97-AF65-F5344CB8AC3E}">
        <p14:creationId xmlns:p14="http://schemas.microsoft.com/office/powerpoint/2010/main" val="1277738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rPr>
              <a:t>About Kick It California</a:t>
            </a:r>
          </a:p>
        </p:txBody>
      </p:sp>
    </p:spTree>
    <p:extLst>
      <p:ext uri="{BB962C8B-B14F-4D97-AF65-F5344CB8AC3E}">
        <p14:creationId xmlns:p14="http://schemas.microsoft.com/office/powerpoint/2010/main" val="1882381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957641"/>
            <a:ext cx="10515600" cy="4351338"/>
          </a:xfrm>
        </p:spPr>
        <p:txBody>
          <a:bodyPr>
            <a:normAutofit fontScale="92500" lnSpcReduction="20000"/>
          </a:bodyPr>
          <a:lstStyle/>
          <a:p>
            <a:pPr marL="571500" indent="-457200">
              <a:spcAft>
                <a:spcPts val="600"/>
              </a:spcAft>
              <a:buClr>
                <a:srgbClr val="FF9E1B"/>
              </a:buClr>
              <a:buFont typeface="Wingdings" panose="05000000000000000000" pitchFamily="2" charset="2"/>
              <a:buChar char="§"/>
              <a:defRPr/>
            </a:pPr>
            <a:r>
              <a:rPr lang="en-US" b="1" i="1" kern="0" dirty="0">
                <a:solidFill>
                  <a:srgbClr val="092B49"/>
                </a:solidFill>
                <a:cs typeface="Gotham Book" pitchFamily="50" charset="0"/>
              </a:rPr>
              <a:t>FREE</a:t>
            </a:r>
            <a:r>
              <a:rPr lang="en-US" kern="0" dirty="0">
                <a:solidFill>
                  <a:srgbClr val="092B49"/>
                </a:solidFill>
                <a:cs typeface="Gotham Book" pitchFamily="50" charset="0"/>
              </a:rPr>
              <a:t> statewide cessation program</a:t>
            </a:r>
          </a:p>
          <a:p>
            <a:pPr marL="571500" indent="-457200">
              <a:lnSpc>
                <a:spcPct val="120000"/>
              </a:lnSpc>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Started in 1992 by UCSD researchers. Since then, </a:t>
            </a:r>
            <a:br>
              <a:rPr lang="en-US" kern="0" dirty="0">
                <a:solidFill>
                  <a:srgbClr val="092B49"/>
                </a:solidFill>
                <a:cs typeface="Gotham Book" pitchFamily="50" charset="0"/>
              </a:rPr>
            </a:br>
            <a:r>
              <a:rPr lang="en-US" kern="0" dirty="0">
                <a:solidFill>
                  <a:srgbClr val="092B49"/>
                </a:solidFill>
                <a:cs typeface="Gotham Book" pitchFamily="50" charset="0"/>
              </a:rPr>
              <a:t>we have helped nearly a million Californians </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Funded by tobacco taxes Props 99, 10 &amp; 56</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Validated in randomized controlled trials</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Available to ALL California residents</a:t>
            </a:r>
          </a:p>
          <a:p>
            <a:pPr marL="571500" indent="-457200">
              <a:spcAft>
                <a:spcPts val="600"/>
              </a:spcAft>
              <a:buClr>
                <a:srgbClr val="FF9E1B"/>
              </a:buClr>
              <a:buFont typeface="Wingdings" panose="05000000000000000000" pitchFamily="2" charset="2"/>
              <a:buChar char="§"/>
              <a:defRPr/>
            </a:pPr>
            <a:r>
              <a:rPr lang="nn-NO" dirty="0">
                <a:solidFill>
                  <a:srgbClr val="092B49"/>
                </a:solidFill>
              </a:rPr>
              <a:t>Open Mon-Fri (7am-9pm); Sat (9am-5pm)</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Multiple languages: English, Spanish, Mandarin, </a:t>
            </a:r>
            <a:br>
              <a:rPr lang="en-US" kern="0" dirty="0">
                <a:solidFill>
                  <a:srgbClr val="092B49"/>
                </a:solidFill>
                <a:cs typeface="Gotham Book" pitchFamily="50" charset="0"/>
              </a:rPr>
            </a:br>
            <a:r>
              <a:rPr lang="en-US" kern="0" dirty="0">
                <a:solidFill>
                  <a:srgbClr val="092B49"/>
                </a:solidFill>
                <a:cs typeface="Gotham Book" pitchFamily="50" charset="0"/>
              </a:rPr>
              <a:t>Cantonese, Korean, Vietnamese</a:t>
            </a:r>
            <a:endParaRPr lang="nn-NO" dirty="0">
              <a:solidFill>
                <a:srgbClr val="092B49"/>
              </a:solidFill>
            </a:endParaRPr>
          </a:p>
        </p:txBody>
      </p:sp>
      <p:pic>
        <p:nvPicPr>
          <p:cNvPr id="6" name="Picture 5">
            <a:extLst>
              <a:ext uri="{FF2B5EF4-FFF2-40B4-BE49-F238E27FC236}">
                <a16:creationId xmlns:a16="http://schemas.microsoft.com/office/drawing/2014/main" id="{B7AFA95D-9B45-4468-8DC6-0E5581AE3472}"/>
              </a:ext>
            </a:extLst>
          </p:cNvPr>
          <p:cNvPicPr>
            <a:picLocks noChangeAspect="1"/>
          </p:cNvPicPr>
          <p:nvPr/>
        </p:nvPicPr>
        <p:blipFill>
          <a:blip r:embed="rId3"/>
          <a:stretch>
            <a:fillRect/>
          </a:stretch>
        </p:blipFill>
        <p:spPr>
          <a:xfrm>
            <a:off x="838200" y="1191423"/>
            <a:ext cx="7256646" cy="446428"/>
          </a:xfrm>
          <a:prstGeom prst="rect">
            <a:avLst/>
          </a:prstGeom>
        </p:spPr>
      </p:pic>
      <p:pic>
        <p:nvPicPr>
          <p:cNvPr id="1028" name="Picture 4">
            <a:extLst>
              <a:ext uri="{FF2B5EF4-FFF2-40B4-BE49-F238E27FC236}">
                <a16:creationId xmlns:a16="http://schemas.microsoft.com/office/drawing/2014/main" id="{7EA21842-66B3-48B9-87B9-FF623809E7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03"/>
          <a:stretch/>
        </p:blipFill>
        <p:spPr bwMode="auto">
          <a:xfrm>
            <a:off x="8212977" y="1976665"/>
            <a:ext cx="3663370" cy="2451671"/>
          </a:xfrm>
          <a:prstGeom prst="rect">
            <a:avLst/>
          </a:prstGeom>
          <a:ln w="38100" cap="sq">
            <a:solidFill>
              <a:srgbClr val="092B49"/>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54B36080-EF04-D034-BCE7-A94370834A3C}"/>
              </a:ext>
            </a:extLst>
          </p:cNvPr>
          <p:cNvSpPr>
            <a:spLocks noChangeArrowheads="1"/>
          </p:cNvSpPr>
          <p:nvPr/>
        </p:nvSpPr>
        <p:spPr bwMode="auto">
          <a:xfrm>
            <a:off x="838200" y="491144"/>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What is KIC?</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1356188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6259-B897-B1FA-8FB2-330DC8DAB0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CEF9AA-30C7-3990-2ECB-D260AD8D4DFE}"/>
              </a:ext>
            </a:extLst>
          </p:cNvPr>
          <p:cNvSpPr>
            <a:spLocks noGrp="1"/>
          </p:cNvSpPr>
          <p:nvPr>
            <p:ph idx="1"/>
          </p:nvPr>
        </p:nvSpPr>
        <p:spPr/>
        <p:txBody>
          <a:bodyPr/>
          <a:lstStyle/>
          <a:p>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6617577C-6B2D-96F2-588C-5DC3A4127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65" b="27154"/>
          <a:stretch/>
        </p:blipFill>
        <p:spPr>
          <a:xfrm>
            <a:off x="0" y="0"/>
            <a:ext cx="12192000" cy="7033291"/>
          </a:xfrm>
          <a:prstGeom prst="rect">
            <a:avLst/>
          </a:prstGeom>
          <a:ln w="50800">
            <a:noFill/>
          </a:ln>
        </p:spPr>
      </p:pic>
    </p:spTree>
    <p:extLst>
      <p:ext uri="{BB962C8B-B14F-4D97-AF65-F5344CB8AC3E}">
        <p14:creationId xmlns:p14="http://schemas.microsoft.com/office/powerpoint/2010/main" val="4139885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21000" b="-2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rPr>
              <a:t>About Kick It California</a:t>
            </a:r>
          </a:p>
        </p:txBody>
      </p:sp>
    </p:spTree>
    <p:extLst>
      <p:ext uri="{BB962C8B-B14F-4D97-AF65-F5344CB8AC3E}">
        <p14:creationId xmlns:p14="http://schemas.microsoft.com/office/powerpoint/2010/main" val="47072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809410-697C-DAFC-65E4-652F255B8DDE}"/>
              </a:ext>
            </a:extLst>
          </p:cNvPr>
          <p:cNvSpPr>
            <a:spLocks noChangeArrowheads="1"/>
          </p:cNvSpPr>
          <p:nvPr/>
        </p:nvSpPr>
        <p:spPr bwMode="auto">
          <a:xfrm>
            <a:off x="877153" y="391522"/>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Services &amp; resources overview</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pic>
        <p:nvPicPr>
          <p:cNvPr id="3" name="Picture 2">
            <a:extLst>
              <a:ext uri="{FF2B5EF4-FFF2-40B4-BE49-F238E27FC236}">
                <a16:creationId xmlns:a16="http://schemas.microsoft.com/office/drawing/2014/main" id="{2C1E210C-8FA1-38DD-19FD-738D7A80E7F1}"/>
              </a:ext>
            </a:extLst>
          </p:cNvPr>
          <p:cNvPicPr>
            <a:picLocks noChangeAspect="1"/>
          </p:cNvPicPr>
          <p:nvPr/>
        </p:nvPicPr>
        <p:blipFill rotWithShape="1">
          <a:blip r:embed="rId3"/>
          <a:srcRect t="2194"/>
          <a:stretch/>
        </p:blipFill>
        <p:spPr>
          <a:xfrm>
            <a:off x="1800197" y="1135780"/>
            <a:ext cx="8591603" cy="3932388"/>
          </a:xfrm>
          <a:prstGeom prst="rect">
            <a:avLst/>
          </a:prstGeom>
        </p:spPr>
      </p:pic>
      <p:sp>
        <p:nvSpPr>
          <p:cNvPr id="10" name="Content Placeholder 2">
            <a:extLst>
              <a:ext uri="{FF2B5EF4-FFF2-40B4-BE49-F238E27FC236}">
                <a16:creationId xmlns:a16="http://schemas.microsoft.com/office/drawing/2014/main" id="{48FFB1F7-A51A-642A-99CA-0DDF65C120CF}"/>
              </a:ext>
            </a:extLst>
          </p:cNvPr>
          <p:cNvSpPr txBox="1">
            <a:spLocks/>
          </p:cNvSpPr>
          <p:nvPr/>
        </p:nvSpPr>
        <p:spPr>
          <a:xfrm>
            <a:off x="698246" y="4980427"/>
            <a:ext cx="5397752" cy="1517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Aft>
                <a:spcPts val="400"/>
              </a:spcAft>
              <a:buSzPct val="100000"/>
              <a:buFont typeface="Arial" panose="020B0604020202020204" pitchFamily="34" charset="0"/>
              <a:buNone/>
              <a:defRPr/>
            </a:pPr>
            <a:r>
              <a:rPr lang="en-US" altLang="zh-CN" b="1" u="sng" dirty="0">
                <a:solidFill>
                  <a:schemeClr val="accent1"/>
                </a:solidFill>
                <a:latin typeface="+mj-lt"/>
                <a:ea typeface="SimSun" pitchFamily="2" charset="-122"/>
                <a:cs typeface="Arial" pitchFamily="34" charset="0"/>
              </a:rPr>
              <a:t>Nicotine Patches Availability</a:t>
            </a:r>
            <a:br>
              <a:rPr lang="en-US" altLang="zh-CN" b="1" u="sng" dirty="0">
                <a:solidFill>
                  <a:schemeClr val="accent1"/>
                </a:solidFill>
                <a:latin typeface="+mj-lt"/>
                <a:ea typeface="SimSun" pitchFamily="2" charset="-122"/>
                <a:cs typeface="Arial" pitchFamily="34" charset="0"/>
              </a:rPr>
            </a:br>
            <a:endParaRPr lang="en-US" altLang="zh-CN" sz="2000" b="1" dirty="0">
              <a:solidFill>
                <a:srgbClr val="092B49"/>
              </a:solidFill>
              <a:ea typeface="SimSun" pitchFamily="2" charset="-122"/>
              <a:cs typeface="Arial" pitchFamily="34" charset="0"/>
            </a:endParaRPr>
          </a:p>
          <a:p>
            <a:pPr marL="342900" lvl="1" indent="-342900">
              <a:lnSpc>
                <a:spcPct val="80000"/>
              </a:lnSpc>
              <a:spcBef>
                <a:spcPts val="0"/>
              </a:spcBef>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First 5 CA funds</a:t>
            </a:r>
            <a:endParaRPr lang="en-US" altLang="zh-CN" sz="2000" dirty="0">
              <a:solidFill>
                <a:srgbClr val="092B49"/>
              </a:solidFill>
              <a:ea typeface="SimSun" pitchFamily="2" charset="-122"/>
              <a:cs typeface="Arial" pitchFamily="34" charset="0"/>
            </a:endParaRPr>
          </a:p>
          <a:p>
            <a:pPr marL="257175" lvl="1" indent="-257175">
              <a:lnSpc>
                <a:spcPct val="80000"/>
              </a:lnSpc>
              <a:buSzPct val="100000"/>
              <a:defRPr/>
            </a:pPr>
            <a:endParaRPr lang="en-US" altLang="zh-CN" sz="2000" dirty="0">
              <a:solidFill>
                <a:srgbClr val="092B49"/>
              </a:solidFill>
              <a:ea typeface="SimSun" pitchFamily="2" charset="-122"/>
              <a:cs typeface="Arial" pitchFamily="34" charset="0"/>
            </a:endParaRPr>
          </a:p>
          <a:p>
            <a:pPr marL="0" indent="0">
              <a:buFont typeface="Arial" panose="020B0604020202020204" pitchFamily="34" charset="0"/>
              <a:buNone/>
            </a:pPr>
            <a:endParaRPr lang="en-US" dirty="0"/>
          </a:p>
        </p:txBody>
      </p:sp>
      <p:sp>
        <p:nvSpPr>
          <p:cNvPr id="14" name="TextBox 13">
            <a:extLst>
              <a:ext uri="{FF2B5EF4-FFF2-40B4-BE49-F238E27FC236}">
                <a16:creationId xmlns:a16="http://schemas.microsoft.com/office/drawing/2014/main" id="{94B22BA2-93E1-897C-EBA7-B39FD6F7AD83}"/>
              </a:ext>
            </a:extLst>
          </p:cNvPr>
          <p:cNvSpPr txBox="1"/>
          <p:nvPr/>
        </p:nvSpPr>
        <p:spPr>
          <a:xfrm>
            <a:off x="8241176" y="5471206"/>
            <a:ext cx="3854370" cy="1160318"/>
          </a:xfrm>
          <a:prstGeom prst="rect">
            <a:avLst/>
          </a:prstGeom>
          <a:noFill/>
        </p:spPr>
        <p:txBody>
          <a:bodyPr wrap="square">
            <a:spAutoFit/>
          </a:bodyPr>
          <a:lstStyle/>
          <a:p>
            <a:pPr marL="342900" lvl="1" indent="-342900">
              <a:lnSpc>
                <a:spcPct val="80000"/>
              </a:lnSpc>
              <a:spcAft>
                <a:spcPts val="600"/>
              </a:spcAft>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Medi-Cal</a:t>
            </a:r>
          </a:p>
          <a:p>
            <a:pPr marL="642938" lvl="2" indent="-342900">
              <a:lnSpc>
                <a:spcPct val="80000"/>
              </a:lnSpc>
              <a:buClr>
                <a:srgbClr val="FF9E1B"/>
              </a:buClr>
              <a:buSzPct val="100000"/>
              <a:buFont typeface="Wingdings" panose="05000000000000000000" pitchFamily="2" charset="2"/>
              <a:buChar char="ü"/>
              <a:defRPr/>
            </a:pPr>
            <a:r>
              <a:rPr lang="en-US" altLang="zh-CN" sz="2000" dirty="0">
                <a:solidFill>
                  <a:srgbClr val="092B49"/>
                </a:solidFill>
                <a:ea typeface="SimSun" pitchFamily="2" charset="-122"/>
                <a:cs typeface="Arial" pitchFamily="34" charset="0"/>
              </a:rPr>
              <a:t>Most beneficiaries can get pharmacotherapy covered</a:t>
            </a:r>
          </a:p>
          <a:p>
            <a:pPr marL="642938" lvl="2" indent="-342900">
              <a:lnSpc>
                <a:spcPct val="80000"/>
              </a:lnSpc>
              <a:buClr>
                <a:srgbClr val="FF9E1B"/>
              </a:buClr>
              <a:buSzPct val="100000"/>
              <a:buFont typeface="Wingdings" panose="05000000000000000000" pitchFamily="2" charset="2"/>
              <a:buChar char="ü"/>
              <a:defRPr/>
            </a:pPr>
            <a:r>
              <a:rPr lang="en-US" altLang="zh-CN" sz="2000" dirty="0">
                <a:solidFill>
                  <a:srgbClr val="092B49"/>
                </a:solidFill>
                <a:ea typeface="SimSun" pitchFamily="2" charset="-122"/>
                <a:cs typeface="Arial" pitchFamily="34" charset="0"/>
              </a:rPr>
              <a:t>MD prescription needed  </a:t>
            </a:r>
          </a:p>
        </p:txBody>
      </p:sp>
      <p:sp>
        <p:nvSpPr>
          <p:cNvPr id="5" name="Content Placeholder 2">
            <a:extLst>
              <a:ext uri="{FF2B5EF4-FFF2-40B4-BE49-F238E27FC236}">
                <a16:creationId xmlns:a16="http://schemas.microsoft.com/office/drawing/2014/main" id="{C3FB9684-F692-0E1E-E751-30F55B701275}"/>
              </a:ext>
            </a:extLst>
          </p:cNvPr>
          <p:cNvSpPr txBox="1">
            <a:spLocks/>
          </p:cNvSpPr>
          <p:nvPr/>
        </p:nvSpPr>
        <p:spPr>
          <a:xfrm>
            <a:off x="622530" y="5938874"/>
            <a:ext cx="3980787" cy="7532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Persons living with children 0-5, Pregnant smokers (with MD approval) </a:t>
            </a:r>
          </a:p>
          <a:p>
            <a:pPr marL="257175" lvl="1" indent="-257175">
              <a:lnSpc>
                <a:spcPct val="80000"/>
              </a:lnSpc>
              <a:buSzPct val="100000"/>
              <a:defRPr/>
            </a:pPr>
            <a:endParaRPr lang="en-US" altLang="zh-CN" sz="2000" dirty="0">
              <a:solidFill>
                <a:srgbClr val="092B49"/>
              </a:solidFill>
              <a:ea typeface="SimSun" pitchFamily="2" charset="-122"/>
              <a:cs typeface="Arial" pitchFamily="34" charset="0"/>
            </a:endParaRPr>
          </a:p>
          <a:p>
            <a:pPr marL="0" indent="0">
              <a:buFont typeface="Arial" panose="020B0604020202020204" pitchFamily="34" charset="0"/>
              <a:buNone/>
            </a:pPr>
            <a:endParaRPr lang="en-US" dirty="0"/>
          </a:p>
        </p:txBody>
      </p:sp>
      <p:sp>
        <p:nvSpPr>
          <p:cNvPr id="6" name="TextBox 5">
            <a:extLst>
              <a:ext uri="{FF2B5EF4-FFF2-40B4-BE49-F238E27FC236}">
                <a16:creationId xmlns:a16="http://schemas.microsoft.com/office/drawing/2014/main" id="{5F5F4C4A-AB36-62A3-6F94-EBE3AC951CA9}"/>
              </a:ext>
            </a:extLst>
          </p:cNvPr>
          <p:cNvSpPr txBox="1"/>
          <p:nvPr/>
        </p:nvSpPr>
        <p:spPr>
          <a:xfrm>
            <a:off x="4378997" y="5568131"/>
            <a:ext cx="3854370" cy="1135054"/>
          </a:xfrm>
          <a:prstGeom prst="rect">
            <a:avLst/>
          </a:prstGeom>
          <a:noFill/>
        </p:spPr>
        <p:txBody>
          <a:bodyPr wrap="square">
            <a:spAutoFit/>
          </a:bodyPr>
          <a:lstStyle/>
          <a:p>
            <a:pPr marL="342900" lvl="1" indent="-342900">
              <a:lnSpc>
                <a:spcPct val="80000"/>
              </a:lnSpc>
              <a:spcAft>
                <a:spcPts val="600"/>
              </a:spcAft>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CDC Grant</a:t>
            </a:r>
          </a:p>
          <a:p>
            <a:pPr marL="731520" lvl="2" indent="-342900">
              <a:lnSpc>
                <a:spcPct val="80000"/>
              </a:lnSpc>
              <a:buClr>
                <a:srgbClr val="FF9E1B"/>
              </a:buClr>
              <a:buSzPct val="100000"/>
              <a:buFont typeface="Wingdings" panose="05000000000000000000" pitchFamily="2" charset="2"/>
              <a:buChar char="ü"/>
              <a:defRPr/>
            </a:pPr>
            <a:r>
              <a:rPr lang="en-US" altLang="zh-CN" sz="2000" dirty="0">
                <a:solidFill>
                  <a:srgbClr val="092B49"/>
                </a:solidFill>
                <a:ea typeface="SimSun" pitchFamily="2" charset="-122"/>
                <a:cs typeface="Arial" pitchFamily="34" charset="0"/>
              </a:rPr>
              <a:t>Callers to the Asian Smokers’ Quitline</a:t>
            </a:r>
          </a:p>
          <a:p>
            <a:pPr marL="642938" lvl="2" indent="-342900">
              <a:lnSpc>
                <a:spcPct val="80000"/>
              </a:lnSpc>
              <a:buClr>
                <a:srgbClr val="FF9E1B"/>
              </a:buClr>
              <a:buSzPct val="100000"/>
              <a:buFont typeface="Wingdings" panose="05000000000000000000" pitchFamily="2" charset="2"/>
              <a:buChar char="ü"/>
              <a:defRPr/>
            </a:pPr>
            <a:endParaRPr lang="en-US" altLang="zh-CN" dirty="0">
              <a:solidFill>
                <a:srgbClr val="092B49"/>
              </a:solidFill>
              <a:ea typeface="SimSun" pitchFamily="2" charset="-122"/>
              <a:cs typeface="Arial" pitchFamily="34" charset="0"/>
            </a:endParaRPr>
          </a:p>
        </p:txBody>
      </p:sp>
      <p:sp>
        <p:nvSpPr>
          <p:cNvPr id="9" name="TextBox 8">
            <a:extLst>
              <a:ext uri="{FF2B5EF4-FFF2-40B4-BE49-F238E27FC236}">
                <a16:creationId xmlns:a16="http://schemas.microsoft.com/office/drawing/2014/main" id="{26EF45D2-8C89-4208-3956-A342CFB77533}"/>
              </a:ext>
            </a:extLst>
          </p:cNvPr>
          <p:cNvSpPr txBox="1"/>
          <p:nvPr/>
        </p:nvSpPr>
        <p:spPr>
          <a:xfrm>
            <a:off x="2294682" y="5320648"/>
            <a:ext cx="2971799" cy="319446"/>
          </a:xfrm>
          <a:prstGeom prst="rect">
            <a:avLst/>
          </a:prstGeom>
          <a:noFill/>
        </p:spPr>
        <p:txBody>
          <a:bodyPr wrap="square">
            <a:spAutoFit/>
          </a:bodyPr>
          <a:lstStyle/>
          <a:p>
            <a:pPr marL="0" lvl="1" indent="0">
              <a:lnSpc>
                <a:spcPct val="80000"/>
              </a:lnSpc>
              <a:spcAft>
                <a:spcPts val="400"/>
              </a:spcAft>
              <a:buSzPct val="100000"/>
              <a:buFont typeface="Arial" panose="020B0604020202020204" pitchFamily="34" charset="0"/>
              <a:buNone/>
              <a:defRPr/>
            </a:pPr>
            <a:r>
              <a:rPr lang="en-US" altLang="zh-CN" sz="1800" i="1" dirty="0">
                <a:solidFill>
                  <a:srgbClr val="092B49"/>
                </a:solidFill>
                <a:ea typeface="SimSun" pitchFamily="2" charset="-122"/>
                <a:cs typeface="Arial" pitchFamily="34" charset="0"/>
              </a:rPr>
              <a:t>2-week starter kit of patches</a:t>
            </a:r>
            <a:endParaRPr lang="en-US" altLang="zh-CN" sz="1800" b="1" i="1" dirty="0">
              <a:solidFill>
                <a:srgbClr val="092B49"/>
              </a:solidFill>
              <a:ea typeface="SimSun" pitchFamily="2" charset="-122"/>
              <a:cs typeface="Arial" pitchFamily="34" charset="0"/>
            </a:endParaRPr>
          </a:p>
        </p:txBody>
      </p:sp>
      <p:pic>
        <p:nvPicPr>
          <p:cNvPr id="1029" name="Picture 5" descr="A picture containing text, sign&#10;&#10;Description automatically generated">
            <a:extLst>
              <a:ext uri="{FF2B5EF4-FFF2-40B4-BE49-F238E27FC236}">
                <a16:creationId xmlns:a16="http://schemas.microsoft.com/office/drawing/2014/main" id="{FBA7C68B-DB7F-EA8A-1987-11D25EEF0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872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10;&#10;Description automatically generated">
            <a:extLst>
              <a:ext uri="{FF2B5EF4-FFF2-40B4-BE49-F238E27FC236}">
                <a16:creationId xmlns:a16="http://schemas.microsoft.com/office/drawing/2014/main" id="{6760CE2F-35F3-60E1-B45A-3E80C93E19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 descr="A picture containing text, tableware, dishware&#10;&#10;Description automatically generated">
            <a:extLst>
              <a:ext uri="{FF2B5EF4-FFF2-40B4-BE49-F238E27FC236}">
                <a16:creationId xmlns:a16="http://schemas.microsoft.com/office/drawing/2014/main" id="{DA8931FE-DCB9-2A75-16F1-178DD475C2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go, icon&#10;&#10;Description automatically generated">
            <a:extLst>
              <a:ext uri="{FF2B5EF4-FFF2-40B4-BE49-F238E27FC236}">
                <a16:creationId xmlns:a16="http://schemas.microsoft.com/office/drawing/2014/main" id="{A8244CC9-A95F-00C1-F8AE-8D67D80A00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descr="Logo&#10;&#10;Description automatically generated">
            <a:extLst>
              <a:ext uri="{FF2B5EF4-FFF2-40B4-BE49-F238E27FC236}">
                <a16:creationId xmlns:a16="http://schemas.microsoft.com/office/drawing/2014/main" id="{C7656E4A-5856-4ED6-0311-8D61609B71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picture containing text, sign&#10;&#10;Description automatically generated">
            <a:extLst>
              <a:ext uri="{FF2B5EF4-FFF2-40B4-BE49-F238E27FC236}">
                <a16:creationId xmlns:a16="http://schemas.microsoft.com/office/drawing/2014/main" id="{3082AFEB-9E23-B7D0-2F70-F606E4D23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872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con&#10;&#10;Description automatically generated">
            <a:extLst>
              <a:ext uri="{FF2B5EF4-FFF2-40B4-BE49-F238E27FC236}">
                <a16:creationId xmlns:a16="http://schemas.microsoft.com/office/drawing/2014/main" id="{C0D050AF-ABED-A736-D8BC-D8BC27B28E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picture containing text, tableware, dishware&#10;&#10;Description automatically generated">
            <a:extLst>
              <a:ext uri="{FF2B5EF4-FFF2-40B4-BE49-F238E27FC236}">
                <a16:creationId xmlns:a16="http://schemas.microsoft.com/office/drawing/2014/main" id="{AB26CBA8-1889-BE16-3D41-9484B9C2E5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Logo, icon&#10;&#10;Description automatically generated">
            <a:extLst>
              <a:ext uri="{FF2B5EF4-FFF2-40B4-BE49-F238E27FC236}">
                <a16:creationId xmlns:a16="http://schemas.microsoft.com/office/drawing/2014/main" id="{3A27436A-BCEB-5FBE-3EF0-0646FFF8BE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10;&#10;Description automatically generated">
            <a:extLst>
              <a:ext uri="{FF2B5EF4-FFF2-40B4-BE49-F238E27FC236}">
                <a16:creationId xmlns:a16="http://schemas.microsoft.com/office/drawing/2014/main" id="{2FCD0716-ACE0-EBA0-E36B-BBBBEF4224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161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626668"/>
            <a:ext cx="7420276" cy="3448791"/>
          </a:xfrm>
        </p:spPr>
        <p:txBody>
          <a:bodyPr>
            <a:normAutofit/>
          </a:body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Adults (multiple languages, Medi-Cal, range of income, rural &amp; urban, behavioral health, etc.)</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Chew/spit tobacco users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Pregnant/nursing women</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Teens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Non-tobacco using callers (proxy)</a:t>
            </a:r>
          </a:p>
          <a:p>
            <a:endParaRPr lang="en-US" dirty="0"/>
          </a:p>
        </p:txBody>
      </p:sp>
      <p:pic>
        <p:nvPicPr>
          <p:cNvPr id="1026" name="Picture 2">
            <a:extLst>
              <a:ext uri="{FF2B5EF4-FFF2-40B4-BE49-F238E27FC236}">
                <a16:creationId xmlns:a16="http://schemas.microsoft.com/office/drawing/2014/main" id="{05680E38-112E-866A-CA15-0DF8FE045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933" y="865122"/>
            <a:ext cx="3637375" cy="3637375"/>
          </a:xfrm>
          <a:prstGeom prst="rect">
            <a:avLst/>
          </a:prstGeom>
          <a:ln w="19050" cap="sq">
            <a:solidFill>
              <a:srgbClr val="B9DAE5"/>
            </a:solidFill>
            <a:miter lim="800000"/>
          </a:ln>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8193CB3-1310-4042-4AEE-29C1B6A80FB0}"/>
              </a:ext>
            </a:extLst>
          </p:cNvPr>
          <p:cNvSpPr>
            <a:spLocks noChangeArrowheads="1"/>
          </p:cNvSpPr>
          <p:nvPr/>
        </p:nvSpPr>
        <p:spPr bwMode="auto">
          <a:xfrm>
            <a:off x="723149" y="86512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Who Do We Serve?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4" name="Straight Connector 3">
            <a:extLst>
              <a:ext uri="{FF2B5EF4-FFF2-40B4-BE49-F238E27FC236}">
                <a16:creationId xmlns:a16="http://schemas.microsoft.com/office/drawing/2014/main" id="{BC12E68F-826B-C518-477B-D8C0B6017D6F}"/>
              </a:ext>
            </a:extLst>
          </p:cNvPr>
          <p:cNvCxnSpPr>
            <a:cxnSpLocks/>
          </p:cNvCxnSpPr>
          <p:nvPr/>
        </p:nvCxnSpPr>
        <p:spPr>
          <a:xfrm>
            <a:off x="838200" y="1329494"/>
            <a:ext cx="3117783"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701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809410-697C-DAFC-65E4-652F255B8DDE}"/>
              </a:ext>
            </a:extLst>
          </p:cNvPr>
          <p:cNvSpPr>
            <a:spLocks noChangeArrowheads="1"/>
          </p:cNvSpPr>
          <p:nvPr/>
        </p:nvSpPr>
        <p:spPr bwMode="auto">
          <a:xfrm>
            <a:off x="877153" y="429042"/>
            <a:ext cx="10829294"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Quit coaching protocol</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graphicFrame>
        <p:nvGraphicFramePr>
          <p:cNvPr id="2" name="Content Placeholder 2">
            <a:extLst>
              <a:ext uri="{FF2B5EF4-FFF2-40B4-BE49-F238E27FC236}">
                <a16:creationId xmlns:a16="http://schemas.microsoft.com/office/drawing/2014/main" id="{9BDEC87A-790C-3C10-C9B5-B38FAA8705AC}"/>
              </a:ext>
            </a:extLst>
          </p:cNvPr>
          <p:cNvGraphicFramePr>
            <a:graphicFrameLocks noGrp="1"/>
          </p:cNvGraphicFramePr>
          <p:nvPr>
            <p:ph idx="1"/>
          </p:nvPr>
        </p:nvGraphicFramePr>
        <p:xfrm>
          <a:off x="1627474" y="1209610"/>
          <a:ext cx="8912189" cy="2678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FDFC9B39-7FE5-6612-28EA-98B5098AF802}"/>
              </a:ext>
            </a:extLst>
          </p:cNvPr>
          <p:cNvSpPr>
            <a:spLocks noChangeArrowheads="1"/>
          </p:cNvSpPr>
          <p:nvPr/>
        </p:nvSpPr>
        <p:spPr bwMode="auto">
          <a:xfrm>
            <a:off x="877153" y="3821232"/>
            <a:ext cx="296332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Initial Session</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graphicFrame>
        <p:nvGraphicFramePr>
          <p:cNvPr id="8" name="Content Placeholder 2">
            <a:extLst>
              <a:ext uri="{FF2B5EF4-FFF2-40B4-BE49-F238E27FC236}">
                <a16:creationId xmlns:a16="http://schemas.microsoft.com/office/drawing/2014/main" id="{14CD6CF1-1032-318E-9B79-13C8351281DC}"/>
              </a:ext>
            </a:extLst>
          </p:cNvPr>
          <p:cNvGraphicFramePr>
            <a:graphicFrameLocks/>
          </p:cNvGraphicFramePr>
          <p:nvPr/>
        </p:nvGraphicFramePr>
        <p:xfrm>
          <a:off x="419100" y="4435517"/>
          <a:ext cx="11353800" cy="19934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Group 8">
            <a:extLst>
              <a:ext uri="{FF2B5EF4-FFF2-40B4-BE49-F238E27FC236}">
                <a16:creationId xmlns:a16="http://schemas.microsoft.com/office/drawing/2014/main" id="{36A3E5F1-E183-8AC3-CBA5-37EE0B7F7A5E}"/>
              </a:ext>
            </a:extLst>
          </p:cNvPr>
          <p:cNvGrpSpPr/>
          <p:nvPr/>
        </p:nvGrpSpPr>
        <p:grpSpPr>
          <a:xfrm>
            <a:off x="1125180" y="5483728"/>
            <a:ext cx="1521767" cy="945230"/>
            <a:chOff x="2509" y="2972137"/>
            <a:chExt cx="1991171" cy="1194702"/>
          </a:xfrm>
          <a:solidFill>
            <a:srgbClr val="FF9E1B"/>
          </a:solidFill>
        </p:grpSpPr>
        <p:sp>
          <p:nvSpPr>
            <p:cNvPr id="10" name="Rectangle 9">
              <a:extLst>
                <a:ext uri="{FF2B5EF4-FFF2-40B4-BE49-F238E27FC236}">
                  <a16:creationId xmlns:a16="http://schemas.microsoft.com/office/drawing/2014/main" id="{554206D4-AA05-0A81-3EA3-1A3328A458A6}"/>
                </a:ext>
              </a:extLst>
            </p:cNvPr>
            <p:cNvSpPr/>
            <p:nvPr/>
          </p:nvSpPr>
          <p:spPr>
            <a:xfrm>
              <a:off x="2509" y="2972137"/>
              <a:ext cx="1991171" cy="1194702"/>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3A4C4C0B-B8BF-9FF3-8BC2-78B75318C197}"/>
                </a:ext>
              </a:extLst>
            </p:cNvPr>
            <p:cNvSpPr txBox="1"/>
            <p:nvPr/>
          </p:nvSpPr>
          <p:spPr>
            <a:xfrm>
              <a:off x="2509" y="2972137"/>
              <a:ext cx="1991171" cy="11947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t>Planning</a:t>
              </a:r>
              <a:r>
                <a:rPr lang="en-US" sz="2400" kern="1200" dirty="0"/>
                <a:t> </a:t>
              </a:r>
            </a:p>
          </p:txBody>
        </p:sp>
      </p:grpSp>
      <p:grpSp>
        <p:nvGrpSpPr>
          <p:cNvPr id="12" name="Group 11">
            <a:extLst>
              <a:ext uri="{FF2B5EF4-FFF2-40B4-BE49-F238E27FC236}">
                <a16:creationId xmlns:a16="http://schemas.microsoft.com/office/drawing/2014/main" id="{C72FFAE6-2642-FD84-8CF4-0E9701906D39}"/>
              </a:ext>
            </a:extLst>
          </p:cNvPr>
          <p:cNvGrpSpPr/>
          <p:nvPr/>
        </p:nvGrpSpPr>
        <p:grpSpPr>
          <a:xfrm>
            <a:off x="2844895" y="5483728"/>
            <a:ext cx="1419098" cy="945230"/>
            <a:chOff x="2192798" y="2972137"/>
            <a:chExt cx="1991171" cy="1194702"/>
          </a:xfrm>
          <a:solidFill>
            <a:srgbClr val="FF9E1B"/>
          </a:solidFill>
        </p:grpSpPr>
        <p:sp>
          <p:nvSpPr>
            <p:cNvPr id="13" name="Rectangle 12">
              <a:extLst>
                <a:ext uri="{FF2B5EF4-FFF2-40B4-BE49-F238E27FC236}">
                  <a16:creationId xmlns:a16="http://schemas.microsoft.com/office/drawing/2014/main" id="{9A3BB517-596C-831F-7A74-375388C79E10}"/>
                </a:ext>
              </a:extLst>
            </p:cNvPr>
            <p:cNvSpPr/>
            <p:nvPr/>
          </p:nvSpPr>
          <p:spPr>
            <a:xfrm>
              <a:off x="2192798" y="2972137"/>
              <a:ext cx="1991171" cy="1194702"/>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74D6B8DE-1BF8-1E97-D14E-FC949862F8CF}"/>
                </a:ext>
              </a:extLst>
            </p:cNvPr>
            <p:cNvSpPr txBox="1"/>
            <p:nvPr/>
          </p:nvSpPr>
          <p:spPr>
            <a:xfrm>
              <a:off x="2192798" y="2972137"/>
              <a:ext cx="1991171" cy="11947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t>Call summary </a:t>
              </a:r>
            </a:p>
          </p:txBody>
        </p:sp>
      </p:grpSp>
      <p:grpSp>
        <p:nvGrpSpPr>
          <p:cNvPr id="18" name="Group 17">
            <a:extLst>
              <a:ext uri="{FF2B5EF4-FFF2-40B4-BE49-F238E27FC236}">
                <a16:creationId xmlns:a16="http://schemas.microsoft.com/office/drawing/2014/main" id="{4DB99A06-8E23-4CAA-852E-EB8459FD641C}"/>
              </a:ext>
            </a:extLst>
          </p:cNvPr>
          <p:cNvGrpSpPr/>
          <p:nvPr/>
        </p:nvGrpSpPr>
        <p:grpSpPr>
          <a:xfrm>
            <a:off x="7878487" y="5509234"/>
            <a:ext cx="1532873" cy="919724"/>
            <a:chOff x="7439704" y="352"/>
            <a:chExt cx="1532873" cy="919724"/>
          </a:xfrm>
          <a:solidFill>
            <a:srgbClr val="FF9E1B"/>
          </a:solidFill>
        </p:grpSpPr>
        <p:sp>
          <p:nvSpPr>
            <p:cNvPr id="19" name="Rectangle 18">
              <a:extLst>
                <a:ext uri="{FF2B5EF4-FFF2-40B4-BE49-F238E27FC236}">
                  <a16:creationId xmlns:a16="http://schemas.microsoft.com/office/drawing/2014/main" id="{07EFE121-57CD-5596-6AF1-FE524A7D8593}"/>
                </a:ext>
              </a:extLst>
            </p:cNvPr>
            <p:cNvSpPr/>
            <p:nvPr/>
          </p:nvSpPr>
          <p:spPr>
            <a:xfrm>
              <a:off x="7439704" y="352"/>
              <a:ext cx="1532873" cy="919724"/>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20" name="TextBox 19">
              <a:extLst>
                <a:ext uri="{FF2B5EF4-FFF2-40B4-BE49-F238E27FC236}">
                  <a16:creationId xmlns:a16="http://schemas.microsoft.com/office/drawing/2014/main" id="{FF8937CF-E69B-A72F-4969-98DEAA68D46B}"/>
                </a:ext>
              </a:extLst>
            </p:cNvPr>
            <p:cNvSpPr txBox="1"/>
            <p:nvPr/>
          </p:nvSpPr>
          <p:spPr>
            <a:xfrm>
              <a:off x="7439704" y="352"/>
              <a:ext cx="1532873" cy="919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Setting a quit day</a:t>
              </a:r>
            </a:p>
          </p:txBody>
        </p:sp>
      </p:grpSp>
      <p:grpSp>
        <p:nvGrpSpPr>
          <p:cNvPr id="21" name="Group 20">
            <a:extLst>
              <a:ext uri="{FF2B5EF4-FFF2-40B4-BE49-F238E27FC236}">
                <a16:creationId xmlns:a16="http://schemas.microsoft.com/office/drawing/2014/main" id="{1A36A73C-60DF-539E-42E6-0B92C548DAB9}"/>
              </a:ext>
            </a:extLst>
          </p:cNvPr>
          <p:cNvGrpSpPr/>
          <p:nvPr/>
        </p:nvGrpSpPr>
        <p:grpSpPr>
          <a:xfrm>
            <a:off x="9572565" y="5496481"/>
            <a:ext cx="1532873" cy="919724"/>
            <a:chOff x="7439704" y="352"/>
            <a:chExt cx="1532873" cy="919724"/>
          </a:xfrm>
          <a:solidFill>
            <a:srgbClr val="FF9E1B"/>
          </a:solidFill>
        </p:grpSpPr>
        <p:sp>
          <p:nvSpPr>
            <p:cNvPr id="22" name="Rectangle 21">
              <a:extLst>
                <a:ext uri="{FF2B5EF4-FFF2-40B4-BE49-F238E27FC236}">
                  <a16:creationId xmlns:a16="http://schemas.microsoft.com/office/drawing/2014/main" id="{664FFED2-8CD2-EF19-3309-78870ECA76EC}"/>
                </a:ext>
              </a:extLst>
            </p:cNvPr>
            <p:cNvSpPr/>
            <p:nvPr/>
          </p:nvSpPr>
          <p:spPr>
            <a:xfrm>
              <a:off x="7439704" y="352"/>
              <a:ext cx="1532873" cy="919724"/>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23" name="TextBox 22">
              <a:extLst>
                <a:ext uri="{FF2B5EF4-FFF2-40B4-BE49-F238E27FC236}">
                  <a16:creationId xmlns:a16="http://schemas.microsoft.com/office/drawing/2014/main" id="{793BF9A8-5D23-86CD-E431-3E8C8B202447}"/>
                </a:ext>
              </a:extLst>
            </p:cNvPr>
            <p:cNvSpPr txBox="1"/>
            <p:nvPr/>
          </p:nvSpPr>
          <p:spPr>
            <a:xfrm>
              <a:off x="7439704" y="352"/>
              <a:ext cx="1532873" cy="919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Addressing follow-up calls</a:t>
              </a:r>
            </a:p>
          </p:txBody>
        </p:sp>
      </p:grpSp>
    </p:spTree>
    <p:extLst>
      <p:ext uri="{BB962C8B-B14F-4D97-AF65-F5344CB8AC3E}">
        <p14:creationId xmlns:p14="http://schemas.microsoft.com/office/powerpoint/2010/main" val="2636848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C9B39-7FE5-6612-28EA-98B5098AF802}"/>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Proactive Follow-Up Sessions</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
        <p:nvSpPr>
          <p:cNvPr id="6" name="Content Placeholder 2">
            <a:extLst>
              <a:ext uri="{FF2B5EF4-FFF2-40B4-BE49-F238E27FC236}">
                <a16:creationId xmlns:a16="http://schemas.microsoft.com/office/drawing/2014/main" id="{A5E008C6-48FA-289F-F22F-DFC57B3DADC2}"/>
              </a:ext>
            </a:extLst>
          </p:cNvPr>
          <p:cNvSpPr>
            <a:spLocks noGrp="1"/>
          </p:cNvSpPr>
          <p:nvPr>
            <p:ph idx="1"/>
          </p:nvPr>
        </p:nvSpPr>
        <p:spPr>
          <a:xfrm>
            <a:off x="684648" y="1035871"/>
            <a:ext cx="4955756" cy="1649577"/>
          </a:xfrm>
        </p:spPr>
        <p:txBody>
          <a:bodyPr>
            <a:normAutofit/>
          </a:body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Motivation &amp; self-efficacy</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Quit status</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Withdrawal review</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Pharmacotherapy review</a:t>
            </a:r>
          </a:p>
        </p:txBody>
      </p:sp>
      <p:pic>
        <p:nvPicPr>
          <p:cNvPr id="89" name="Picture 88">
            <a:extLst>
              <a:ext uri="{FF2B5EF4-FFF2-40B4-BE49-F238E27FC236}">
                <a16:creationId xmlns:a16="http://schemas.microsoft.com/office/drawing/2014/main" id="{D86DB3DB-DC8D-67A5-EEB8-977491B4DB73}"/>
              </a:ext>
            </a:extLst>
          </p:cNvPr>
          <p:cNvPicPr>
            <a:picLocks noChangeAspect="1"/>
          </p:cNvPicPr>
          <p:nvPr/>
        </p:nvPicPr>
        <p:blipFill>
          <a:blip r:embed="rId3"/>
          <a:stretch>
            <a:fillRect/>
          </a:stretch>
        </p:blipFill>
        <p:spPr>
          <a:xfrm>
            <a:off x="684648" y="2685448"/>
            <a:ext cx="4407116" cy="3282094"/>
          </a:xfrm>
          <a:prstGeom prst="rect">
            <a:avLst/>
          </a:prstGeom>
        </p:spPr>
      </p:pic>
      <p:pic>
        <p:nvPicPr>
          <p:cNvPr id="91" name="Picture 90">
            <a:extLst>
              <a:ext uri="{FF2B5EF4-FFF2-40B4-BE49-F238E27FC236}">
                <a16:creationId xmlns:a16="http://schemas.microsoft.com/office/drawing/2014/main" id="{9E7C13D4-1A57-F5B4-1F2C-D6504097B769}"/>
              </a:ext>
            </a:extLst>
          </p:cNvPr>
          <p:cNvPicPr>
            <a:picLocks noChangeAspect="1"/>
          </p:cNvPicPr>
          <p:nvPr/>
        </p:nvPicPr>
        <p:blipFill>
          <a:blip r:embed="rId4"/>
          <a:stretch>
            <a:fillRect/>
          </a:stretch>
        </p:blipFill>
        <p:spPr>
          <a:xfrm>
            <a:off x="5930426" y="2616878"/>
            <a:ext cx="4407116" cy="3264035"/>
          </a:xfrm>
          <a:prstGeom prst="rect">
            <a:avLst/>
          </a:prstGeom>
        </p:spPr>
      </p:pic>
      <p:sp>
        <p:nvSpPr>
          <p:cNvPr id="92" name="Content Placeholder 2">
            <a:extLst>
              <a:ext uri="{FF2B5EF4-FFF2-40B4-BE49-F238E27FC236}">
                <a16:creationId xmlns:a16="http://schemas.microsoft.com/office/drawing/2014/main" id="{4694956A-165C-0B4A-9517-C542B9271383}"/>
              </a:ext>
            </a:extLst>
          </p:cNvPr>
          <p:cNvSpPr txBox="1">
            <a:spLocks/>
          </p:cNvSpPr>
          <p:nvPr/>
        </p:nvSpPr>
        <p:spPr>
          <a:xfrm>
            <a:off x="5834174" y="1035871"/>
            <a:ext cx="4955756" cy="1582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Challenges &amp; smoking events</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Support</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Planning for future</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Self-image</a:t>
            </a:r>
          </a:p>
        </p:txBody>
      </p:sp>
      <p:cxnSp>
        <p:nvCxnSpPr>
          <p:cNvPr id="2" name="Straight Connector 1">
            <a:extLst>
              <a:ext uri="{FF2B5EF4-FFF2-40B4-BE49-F238E27FC236}">
                <a16:creationId xmlns:a16="http://schemas.microsoft.com/office/drawing/2014/main" id="{56325D17-8DE9-C051-BCA7-909442E57593}"/>
              </a:ext>
            </a:extLst>
          </p:cNvPr>
          <p:cNvCxnSpPr>
            <a:cxnSpLocks/>
          </p:cNvCxnSpPr>
          <p:nvPr/>
        </p:nvCxnSpPr>
        <p:spPr>
          <a:xfrm>
            <a:off x="797333" y="944482"/>
            <a:ext cx="4843071"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56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1CB399-3D4B-889D-26D4-FBE5E17C2664}"/>
              </a:ext>
            </a:extLst>
          </p:cNvPr>
          <p:cNvPicPr>
            <a:picLocks noChangeAspect="1"/>
          </p:cNvPicPr>
          <p:nvPr/>
        </p:nvPicPr>
        <p:blipFill>
          <a:blip r:embed="rId3"/>
          <a:stretch>
            <a:fillRect/>
          </a:stretch>
        </p:blipFill>
        <p:spPr>
          <a:xfrm>
            <a:off x="559040" y="3257724"/>
            <a:ext cx="5241093" cy="2037841"/>
          </a:xfrm>
          <a:prstGeom prst="rect">
            <a:avLst/>
          </a:prstGeom>
        </p:spPr>
      </p:pic>
      <p:pic>
        <p:nvPicPr>
          <p:cNvPr id="8" name="Picture 7" descr="Screen Shot 2016-06-14 at 3.40.12 PM.png">
            <a:extLst>
              <a:ext uri="{FF2B5EF4-FFF2-40B4-BE49-F238E27FC236}">
                <a16:creationId xmlns:a16="http://schemas.microsoft.com/office/drawing/2014/main" id="{F6BD26B4-2C19-D938-E3D3-0759FB29BF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7" b="2080"/>
          <a:stretch/>
        </p:blipFill>
        <p:spPr>
          <a:xfrm>
            <a:off x="6096000" y="3143891"/>
            <a:ext cx="4461219" cy="2265505"/>
          </a:xfrm>
          <a:prstGeom prst="rect">
            <a:avLst/>
          </a:prstGeom>
        </p:spPr>
      </p:pic>
      <p:sp>
        <p:nvSpPr>
          <p:cNvPr id="2" name="Rectangle 1">
            <a:extLst>
              <a:ext uri="{FF2B5EF4-FFF2-40B4-BE49-F238E27FC236}">
                <a16:creationId xmlns:a16="http://schemas.microsoft.com/office/drawing/2014/main" id="{5FA6565D-A79A-A1D2-9136-186B1921246A}"/>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r>
              <a:rPr lang="en-US" altLang="en-US" sz="2800" dirty="0">
                <a:solidFill>
                  <a:srgbClr val="092B49"/>
                </a:solidFill>
                <a:latin typeface="F37 Jagger Bold" panose="00000800000000000000" pitchFamily="50" charset="0"/>
              </a:rPr>
              <a:t>Summary of California Evidence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9" name="Straight Connector 8">
            <a:extLst>
              <a:ext uri="{FF2B5EF4-FFF2-40B4-BE49-F238E27FC236}">
                <a16:creationId xmlns:a16="http://schemas.microsoft.com/office/drawing/2014/main" id="{51ADDD7C-2234-1C8A-84E8-2154D35AA37C}"/>
              </a:ext>
            </a:extLst>
          </p:cNvPr>
          <p:cNvCxnSpPr>
            <a:cxnSpLocks/>
          </p:cNvCxnSpPr>
          <p:nvPr/>
        </p:nvCxnSpPr>
        <p:spPr>
          <a:xfrm>
            <a:off x="797333" y="944482"/>
            <a:ext cx="5228082"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ABB5EB7-8257-728C-4827-551002548896}"/>
              </a:ext>
            </a:extLst>
          </p:cNvPr>
          <p:cNvSpPr>
            <a:spLocks noGrp="1"/>
          </p:cNvSpPr>
          <p:nvPr>
            <p:ph idx="1"/>
          </p:nvPr>
        </p:nvSpPr>
        <p:spPr>
          <a:xfrm>
            <a:off x="684647" y="1208177"/>
            <a:ext cx="10134149" cy="1958159"/>
          </a:xfrm>
        </p:spPr>
        <p:txBody>
          <a:bodyPr>
            <a:normAutofit/>
          </a:body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RCT showed:</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Telephone counseling can increase quit attempts and prevent relapse</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Single session can be efficacious; multiple sessions even more so</a:t>
            </a:r>
          </a:p>
        </p:txBody>
      </p:sp>
    </p:spTree>
    <p:extLst>
      <p:ext uri="{BB962C8B-B14F-4D97-AF65-F5344CB8AC3E}">
        <p14:creationId xmlns:p14="http://schemas.microsoft.com/office/powerpoint/2010/main" val="33573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ea typeface="Times New Roman" panose="02020603050405020304" pitchFamily="18" charset="0"/>
              </a:rPr>
              <a:t>The Importance of Proactive </a:t>
            </a:r>
            <a:br>
              <a:rPr lang="en-US" sz="4800" b="1" dirty="0">
                <a:solidFill>
                  <a:srgbClr val="092B49"/>
                </a:solidFill>
                <a:ea typeface="Times New Roman" panose="02020603050405020304" pitchFamily="18" charset="0"/>
              </a:rPr>
            </a:br>
            <a:r>
              <a:rPr lang="en-US" sz="4800" b="1" dirty="0">
                <a:solidFill>
                  <a:srgbClr val="092B49"/>
                </a:solidFill>
                <a:ea typeface="Times New Roman" panose="02020603050405020304" pitchFamily="18" charset="0"/>
              </a:rPr>
              <a:t>Referrals From Providers</a:t>
            </a:r>
            <a:endParaRPr lang="en-US" sz="4800" b="1" dirty="0">
              <a:solidFill>
                <a:srgbClr val="092B49"/>
              </a:solidFill>
            </a:endParaRPr>
          </a:p>
        </p:txBody>
      </p:sp>
    </p:spTree>
    <p:extLst>
      <p:ext uri="{BB962C8B-B14F-4D97-AF65-F5344CB8AC3E}">
        <p14:creationId xmlns:p14="http://schemas.microsoft.com/office/powerpoint/2010/main" val="3273404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E21E-52C0-409A-812A-D66BA3C55D01}"/>
              </a:ext>
            </a:extLst>
          </p:cNvPr>
          <p:cNvSpPr>
            <a:spLocks noGrp="1"/>
          </p:cNvSpPr>
          <p:nvPr>
            <p:ph type="title"/>
          </p:nvPr>
        </p:nvSpPr>
        <p:spPr/>
        <p:txBody>
          <a:bodyPr>
            <a:normAutofit/>
          </a:bodyPr>
          <a:lstStyle/>
          <a:p>
            <a:r>
              <a:rPr lang="en-US" sz="4400" dirty="0">
                <a:solidFill>
                  <a:srgbClr val="FF9E1B"/>
                </a:solidFill>
                <a:latin typeface="a Big Deal" panose="02000503000000000000" pitchFamily="2" charset="0"/>
              </a:rPr>
              <a:t>Using Ask-Advise-Refer (AAR)</a:t>
            </a:r>
            <a:br>
              <a:rPr lang="en-US" sz="3200" dirty="0">
                <a:solidFill>
                  <a:srgbClr val="FF9E1B"/>
                </a:solidFill>
                <a:latin typeface="a Big Deal" panose="02000503000000000000" pitchFamily="2" charset="0"/>
              </a:rPr>
            </a:br>
            <a:endParaRPr lang="en-US" dirty="0">
              <a:solidFill>
                <a:srgbClr val="FF9E1B"/>
              </a:solidFill>
              <a:latin typeface="a Big Deal" panose="02000503000000000000" pitchFamily="2" charset="0"/>
            </a:endParaRPr>
          </a:p>
        </p:txBody>
      </p:sp>
      <p:sp>
        <p:nvSpPr>
          <p:cNvPr id="3" name="Content Placeholder 2">
            <a:extLst>
              <a:ext uri="{FF2B5EF4-FFF2-40B4-BE49-F238E27FC236}">
                <a16:creationId xmlns:a16="http://schemas.microsoft.com/office/drawing/2014/main" id="{6C27FF05-5A38-4CCF-B08E-DA249616C4AB}"/>
              </a:ext>
            </a:extLst>
          </p:cNvPr>
          <p:cNvSpPr>
            <a:spLocks noGrp="1"/>
          </p:cNvSpPr>
          <p:nvPr>
            <p:ph idx="1"/>
          </p:nvPr>
        </p:nvSpPr>
        <p:spPr>
          <a:xfrm>
            <a:off x="1904261" y="1522880"/>
            <a:ext cx="10515600" cy="4835388"/>
          </a:xfrm>
        </p:spPr>
        <p:txBody>
          <a:bodyPr>
            <a:normAutofit fontScale="92500" lnSpcReduction="10000"/>
          </a:bodyPr>
          <a:lstStyle/>
          <a:p>
            <a:pPr marL="0" indent="0">
              <a:spcBef>
                <a:spcPts val="400"/>
              </a:spcBef>
              <a:buNone/>
              <a:defRPr/>
            </a:pPr>
            <a:r>
              <a:rPr lang="en-US" sz="4400" b="1" dirty="0">
                <a:solidFill>
                  <a:srgbClr val="092B49"/>
                </a:solidFill>
                <a:cs typeface="Arial" charset="0"/>
              </a:rPr>
              <a:t>Ask</a:t>
            </a:r>
            <a:r>
              <a:rPr lang="en-US" sz="4400" b="1" dirty="0">
                <a:solidFill>
                  <a:srgbClr val="003399"/>
                </a:solidFill>
                <a:cs typeface="Arial" charset="0"/>
              </a:rPr>
              <a:t> </a:t>
            </a:r>
            <a:r>
              <a:rPr lang="en-US" sz="2400" dirty="0">
                <a:solidFill>
                  <a:srgbClr val="092B49"/>
                </a:solidFill>
                <a:ea typeface="Osaka" pitchFamily="-112" charset="-128"/>
                <a:cs typeface="Arial" charset="0"/>
              </a:rPr>
              <a:t>(At every visit, in a caring manner, ask each patient if they smoke/vape)</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Do you (or anyone you live with) smoke?</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How interested are you in quitting?</a:t>
            </a:r>
            <a:br>
              <a:rPr lang="en-US" i="1" dirty="0">
                <a:solidFill>
                  <a:srgbClr val="092B49"/>
                </a:solidFill>
                <a:ea typeface="Osaka" pitchFamily="-112" charset="-128"/>
                <a:cs typeface="Arial" charset="0"/>
              </a:rPr>
            </a:br>
            <a:endParaRPr lang="en-US" sz="800" dirty="0">
              <a:ea typeface="Osaka" pitchFamily="-112" charset="-128"/>
              <a:cs typeface="Arial" charset="0"/>
            </a:endParaRPr>
          </a:p>
          <a:p>
            <a:pPr marL="0" indent="0">
              <a:spcBef>
                <a:spcPts val="400"/>
              </a:spcBef>
              <a:buNone/>
              <a:defRPr/>
            </a:pPr>
            <a:r>
              <a:rPr lang="en-US" sz="4400" b="1" dirty="0">
                <a:solidFill>
                  <a:srgbClr val="092B49"/>
                </a:solidFill>
                <a:cs typeface="Arial" charset="0"/>
              </a:rPr>
              <a:t>Advise</a:t>
            </a:r>
            <a:r>
              <a:rPr lang="en-US" sz="3200" dirty="0">
                <a:ea typeface="Osaka" pitchFamily="-112" charset="-128"/>
                <a:cs typeface="Arial" charset="0"/>
              </a:rPr>
              <a:t> </a:t>
            </a:r>
            <a:r>
              <a:rPr lang="en-US" sz="2400" dirty="0">
                <a:solidFill>
                  <a:srgbClr val="092B49"/>
                </a:solidFill>
                <a:ea typeface="Osaka" pitchFamily="-112" charset="-128"/>
                <a:cs typeface="Arial" charset="0"/>
              </a:rPr>
              <a:t>(without lecturing)</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Quitting is one of the best things you can do for your yourself</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What do you know about how smoking affects health?</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I have some information, if you’d like to hear?</a:t>
            </a:r>
          </a:p>
          <a:p>
            <a:pPr marL="0" indent="0">
              <a:spcBef>
                <a:spcPts val="400"/>
              </a:spcBef>
              <a:buNone/>
              <a:defRPr/>
            </a:pPr>
            <a:r>
              <a:rPr lang="en-US" sz="4400" b="1" dirty="0">
                <a:solidFill>
                  <a:srgbClr val="092B49"/>
                </a:solidFill>
                <a:cs typeface="Arial" charset="0"/>
              </a:rPr>
              <a:t>Refer</a:t>
            </a:r>
            <a:r>
              <a:rPr lang="en-US" sz="4400" dirty="0">
                <a:solidFill>
                  <a:srgbClr val="092B49"/>
                </a:solidFill>
                <a:cs typeface="Arial" charset="0"/>
              </a:rPr>
              <a:t> </a:t>
            </a:r>
            <a:r>
              <a:rPr lang="en-US" sz="2400" dirty="0">
                <a:solidFill>
                  <a:srgbClr val="092B49"/>
                </a:solidFill>
                <a:ea typeface="Osaka" pitchFamily="-112" charset="-128"/>
                <a:cs typeface="Arial" charset="0"/>
              </a:rPr>
              <a:t>(connect/offer options)</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Refer tobacco users (or those who live with tobacco users) to KIC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to get a free, one-on-one coaching, and a personal quit plan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(or a plan to help someone quit) from our trained Quit Coaches</a:t>
            </a:r>
          </a:p>
          <a:p>
            <a:endParaRPr lang="en-US" dirty="0"/>
          </a:p>
        </p:txBody>
      </p:sp>
      <p:grpSp>
        <p:nvGrpSpPr>
          <p:cNvPr id="35" name="Group 34">
            <a:extLst>
              <a:ext uri="{FF2B5EF4-FFF2-40B4-BE49-F238E27FC236}">
                <a16:creationId xmlns:a16="http://schemas.microsoft.com/office/drawing/2014/main" id="{E7F8C080-8B12-4B73-8F78-A5409D2B1588}"/>
              </a:ext>
            </a:extLst>
          </p:cNvPr>
          <p:cNvGrpSpPr/>
          <p:nvPr/>
        </p:nvGrpSpPr>
        <p:grpSpPr>
          <a:xfrm>
            <a:off x="961879" y="1469715"/>
            <a:ext cx="767357" cy="767357"/>
            <a:chOff x="377089" y="1141914"/>
            <a:chExt cx="914400" cy="914400"/>
          </a:xfrm>
        </p:grpSpPr>
        <p:sp>
          <p:nvSpPr>
            <p:cNvPr id="25" name="Oval 24">
              <a:extLst>
                <a:ext uri="{FF2B5EF4-FFF2-40B4-BE49-F238E27FC236}">
                  <a16:creationId xmlns:a16="http://schemas.microsoft.com/office/drawing/2014/main" id="{08ACBF6E-E642-420B-8E93-7A6D2446DBE0}"/>
                </a:ext>
              </a:extLst>
            </p:cNvPr>
            <p:cNvSpPr/>
            <p:nvPr/>
          </p:nvSpPr>
          <p:spPr>
            <a:xfrm>
              <a:off x="377089" y="11419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Questions with solid fill">
              <a:extLst>
                <a:ext uri="{FF2B5EF4-FFF2-40B4-BE49-F238E27FC236}">
                  <a16:creationId xmlns:a16="http://schemas.microsoft.com/office/drawing/2014/main" id="{CE4821C3-7578-4923-830D-9BD841EDCD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299" y="1237184"/>
              <a:ext cx="723860" cy="723860"/>
            </a:xfrm>
            <a:prstGeom prst="rect">
              <a:avLst/>
            </a:prstGeom>
          </p:spPr>
        </p:pic>
      </p:grpSp>
      <p:grpSp>
        <p:nvGrpSpPr>
          <p:cNvPr id="36" name="Group 35">
            <a:extLst>
              <a:ext uri="{FF2B5EF4-FFF2-40B4-BE49-F238E27FC236}">
                <a16:creationId xmlns:a16="http://schemas.microsoft.com/office/drawing/2014/main" id="{E1BE85F1-0994-4AE7-B437-2CB6DA9349E4}"/>
              </a:ext>
            </a:extLst>
          </p:cNvPr>
          <p:cNvGrpSpPr/>
          <p:nvPr/>
        </p:nvGrpSpPr>
        <p:grpSpPr>
          <a:xfrm>
            <a:off x="954153" y="2899787"/>
            <a:ext cx="767357" cy="767357"/>
            <a:chOff x="369363" y="2742114"/>
            <a:chExt cx="914400" cy="914400"/>
          </a:xfrm>
        </p:grpSpPr>
        <p:sp>
          <p:nvSpPr>
            <p:cNvPr id="28" name="Oval 27">
              <a:extLst>
                <a:ext uri="{FF2B5EF4-FFF2-40B4-BE49-F238E27FC236}">
                  <a16:creationId xmlns:a16="http://schemas.microsoft.com/office/drawing/2014/main" id="{B7520890-3885-4BF7-A4EE-30577BF4F441}"/>
                </a:ext>
              </a:extLst>
            </p:cNvPr>
            <p:cNvSpPr/>
            <p:nvPr/>
          </p:nvSpPr>
          <p:spPr>
            <a:xfrm>
              <a:off x="369363" y="27421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Chat bubble with solid fill">
              <a:extLst>
                <a:ext uri="{FF2B5EF4-FFF2-40B4-BE49-F238E27FC236}">
                  <a16:creationId xmlns:a16="http://schemas.microsoft.com/office/drawing/2014/main" id="{E8163928-3774-4FB9-BA99-F7DC4C4306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3872" y="2879767"/>
              <a:ext cx="735254" cy="735254"/>
            </a:xfrm>
            <a:prstGeom prst="rect">
              <a:avLst/>
            </a:prstGeom>
          </p:spPr>
        </p:pic>
      </p:grpSp>
      <p:grpSp>
        <p:nvGrpSpPr>
          <p:cNvPr id="37" name="Group 36">
            <a:extLst>
              <a:ext uri="{FF2B5EF4-FFF2-40B4-BE49-F238E27FC236}">
                <a16:creationId xmlns:a16="http://schemas.microsoft.com/office/drawing/2014/main" id="{E4AC836C-6964-4739-B170-96D86723EB2B}"/>
              </a:ext>
            </a:extLst>
          </p:cNvPr>
          <p:cNvGrpSpPr/>
          <p:nvPr/>
        </p:nvGrpSpPr>
        <p:grpSpPr>
          <a:xfrm>
            <a:off x="957967" y="4590336"/>
            <a:ext cx="767357" cy="767357"/>
            <a:chOff x="373177" y="4517722"/>
            <a:chExt cx="914400" cy="914400"/>
          </a:xfrm>
        </p:grpSpPr>
        <p:sp>
          <p:nvSpPr>
            <p:cNvPr id="32" name="Oval 31">
              <a:extLst>
                <a:ext uri="{FF2B5EF4-FFF2-40B4-BE49-F238E27FC236}">
                  <a16:creationId xmlns:a16="http://schemas.microsoft.com/office/drawing/2014/main" id="{FE13157F-C088-430B-9308-80EE31F6648E}"/>
                </a:ext>
              </a:extLst>
            </p:cNvPr>
            <p:cNvSpPr/>
            <p:nvPr/>
          </p:nvSpPr>
          <p:spPr>
            <a:xfrm>
              <a:off x="373177" y="4517722"/>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Arrow: Rotate right with solid fill">
              <a:extLst>
                <a:ext uri="{FF2B5EF4-FFF2-40B4-BE49-F238E27FC236}">
                  <a16:creationId xmlns:a16="http://schemas.microsoft.com/office/drawing/2014/main" id="{27AC1035-592A-4923-84BF-BBB9E048E7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flipV="1">
              <a:off x="460988" y="4606310"/>
              <a:ext cx="705831" cy="759178"/>
            </a:xfrm>
            <a:prstGeom prst="rect">
              <a:avLst/>
            </a:prstGeom>
          </p:spPr>
        </p:pic>
      </p:grpSp>
    </p:spTree>
    <p:extLst>
      <p:ext uri="{BB962C8B-B14F-4D97-AF65-F5344CB8AC3E}">
        <p14:creationId xmlns:p14="http://schemas.microsoft.com/office/powerpoint/2010/main" val="1034583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CBE822-75F1-B8BB-69FA-C2AD3124F87B}"/>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9E1B"/>
                </a:solidFill>
                <a:latin typeface="a Big Deal" panose="02000503000000000000" pitchFamily="2" charset="0"/>
              </a:rPr>
              <a:t>Referring to KIC</a:t>
            </a:r>
          </a:p>
        </p:txBody>
      </p:sp>
      <p:sp>
        <p:nvSpPr>
          <p:cNvPr id="8" name="Rectangle 7">
            <a:extLst>
              <a:ext uri="{FF2B5EF4-FFF2-40B4-BE49-F238E27FC236}">
                <a16:creationId xmlns:a16="http://schemas.microsoft.com/office/drawing/2014/main" id="{9C64BA3E-6090-231A-B550-0BA13532830D}"/>
              </a:ext>
            </a:extLst>
          </p:cNvPr>
          <p:cNvSpPr>
            <a:spLocks noChangeArrowheads="1"/>
          </p:cNvSpPr>
          <p:nvPr/>
        </p:nvSpPr>
        <p:spPr bwMode="auto">
          <a:xfrm>
            <a:off x="838200" y="1098144"/>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Proactive Referrals</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9" name="Straight Connector 8">
            <a:extLst>
              <a:ext uri="{FF2B5EF4-FFF2-40B4-BE49-F238E27FC236}">
                <a16:creationId xmlns:a16="http://schemas.microsoft.com/office/drawing/2014/main" id="{4CF94D5C-515F-4B82-F147-C9B5389A34F3}"/>
              </a:ext>
            </a:extLst>
          </p:cNvPr>
          <p:cNvCxnSpPr>
            <a:cxnSpLocks/>
          </p:cNvCxnSpPr>
          <p:nvPr/>
        </p:nvCxnSpPr>
        <p:spPr>
          <a:xfrm>
            <a:off x="950885" y="1570125"/>
            <a:ext cx="3120601"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2FCA5B9-9097-F701-FF0E-7342C97B98A6}"/>
              </a:ext>
            </a:extLst>
          </p:cNvPr>
          <p:cNvSpPr txBox="1">
            <a:spLocks/>
          </p:cNvSpPr>
          <p:nvPr/>
        </p:nvSpPr>
        <p:spPr>
          <a:xfrm>
            <a:off x="612954" y="1839084"/>
            <a:ext cx="8867930" cy="4080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Electronic referrals (through health record) or web-based referral</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Means Helpline calls the patient – patient doesn’t initiate the call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Workflow for Proactive Referrals:</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Clinic/Hospital:</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Screens patient for tobacco use </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Sends referral to Helpline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KIC:</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Receives patient information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Attempts patient to try and enroll in services</a:t>
            </a:r>
          </a:p>
          <a:p>
            <a:endParaRPr lang="en-US" dirty="0"/>
          </a:p>
        </p:txBody>
      </p:sp>
    </p:spTree>
    <p:extLst>
      <p:ext uri="{BB962C8B-B14F-4D97-AF65-F5344CB8AC3E}">
        <p14:creationId xmlns:p14="http://schemas.microsoft.com/office/powerpoint/2010/main" val="2788784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889BAB-96F8-2752-0200-1085441A6FA4}"/>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Reasons for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017FC910-CC0E-7417-28E1-1E0EF67168C4}"/>
              </a:ext>
            </a:extLst>
          </p:cNvPr>
          <p:cNvCxnSpPr>
            <a:cxnSpLocks/>
          </p:cNvCxnSpPr>
          <p:nvPr/>
        </p:nvCxnSpPr>
        <p:spPr>
          <a:xfrm>
            <a:off x="677509" y="963733"/>
            <a:ext cx="3721236"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EACD233-9954-5062-E9D4-4BA022FD82BA}"/>
              </a:ext>
            </a:extLst>
          </p:cNvPr>
          <p:cNvGrpSpPr/>
          <p:nvPr/>
        </p:nvGrpSpPr>
        <p:grpSpPr>
          <a:xfrm>
            <a:off x="704734" y="1453011"/>
            <a:ext cx="767357" cy="767357"/>
            <a:chOff x="8613963" y="389127"/>
            <a:chExt cx="767357" cy="767357"/>
          </a:xfrm>
        </p:grpSpPr>
        <p:sp>
          <p:nvSpPr>
            <p:cNvPr id="12" name="Oval 11">
              <a:extLst>
                <a:ext uri="{FF2B5EF4-FFF2-40B4-BE49-F238E27FC236}">
                  <a16:creationId xmlns:a16="http://schemas.microsoft.com/office/drawing/2014/main" id="{F84E7C3E-0C0C-0E53-8AE6-B47E6727B4FF}"/>
                </a:ext>
              </a:extLst>
            </p:cNvPr>
            <p:cNvSpPr/>
            <p:nvPr/>
          </p:nvSpPr>
          <p:spPr>
            <a:xfrm>
              <a:off x="8613963" y="389127"/>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Group of people with solid fill">
              <a:extLst>
                <a:ext uri="{FF2B5EF4-FFF2-40B4-BE49-F238E27FC236}">
                  <a16:creationId xmlns:a16="http://schemas.microsoft.com/office/drawing/2014/main" id="{EE5A89F1-5C9F-4CCD-8937-3FBA0A6677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3836" y="469750"/>
              <a:ext cx="567610" cy="567610"/>
            </a:xfrm>
            <a:prstGeom prst="rect">
              <a:avLst/>
            </a:prstGeom>
          </p:spPr>
        </p:pic>
      </p:grpSp>
      <p:grpSp>
        <p:nvGrpSpPr>
          <p:cNvPr id="25" name="Group 24">
            <a:extLst>
              <a:ext uri="{FF2B5EF4-FFF2-40B4-BE49-F238E27FC236}">
                <a16:creationId xmlns:a16="http://schemas.microsoft.com/office/drawing/2014/main" id="{C26AD664-80A6-6873-BC15-C258C3028604}"/>
              </a:ext>
            </a:extLst>
          </p:cNvPr>
          <p:cNvGrpSpPr/>
          <p:nvPr/>
        </p:nvGrpSpPr>
        <p:grpSpPr>
          <a:xfrm>
            <a:off x="702766" y="4062712"/>
            <a:ext cx="767357" cy="767357"/>
            <a:chOff x="6127568" y="413820"/>
            <a:chExt cx="767357" cy="767357"/>
          </a:xfrm>
        </p:grpSpPr>
        <p:sp>
          <p:nvSpPr>
            <p:cNvPr id="15" name="Oval 14">
              <a:extLst>
                <a:ext uri="{FF2B5EF4-FFF2-40B4-BE49-F238E27FC236}">
                  <a16:creationId xmlns:a16="http://schemas.microsoft.com/office/drawing/2014/main" id="{3F4F1144-71BC-3F13-5D51-EFD46F62120A}"/>
                </a:ext>
              </a:extLst>
            </p:cNvPr>
            <p:cNvSpPr/>
            <p:nvPr/>
          </p:nvSpPr>
          <p:spPr>
            <a:xfrm>
              <a:off x="6127568" y="413820"/>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Coins outline">
              <a:extLst>
                <a:ext uri="{FF2B5EF4-FFF2-40B4-BE49-F238E27FC236}">
                  <a16:creationId xmlns:a16="http://schemas.microsoft.com/office/drawing/2014/main" id="{0C389160-AFDB-37D8-305F-E956E98531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540283" y="703320"/>
              <a:ext cx="343163" cy="394400"/>
            </a:xfrm>
            <a:prstGeom prst="rect">
              <a:avLst/>
            </a:prstGeom>
          </p:spPr>
        </p:pic>
        <p:pic>
          <p:nvPicPr>
            <p:cNvPr id="20" name="Graphic 19" descr="Downward trend graph with solid fill">
              <a:extLst>
                <a:ext uri="{FF2B5EF4-FFF2-40B4-BE49-F238E27FC236}">
                  <a16:creationId xmlns:a16="http://schemas.microsoft.com/office/drawing/2014/main" id="{164E6068-28CF-5A2D-FCCC-E32F4DE4A3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3718" y="471437"/>
              <a:ext cx="471188" cy="471188"/>
            </a:xfrm>
            <a:prstGeom prst="rect">
              <a:avLst/>
            </a:prstGeom>
          </p:spPr>
        </p:pic>
      </p:grpSp>
      <p:grpSp>
        <p:nvGrpSpPr>
          <p:cNvPr id="26" name="Group 25">
            <a:extLst>
              <a:ext uri="{FF2B5EF4-FFF2-40B4-BE49-F238E27FC236}">
                <a16:creationId xmlns:a16="http://schemas.microsoft.com/office/drawing/2014/main" id="{359DD8F6-8EB3-DF68-B1A1-EA5F200715F0}"/>
              </a:ext>
            </a:extLst>
          </p:cNvPr>
          <p:cNvGrpSpPr/>
          <p:nvPr/>
        </p:nvGrpSpPr>
        <p:grpSpPr>
          <a:xfrm>
            <a:off x="719605" y="2766927"/>
            <a:ext cx="791752" cy="767357"/>
            <a:chOff x="7257330" y="369876"/>
            <a:chExt cx="791752" cy="767357"/>
          </a:xfrm>
        </p:grpSpPr>
        <p:sp>
          <p:nvSpPr>
            <p:cNvPr id="18" name="Oval 17">
              <a:extLst>
                <a:ext uri="{FF2B5EF4-FFF2-40B4-BE49-F238E27FC236}">
                  <a16:creationId xmlns:a16="http://schemas.microsoft.com/office/drawing/2014/main" id="{190A0F4A-6218-4EA9-2079-35D5B55BCB2C}"/>
                </a:ext>
              </a:extLst>
            </p:cNvPr>
            <p:cNvSpPr/>
            <p:nvPr/>
          </p:nvSpPr>
          <p:spPr>
            <a:xfrm>
              <a:off x="7257330" y="369876"/>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Folder Search with solid fill">
              <a:extLst>
                <a:ext uri="{FF2B5EF4-FFF2-40B4-BE49-F238E27FC236}">
                  <a16:creationId xmlns:a16="http://schemas.microsoft.com/office/drawing/2014/main" id="{7F51EEF1-544F-0051-11A1-89852DC2F3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81725" y="369876"/>
              <a:ext cx="767357" cy="767357"/>
            </a:xfrm>
            <a:prstGeom prst="rect">
              <a:avLst/>
            </a:prstGeom>
          </p:spPr>
        </p:pic>
        <p:pic>
          <p:nvPicPr>
            <p:cNvPr id="24" name="Graphic 23" descr="Heart with pulse with solid fill">
              <a:extLst>
                <a:ext uri="{FF2B5EF4-FFF2-40B4-BE49-F238E27FC236}">
                  <a16:creationId xmlns:a16="http://schemas.microsoft.com/office/drawing/2014/main" id="{EF5CE2BA-990D-55BF-6AD4-DFEFD0B835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02667" y="669114"/>
              <a:ext cx="221970" cy="221970"/>
            </a:xfrm>
            <a:prstGeom prst="rect">
              <a:avLst/>
            </a:prstGeom>
          </p:spPr>
        </p:pic>
      </p:grpSp>
      <p:sp>
        <p:nvSpPr>
          <p:cNvPr id="28" name="Content Placeholder 2">
            <a:extLst>
              <a:ext uri="{FF2B5EF4-FFF2-40B4-BE49-F238E27FC236}">
                <a16:creationId xmlns:a16="http://schemas.microsoft.com/office/drawing/2014/main" id="{F00DE475-0679-F404-36C7-9F881759DC63}"/>
              </a:ext>
            </a:extLst>
          </p:cNvPr>
          <p:cNvSpPr txBox="1">
            <a:spLocks/>
          </p:cNvSpPr>
          <p:nvPr/>
        </p:nvSpPr>
        <p:spPr>
          <a:xfrm>
            <a:off x="1592107" y="1475965"/>
            <a:ext cx="8631756" cy="4835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Associated with a significantly higher participation rate than simple advice to quit (2-3% vs 40%)</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Promotes the use of electronic health records (EHR) to improve healthcare delivery; can help organizations meet various metrics (MU, PRIME, etc.) </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Clinical teams can make a big impact on the lives of their patients and reduce health care costs by referring them evidence-based tobacco treatment (i.e. KIC)</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p:txBody>
      </p:sp>
    </p:spTree>
    <p:extLst>
      <p:ext uri="{BB962C8B-B14F-4D97-AF65-F5344CB8AC3E}">
        <p14:creationId xmlns:p14="http://schemas.microsoft.com/office/powerpoint/2010/main" val="35501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D7733A6-7E85-C891-B0EF-C834B5952857}"/>
              </a:ext>
            </a:extLst>
          </p:cNvPr>
          <p:cNvGraphicFramePr>
            <a:graphicFrameLocks noGrp="1"/>
          </p:cNvGraphicFramePr>
          <p:nvPr>
            <p:ph idx="1"/>
          </p:nvPr>
        </p:nvGraphicFramePr>
        <p:xfrm>
          <a:off x="564824" y="1523967"/>
          <a:ext cx="854146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B2316960-AE91-C495-E433-0EEFF08E22C6}"/>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Benefits of KIC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4" name="Straight Connector 3">
            <a:extLst>
              <a:ext uri="{FF2B5EF4-FFF2-40B4-BE49-F238E27FC236}">
                <a16:creationId xmlns:a16="http://schemas.microsoft.com/office/drawing/2014/main" id="{AD66CD06-57DF-BB3E-5C21-855B090B4398}"/>
              </a:ext>
            </a:extLst>
          </p:cNvPr>
          <p:cNvCxnSpPr>
            <a:cxnSpLocks/>
          </p:cNvCxnSpPr>
          <p:nvPr/>
        </p:nvCxnSpPr>
        <p:spPr>
          <a:xfrm>
            <a:off x="677509" y="963733"/>
            <a:ext cx="4192874"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5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957641"/>
            <a:ext cx="10515600" cy="4351338"/>
          </a:xfrm>
        </p:spPr>
        <p:txBody>
          <a:bodyPr>
            <a:normAutofit fontScale="92500" lnSpcReduction="20000"/>
          </a:bodyPr>
          <a:lstStyle/>
          <a:p>
            <a:pPr marL="571500" indent="-457200">
              <a:spcAft>
                <a:spcPts val="600"/>
              </a:spcAft>
              <a:buClr>
                <a:srgbClr val="FF9E1B"/>
              </a:buClr>
              <a:buFont typeface="Wingdings" panose="05000000000000000000" pitchFamily="2" charset="2"/>
              <a:buChar char="§"/>
              <a:defRPr/>
            </a:pPr>
            <a:r>
              <a:rPr lang="en-US" b="1" i="1" kern="0" dirty="0">
                <a:solidFill>
                  <a:srgbClr val="092B49"/>
                </a:solidFill>
                <a:cs typeface="Gotham Book" pitchFamily="50" charset="0"/>
              </a:rPr>
              <a:t>FREE</a:t>
            </a:r>
            <a:r>
              <a:rPr lang="en-US" kern="0" dirty="0">
                <a:solidFill>
                  <a:srgbClr val="092B49"/>
                </a:solidFill>
                <a:cs typeface="Gotham Book" pitchFamily="50" charset="0"/>
              </a:rPr>
              <a:t> statewide cessation program</a:t>
            </a:r>
          </a:p>
          <a:p>
            <a:pPr marL="571500" indent="-457200">
              <a:lnSpc>
                <a:spcPct val="120000"/>
              </a:lnSpc>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Started in 1992 by UCSD researchers. Since then, </a:t>
            </a:r>
            <a:br>
              <a:rPr lang="en-US" kern="0" dirty="0">
                <a:solidFill>
                  <a:srgbClr val="092B49"/>
                </a:solidFill>
                <a:cs typeface="Gotham Book" pitchFamily="50" charset="0"/>
              </a:rPr>
            </a:br>
            <a:r>
              <a:rPr lang="en-US" kern="0" dirty="0">
                <a:solidFill>
                  <a:srgbClr val="092B49"/>
                </a:solidFill>
                <a:cs typeface="Gotham Book" pitchFamily="50" charset="0"/>
              </a:rPr>
              <a:t>we have helped nearly a million Californians </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Funded by tobacco taxes Props 99, 10 &amp; 56</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Validated in randomized controlled trials</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Available to ALL California residents</a:t>
            </a:r>
          </a:p>
          <a:p>
            <a:pPr marL="571500" indent="-457200">
              <a:spcAft>
                <a:spcPts val="600"/>
              </a:spcAft>
              <a:buClr>
                <a:srgbClr val="FF9E1B"/>
              </a:buClr>
              <a:buFont typeface="Wingdings" panose="05000000000000000000" pitchFamily="2" charset="2"/>
              <a:buChar char="§"/>
              <a:defRPr/>
            </a:pPr>
            <a:r>
              <a:rPr lang="nn-NO" dirty="0">
                <a:solidFill>
                  <a:srgbClr val="092B49"/>
                </a:solidFill>
              </a:rPr>
              <a:t>Open Mon-Fri (7am-9pm); Sat (9am-5pm)</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Multiple languages: English, Spanish, Mandarin, </a:t>
            </a:r>
            <a:br>
              <a:rPr lang="en-US" kern="0" dirty="0">
                <a:solidFill>
                  <a:srgbClr val="092B49"/>
                </a:solidFill>
                <a:cs typeface="Gotham Book" pitchFamily="50" charset="0"/>
              </a:rPr>
            </a:br>
            <a:r>
              <a:rPr lang="en-US" kern="0" dirty="0">
                <a:solidFill>
                  <a:srgbClr val="092B49"/>
                </a:solidFill>
                <a:cs typeface="Gotham Book" pitchFamily="50" charset="0"/>
              </a:rPr>
              <a:t>Cantonese, Korean, Vietnamese</a:t>
            </a:r>
            <a:endParaRPr lang="nn-NO" dirty="0">
              <a:solidFill>
                <a:srgbClr val="092B49"/>
              </a:solidFill>
            </a:endParaRPr>
          </a:p>
        </p:txBody>
      </p:sp>
      <p:pic>
        <p:nvPicPr>
          <p:cNvPr id="6" name="Picture 5">
            <a:extLst>
              <a:ext uri="{FF2B5EF4-FFF2-40B4-BE49-F238E27FC236}">
                <a16:creationId xmlns:a16="http://schemas.microsoft.com/office/drawing/2014/main" id="{B7AFA95D-9B45-4468-8DC6-0E5581AE3472}"/>
              </a:ext>
            </a:extLst>
          </p:cNvPr>
          <p:cNvPicPr>
            <a:picLocks noChangeAspect="1"/>
          </p:cNvPicPr>
          <p:nvPr/>
        </p:nvPicPr>
        <p:blipFill>
          <a:blip r:embed="rId3"/>
          <a:stretch>
            <a:fillRect/>
          </a:stretch>
        </p:blipFill>
        <p:spPr>
          <a:xfrm>
            <a:off x="838200" y="1191423"/>
            <a:ext cx="7256646" cy="446428"/>
          </a:xfrm>
          <a:prstGeom prst="rect">
            <a:avLst/>
          </a:prstGeom>
        </p:spPr>
      </p:pic>
      <p:pic>
        <p:nvPicPr>
          <p:cNvPr id="1028" name="Picture 4">
            <a:extLst>
              <a:ext uri="{FF2B5EF4-FFF2-40B4-BE49-F238E27FC236}">
                <a16:creationId xmlns:a16="http://schemas.microsoft.com/office/drawing/2014/main" id="{7EA21842-66B3-48B9-87B9-FF623809E7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03"/>
          <a:stretch/>
        </p:blipFill>
        <p:spPr bwMode="auto">
          <a:xfrm>
            <a:off x="8212977" y="1976665"/>
            <a:ext cx="3663370" cy="2451671"/>
          </a:xfrm>
          <a:prstGeom prst="rect">
            <a:avLst/>
          </a:prstGeom>
          <a:ln w="38100" cap="sq">
            <a:solidFill>
              <a:srgbClr val="092B49"/>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54B36080-EF04-D034-BCE7-A94370834A3C}"/>
              </a:ext>
            </a:extLst>
          </p:cNvPr>
          <p:cNvSpPr>
            <a:spLocks noChangeArrowheads="1"/>
          </p:cNvSpPr>
          <p:nvPr/>
        </p:nvSpPr>
        <p:spPr bwMode="auto">
          <a:xfrm>
            <a:off x="838200" y="491144"/>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What is KIC?</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2324486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6BDC-52F8-0FCE-CC5D-817CCE1A1B22}"/>
              </a:ext>
            </a:extLst>
          </p:cNvPr>
          <p:cNvSpPr>
            <a:spLocks noGrp="1"/>
          </p:cNvSpPr>
          <p:nvPr>
            <p:ph type="title"/>
          </p:nvPr>
        </p:nvSpPr>
        <p:spPr/>
        <p:txBody>
          <a:bodyPr>
            <a:normAutofit/>
          </a:bodyPr>
          <a:lstStyle/>
          <a:p>
            <a:r>
              <a:rPr lang="en-US" sz="3200" b="1" dirty="0"/>
              <a:t>Population Health Strategy </a:t>
            </a:r>
          </a:p>
        </p:txBody>
      </p:sp>
      <p:sp>
        <p:nvSpPr>
          <p:cNvPr id="3" name="Content Placeholder 2">
            <a:extLst>
              <a:ext uri="{FF2B5EF4-FFF2-40B4-BE49-F238E27FC236}">
                <a16:creationId xmlns:a16="http://schemas.microsoft.com/office/drawing/2014/main" id="{272E6436-6F40-628D-5DE0-4EA3B79E9193}"/>
              </a:ext>
            </a:extLst>
          </p:cNvPr>
          <p:cNvSpPr>
            <a:spLocks noGrp="1"/>
          </p:cNvSpPr>
          <p:nvPr>
            <p:ph idx="1"/>
          </p:nvPr>
        </p:nvSpPr>
        <p:spPr/>
        <p:txBody>
          <a:bodyPr/>
          <a:lstStyle/>
          <a:p>
            <a:r>
              <a:rPr lang="en-US" dirty="0"/>
              <a:t>IT folks generate a list of members/patients who smoke or vape </a:t>
            </a:r>
          </a:p>
          <a:p>
            <a:pPr lvl="1"/>
            <a:r>
              <a:rPr lang="en-US" dirty="0"/>
              <a:t>Identify using ICD-11 coding, assessments, pharmacy records, etc.</a:t>
            </a:r>
          </a:p>
          <a:p>
            <a:r>
              <a:rPr lang="en-US" dirty="0"/>
              <a:t>Securely share with KIC </a:t>
            </a:r>
          </a:p>
          <a:p>
            <a:r>
              <a:rPr lang="en-US" dirty="0"/>
              <a:t>KIC uploads the data and begins outreach to members/patients </a:t>
            </a:r>
          </a:p>
          <a:p>
            <a:r>
              <a:rPr lang="en-US" dirty="0"/>
              <a:t>Goal – enroll in services </a:t>
            </a:r>
          </a:p>
          <a:p>
            <a:pPr lvl="1"/>
            <a:r>
              <a:rPr lang="en-US" dirty="0"/>
              <a:t>At a minimum reach member/patient and share resources available </a:t>
            </a:r>
          </a:p>
        </p:txBody>
      </p:sp>
    </p:spTree>
    <p:extLst>
      <p:ext uri="{BB962C8B-B14F-4D97-AF65-F5344CB8AC3E}">
        <p14:creationId xmlns:p14="http://schemas.microsoft.com/office/powerpoint/2010/main" val="1585231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0F37A-D4A9-D3D6-B27A-5C8D274D93F4}"/>
              </a:ext>
            </a:extLst>
          </p:cNvPr>
          <p:cNvSpPr>
            <a:spLocks noGrp="1"/>
          </p:cNvSpPr>
          <p:nvPr>
            <p:ph type="title"/>
          </p:nvPr>
        </p:nvSpPr>
        <p:spPr/>
        <p:txBody>
          <a:bodyPr/>
          <a:lstStyle/>
          <a:p>
            <a:r>
              <a:rPr lang="en-US" b="1" dirty="0"/>
              <a:t>Pilot Data</a:t>
            </a:r>
          </a:p>
        </p:txBody>
      </p:sp>
      <p:graphicFrame>
        <p:nvGraphicFramePr>
          <p:cNvPr id="9" name="Content Placeholder 8">
            <a:extLst>
              <a:ext uri="{FF2B5EF4-FFF2-40B4-BE49-F238E27FC236}">
                <a16:creationId xmlns:a16="http://schemas.microsoft.com/office/drawing/2014/main" id="{60DBD46B-7E18-984B-5D97-A69A5A925A22}"/>
              </a:ext>
            </a:extLst>
          </p:cNvPr>
          <p:cNvGraphicFramePr>
            <a:graphicFrameLocks noGrp="1"/>
          </p:cNvGraphicFramePr>
          <p:nvPr>
            <p:ph idx="1"/>
          </p:nvPr>
        </p:nvGraphicFramePr>
        <p:xfrm>
          <a:off x="529388" y="1395663"/>
          <a:ext cx="10515599" cy="4299282"/>
        </p:xfrm>
        <a:graphic>
          <a:graphicData uri="http://schemas.openxmlformats.org/drawingml/2006/table">
            <a:tbl>
              <a:tblPr>
                <a:tableStyleId>{5C22544A-7EE6-4342-B048-85BDC9FD1C3A}</a:tableStyleId>
              </a:tblPr>
              <a:tblGrid>
                <a:gridCol w="2449558">
                  <a:extLst>
                    <a:ext uri="{9D8B030D-6E8A-4147-A177-3AD203B41FA5}">
                      <a16:colId xmlns:a16="http://schemas.microsoft.com/office/drawing/2014/main" val="3393589113"/>
                    </a:ext>
                  </a:extLst>
                </a:gridCol>
                <a:gridCol w="752365">
                  <a:extLst>
                    <a:ext uri="{9D8B030D-6E8A-4147-A177-3AD203B41FA5}">
                      <a16:colId xmlns:a16="http://schemas.microsoft.com/office/drawing/2014/main" val="1218423878"/>
                    </a:ext>
                  </a:extLst>
                </a:gridCol>
                <a:gridCol w="682376">
                  <a:extLst>
                    <a:ext uri="{9D8B030D-6E8A-4147-A177-3AD203B41FA5}">
                      <a16:colId xmlns:a16="http://schemas.microsoft.com/office/drawing/2014/main" val="2930125620"/>
                    </a:ext>
                  </a:extLst>
                </a:gridCol>
                <a:gridCol w="909836">
                  <a:extLst>
                    <a:ext uri="{9D8B030D-6E8A-4147-A177-3AD203B41FA5}">
                      <a16:colId xmlns:a16="http://schemas.microsoft.com/office/drawing/2014/main" val="2638373569"/>
                    </a:ext>
                  </a:extLst>
                </a:gridCol>
                <a:gridCol w="787358">
                  <a:extLst>
                    <a:ext uri="{9D8B030D-6E8A-4147-A177-3AD203B41FA5}">
                      <a16:colId xmlns:a16="http://schemas.microsoft.com/office/drawing/2014/main" val="1752924559"/>
                    </a:ext>
                  </a:extLst>
                </a:gridCol>
                <a:gridCol w="892338">
                  <a:extLst>
                    <a:ext uri="{9D8B030D-6E8A-4147-A177-3AD203B41FA5}">
                      <a16:colId xmlns:a16="http://schemas.microsoft.com/office/drawing/2014/main" val="2244558517"/>
                    </a:ext>
                  </a:extLst>
                </a:gridCol>
                <a:gridCol w="1119797">
                  <a:extLst>
                    <a:ext uri="{9D8B030D-6E8A-4147-A177-3AD203B41FA5}">
                      <a16:colId xmlns:a16="http://schemas.microsoft.com/office/drawing/2014/main" val="1785967678"/>
                    </a:ext>
                  </a:extLst>
                </a:gridCol>
                <a:gridCol w="944829">
                  <a:extLst>
                    <a:ext uri="{9D8B030D-6E8A-4147-A177-3AD203B41FA5}">
                      <a16:colId xmlns:a16="http://schemas.microsoft.com/office/drawing/2014/main" val="4278855863"/>
                    </a:ext>
                  </a:extLst>
                </a:gridCol>
                <a:gridCol w="1119797">
                  <a:extLst>
                    <a:ext uri="{9D8B030D-6E8A-4147-A177-3AD203B41FA5}">
                      <a16:colId xmlns:a16="http://schemas.microsoft.com/office/drawing/2014/main" val="2167234819"/>
                    </a:ext>
                  </a:extLst>
                </a:gridCol>
                <a:gridCol w="857345">
                  <a:extLst>
                    <a:ext uri="{9D8B030D-6E8A-4147-A177-3AD203B41FA5}">
                      <a16:colId xmlns:a16="http://schemas.microsoft.com/office/drawing/2014/main" val="418424890"/>
                    </a:ext>
                  </a:extLst>
                </a:gridCol>
              </a:tblGrid>
              <a:tr h="716547">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tc>
                <a:tc gridSpan="3">
                  <a:txBody>
                    <a:bodyPr/>
                    <a:lstStyle/>
                    <a:p>
                      <a:pPr algn="ctr" fontAlgn="b"/>
                      <a:r>
                        <a:rPr lang="en-US" sz="2400" u="none" strike="noStrike">
                          <a:effectLst/>
                        </a:rPr>
                        <a:t>Total </a:t>
                      </a:r>
                      <a:endParaRPr lang="en-US" sz="24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fontAlgn="b"/>
                      <a:r>
                        <a:rPr lang="en-US" sz="2400" u="none" strike="noStrike">
                          <a:effectLst/>
                        </a:rPr>
                        <a:t>Health Net</a:t>
                      </a:r>
                      <a:endParaRPr lang="en-US" sz="24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fontAlgn="b"/>
                      <a:r>
                        <a:rPr lang="en-US" sz="2400" u="none" strike="noStrike">
                          <a:effectLst/>
                        </a:rPr>
                        <a:t>LA Care</a:t>
                      </a:r>
                      <a:endParaRPr lang="en-US" sz="24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9666037"/>
                  </a:ext>
                </a:extLst>
              </a:tr>
              <a:tr h="716547">
                <a:tc>
                  <a:txBody>
                    <a:bodyPr/>
                    <a:lstStyle/>
                    <a:p>
                      <a:pPr algn="l" fontAlgn="b"/>
                      <a:r>
                        <a:rPr lang="en-US" sz="2400" u="none" strike="noStrike">
                          <a:effectLst/>
                        </a:rPr>
                        <a:t>Unique referral</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4474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2399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2074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668868"/>
                  </a:ext>
                </a:extLst>
              </a:tr>
              <a:tr h="716547">
                <a:tc>
                  <a:txBody>
                    <a:bodyPr/>
                    <a:lstStyle/>
                    <a:p>
                      <a:pPr algn="l" fontAlgn="b"/>
                      <a:r>
                        <a:rPr lang="en-US" sz="2400" u="none" strike="noStrike">
                          <a:effectLst/>
                        </a:rPr>
                        <a:t>Intake</a:t>
                      </a:r>
                      <a:endParaRPr lang="en-US" sz="2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400" u="none" strike="noStrike">
                          <a:effectLst/>
                        </a:rPr>
                        <a:t>4474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b="1" u="none" strike="noStrike" dirty="0">
                          <a:effectLst/>
                        </a:rPr>
                        <a:t>169</a:t>
                      </a:r>
                      <a:endParaRPr lang="en-US"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3.8%</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2399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b="1" u="none" strike="noStrike" dirty="0">
                          <a:effectLst/>
                        </a:rPr>
                        <a:t>109</a:t>
                      </a:r>
                      <a:endParaRPr lang="en-US"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2074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b="1" u="none" strike="noStrike" dirty="0">
                          <a:effectLst/>
                        </a:rPr>
                        <a:t>59</a:t>
                      </a:r>
                      <a:endParaRPr lang="en-US"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2.8%</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04157979"/>
                  </a:ext>
                </a:extLst>
              </a:tr>
              <a:tr h="716547">
                <a:tc>
                  <a:txBody>
                    <a:bodyPr/>
                    <a:lstStyle/>
                    <a:p>
                      <a:pPr algn="l" fontAlgn="b"/>
                      <a:r>
                        <a:rPr lang="en-US" sz="2400" u="none" strike="noStrike">
                          <a:effectLst/>
                        </a:rPr>
                        <a:t>Counseling</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169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78</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46.2%</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109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51</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46.8%</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59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27</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45.8%</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9621977"/>
                  </a:ext>
                </a:extLst>
              </a:tr>
              <a:tr h="716547">
                <a:tc>
                  <a:txBody>
                    <a:bodyPr/>
                    <a:lstStyle/>
                    <a:p>
                      <a:pPr algn="l" fontAlgn="b"/>
                      <a:r>
                        <a:rPr lang="en-US" sz="2400" u="none" strike="noStrike">
                          <a:effectLst/>
                        </a:rPr>
                        <a:t>Follow-up calls</a:t>
                      </a:r>
                      <a:endParaRPr lang="en-US" sz="2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400" u="none" strike="noStrike">
                          <a:effectLst/>
                        </a:rPr>
                        <a:t>78</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39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50.0%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51</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49.0%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26</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53.8%</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8429425"/>
                  </a:ext>
                </a:extLst>
              </a:tr>
              <a:tr h="716547">
                <a:tc>
                  <a:txBody>
                    <a:bodyPr/>
                    <a:lstStyle/>
                    <a:p>
                      <a:pPr algn="l" fontAlgn="b"/>
                      <a:r>
                        <a:rPr lang="en-US" sz="2400" u="none" strike="noStrike">
                          <a:effectLst/>
                        </a:rPr>
                        <a:t># of FU calls</a:t>
                      </a:r>
                      <a:endParaRPr lang="en-US" sz="2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400" u="none" strike="noStrike">
                          <a:effectLst/>
                        </a:rPr>
                        <a:t>39</a:t>
                      </a:r>
                      <a:endParaRPr lang="en-US" sz="2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1.95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1.96</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1.93</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32956764"/>
                  </a:ext>
                </a:extLst>
              </a:tr>
            </a:tbl>
          </a:graphicData>
        </a:graphic>
      </p:graphicFrame>
    </p:spTree>
    <p:extLst>
      <p:ext uri="{BB962C8B-B14F-4D97-AF65-F5344CB8AC3E}">
        <p14:creationId xmlns:p14="http://schemas.microsoft.com/office/powerpoint/2010/main" val="3035358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268E-1E2A-4336-CF9C-E371B25C67D6}"/>
              </a:ext>
            </a:extLst>
          </p:cNvPr>
          <p:cNvSpPr>
            <a:spLocks noGrp="1"/>
          </p:cNvSpPr>
          <p:nvPr>
            <p:ph type="title"/>
          </p:nvPr>
        </p:nvSpPr>
        <p:spPr/>
        <p:txBody>
          <a:bodyPr/>
          <a:lstStyle/>
          <a:p>
            <a:r>
              <a:rPr lang="en-US" b="1" dirty="0"/>
              <a:t>Reach Rate</a:t>
            </a:r>
          </a:p>
        </p:txBody>
      </p:sp>
      <p:sp>
        <p:nvSpPr>
          <p:cNvPr id="3" name="Content Placeholder 2">
            <a:extLst>
              <a:ext uri="{FF2B5EF4-FFF2-40B4-BE49-F238E27FC236}">
                <a16:creationId xmlns:a16="http://schemas.microsoft.com/office/drawing/2014/main" id="{A727CFE0-AF20-F0FD-2D7A-586CD1CC0A36}"/>
              </a:ext>
            </a:extLst>
          </p:cNvPr>
          <p:cNvSpPr>
            <a:spLocks noGrp="1"/>
          </p:cNvSpPr>
          <p:nvPr>
            <p:ph idx="1"/>
          </p:nvPr>
        </p:nvSpPr>
        <p:spPr/>
        <p:txBody>
          <a:bodyPr/>
          <a:lstStyle/>
          <a:p>
            <a:r>
              <a:rPr lang="en-US" dirty="0"/>
              <a:t>Liberal – anyone we speak to (which includes people who decline our services), leave a message, or enroll in program</a:t>
            </a:r>
          </a:p>
          <a:p>
            <a:pPr lvl="1"/>
            <a:r>
              <a:rPr lang="en-US" dirty="0"/>
              <a:t>Range 78-79% </a:t>
            </a:r>
          </a:p>
          <a:p>
            <a:r>
              <a:rPr lang="en-US" dirty="0"/>
              <a:t>Conservative – only those who we enroll or we speak to </a:t>
            </a:r>
          </a:p>
          <a:p>
            <a:pPr lvl="1"/>
            <a:r>
              <a:rPr lang="en-US" dirty="0"/>
              <a:t>Range 40-44%</a:t>
            </a:r>
          </a:p>
        </p:txBody>
      </p:sp>
    </p:spTree>
    <p:extLst>
      <p:ext uri="{BB962C8B-B14F-4D97-AF65-F5344CB8AC3E}">
        <p14:creationId xmlns:p14="http://schemas.microsoft.com/office/powerpoint/2010/main" val="629621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altLang="en-US" sz="4800" b="1" dirty="0">
                <a:solidFill>
                  <a:srgbClr val="092B49"/>
                </a:solidFill>
                <a:cs typeface="Arial" panose="020B0604020202020204" pitchFamily="34" charset="0"/>
              </a:rPr>
              <a:t>How Your Clinic Can Make a Difference</a:t>
            </a:r>
          </a:p>
        </p:txBody>
      </p:sp>
    </p:spTree>
    <p:extLst>
      <p:ext uri="{BB962C8B-B14F-4D97-AF65-F5344CB8AC3E}">
        <p14:creationId xmlns:p14="http://schemas.microsoft.com/office/powerpoint/2010/main" val="3521434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type="body" idx="1"/>
          </p:nvPr>
        </p:nvSpPr>
        <p:spPr>
          <a:xfrm>
            <a:off x="976686" y="1497872"/>
            <a:ext cx="9853239" cy="2766218"/>
          </a:xfrm>
        </p:spPr>
        <p:txBody>
          <a:bodyPr>
            <a:normAutofit/>
          </a:bodyPr>
          <a:lstStyle/>
          <a:p>
            <a:pPr marL="457200" lvl="1" indent="0">
              <a:buNone/>
            </a:pPr>
            <a:endParaRPr lang="en-US" altLang="zh-CN" sz="3500" dirty="0">
              <a:cs typeface="Arial" panose="020B0604020202020204" pitchFamily="34" charset="0"/>
            </a:endParaRPr>
          </a:p>
          <a:p>
            <a:pPr marL="457200" lvl="1" indent="0">
              <a:buNone/>
            </a:pPr>
            <a:endParaRPr lang="en-US" altLang="zh-CN" dirty="0">
              <a:cs typeface="Arial" panose="020B0604020202020204" pitchFamily="34" charset="0"/>
            </a:endParaRPr>
          </a:p>
        </p:txBody>
      </p:sp>
      <p:sp>
        <p:nvSpPr>
          <p:cNvPr id="4" name="Rectangle 2">
            <a:extLst>
              <a:ext uri="{FF2B5EF4-FFF2-40B4-BE49-F238E27FC236}">
                <a16:creationId xmlns:a16="http://schemas.microsoft.com/office/drawing/2014/main" id="{928BB1B2-A5C3-42A4-8286-775452AF943E}"/>
              </a:ext>
            </a:extLst>
          </p:cNvPr>
          <p:cNvSpPr>
            <a:spLocks noChangeArrowheads="1"/>
          </p:cNvSpPr>
          <p:nvPr/>
        </p:nvSpPr>
        <p:spPr bwMode="auto">
          <a:xfrm>
            <a:off x="877153" y="631172"/>
            <a:ext cx="10829294"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000" dirty="0">
                <a:solidFill>
                  <a:srgbClr val="FF9E1B"/>
                </a:solidFill>
                <a:latin typeface="a Big Deal" panose="02000503000000000000" pitchFamily="2" charset="0"/>
              </a:rPr>
              <a:t>Promotional ideas</a:t>
            </a:r>
            <a:endParaRPr lang="en-US" sz="4000" dirty="0">
              <a:solidFill>
                <a:srgbClr val="FF9E1B"/>
              </a:solidFill>
            </a:endParaRPr>
          </a:p>
        </p:txBody>
      </p:sp>
      <p:sp>
        <p:nvSpPr>
          <p:cNvPr id="6" name="Content Placeholder 2">
            <a:extLst>
              <a:ext uri="{FF2B5EF4-FFF2-40B4-BE49-F238E27FC236}">
                <a16:creationId xmlns:a16="http://schemas.microsoft.com/office/drawing/2014/main" id="{511A86C5-0210-6A8F-2AB1-16DED752AEAF}"/>
              </a:ext>
            </a:extLst>
          </p:cNvPr>
          <p:cNvSpPr txBox="1">
            <a:spLocks/>
          </p:cNvSpPr>
          <p:nvPr/>
        </p:nvSpPr>
        <p:spPr>
          <a:xfrm>
            <a:off x="877153" y="1497872"/>
            <a:ext cx="9853238" cy="500447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Produce signage with a QR code and place it around the clinic so patients that are waiting can scan the code and enroll in the program</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Create support materials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To encourage the patients to enroll via QR code/short link</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To let them know what to expect after being referred</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Text/email out </a:t>
            </a:r>
            <a:r>
              <a:rPr lang="en-US" sz="2400" kern="0" dirty="0" err="1">
                <a:solidFill>
                  <a:srgbClr val="092B49"/>
                </a:solidFill>
                <a:cs typeface="Gotham Book" pitchFamily="50" charset="0"/>
              </a:rPr>
              <a:t>bitly</a:t>
            </a:r>
            <a:r>
              <a:rPr lang="en-US" sz="2400" kern="0" dirty="0">
                <a:solidFill>
                  <a:srgbClr val="092B49"/>
                </a:solidFill>
                <a:cs typeface="Gotham Book" pitchFamily="50" charset="0"/>
              </a:rPr>
              <a:t> link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After Visit Summary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List phone number, KIC, etc.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Send MyChart (or message through EHR)</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Helps prime the patient so when KIC calls doesn’t feel like a cold call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Use QR code in traditional mail to follow up about a visit,</a:t>
            </a:r>
            <a:br>
              <a:rPr lang="en-US" sz="2400" kern="0" dirty="0">
                <a:solidFill>
                  <a:srgbClr val="092B49"/>
                </a:solidFill>
                <a:cs typeface="Gotham Book" pitchFamily="50" charset="0"/>
              </a:rPr>
            </a:br>
            <a:r>
              <a:rPr lang="en-US" sz="2400" kern="0" dirty="0">
                <a:solidFill>
                  <a:srgbClr val="092B49"/>
                </a:solidFill>
                <a:cs typeface="Gotham Book" pitchFamily="50" charset="0"/>
              </a:rPr>
              <a:t>reminders, surveys etc.</a:t>
            </a:r>
          </a:p>
          <a:p>
            <a:endParaRPr lang="en-US" dirty="0"/>
          </a:p>
        </p:txBody>
      </p:sp>
    </p:spTree>
    <p:extLst>
      <p:ext uri="{BB962C8B-B14F-4D97-AF65-F5344CB8AC3E}">
        <p14:creationId xmlns:p14="http://schemas.microsoft.com/office/powerpoint/2010/main" val="12925558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F514B66-4390-4CF0-AE29-9067D9AE628C}"/>
              </a:ext>
            </a:extLst>
          </p:cNvPr>
          <p:cNvPicPr>
            <a:picLocks noChangeAspect="1"/>
          </p:cNvPicPr>
          <p:nvPr/>
        </p:nvPicPr>
        <p:blipFill>
          <a:blip r:embed="rId3"/>
          <a:stretch>
            <a:fillRect/>
          </a:stretch>
        </p:blipFill>
        <p:spPr>
          <a:xfrm>
            <a:off x="429649" y="429623"/>
            <a:ext cx="3452452" cy="4415154"/>
          </a:xfrm>
          <a:prstGeom prst="rect">
            <a:avLst/>
          </a:prstGeom>
        </p:spPr>
      </p:pic>
      <p:sp>
        <p:nvSpPr>
          <p:cNvPr id="2" name="Content Placeholder 2">
            <a:extLst>
              <a:ext uri="{FF2B5EF4-FFF2-40B4-BE49-F238E27FC236}">
                <a16:creationId xmlns:a16="http://schemas.microsoft.com/office/drawing/2014/main" id="{82CF89E0-E426-C357-A701-D7B1FBCE819B}"/>
              </a:ext>
            </a:extLst>
          </p:cNvPr>
          <p:cNvSpPr txBox="1">
            <a:spLocks/>
          </p:cNvSpPr>
          <p:nvPr/>
        </p:nvSpPr>
        <p:spPr>
          <a:xfrm>
            <a:off x="2743199" y="2445376"/>
            <a:ext cx="2149879" cy="9836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FF9E1B"/>
                </a:solidFill>
                <a:latin typeface="F37 Judge Bold" panose="00000800000000000000" pitchFamily="50" charset="0"/>
              </a:rPr>
              <a:t>NEED INSPIRATION?</a:t>
            </a:r>
          </a:p>
        </p:txBody>
      </p:sp>
      <p:pic>
        <p:nvPicPr>
          <p:cNvPr id="16" name="Picture 15">
            <a:extLst>
              <a:ext uri="{FF2B5EF4-FFF2-40B4-BE49-F238E27FC236}">
                <a16:creationId xmlns:a16="http://schemas.microsoft.com/office/drawing/2014/main" id="{FE189013-BA2E-442B-92BA-4DE70AF8DA30}"/>
              </a:ext>
            </a:extLst>
          </p:cNvPr>
          <p:cNvPicPr>
            <a:picLocks noChangeAspect="1"/>
          </p:cNvPicPr>
          <p:nvPr/>
        </p:nvPicPr>
        <p:blipFill>
          <a:blip r:embed="rId4"/>
          <a:stretch>
            <a:fillRect/>
          </a:stretch>
        </p:blipFill>
        <p:spPr>
          <a:xfrm>
            <a:off x="2154835" y="1987717"/>
            <a:ext cx="3161902" cy="4065302"/>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11831752-AFC8-CF2D-96FF-B8F589F943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413" y="542328"/>
            <a:ext cx="3446696" cy="2890777"/>
          </a:xfrm>
          <a:prstGeom prst="rect">
            <a:avLst/>
          </a:prstGeom>
          <a:ln w="50800">
            <a:solidFill>
              <a:srgbClr val="B9DAE5"/>
            </a:solidFill>
          </a:ln>
        </p:spPr>
      </p:pic>
      <p:sp>
        <p:nvSpPr>
          <p:cNvPr id="21" name="Right Triangle 20">
            <a:extLst>
              <a:ext uri="{FF2B5EF4-FFF2-40B4-BE49-F238E27FC236}">
                <a16:creationId xmlns:a16="http://schemas.microsoft.com/office/drawing/2014/main" id="{665BA87D-D8C7-4E8F-BBD2-62F997931D22}"/>
              </a:ext>
            </a:extLst>
          </p:cNvPr>
          <p:cNvSpPr/>
          <p:nvPr/>
        </p:nvSpPr>
        <p:spPr>
          <a:xfrm flipH="1">
            <a:off x="5664125" y="0"/>
            <a:ext cx="6527873" cy="6858001"/>
          </a:xfrm>
          <a:prstGeom prst="rtTriangl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5DA2D1F0-92B1-44B4-ACE8-CA3544A7965A}"/>
              </a:ext>
            </a:extLst>
          </p:cNvPr>
          <p:cNvSpPr>
            <a:spLocks noGrp="1"/>
          </p:cNvSpPr>
          <p:nvPr>
            <p:ph idx="1"/>
          </p:nvPr>
        </p:nvSpPr>
        <p:spPr>
          <a:xfrm>
            <a:off x="8184161" y="3171284"/>
            <a:ext cx="3628614" cy="3219889"/>
          </a:xfrm>
        </p:spPr>
        <p:txBody>
          <a:bodyPr>
            <a:noAutofit/>
          </a:bodyPr>
          <a:lstStyle/>
          <a:p>
            <a:pPr marL="0" indent="0" algn="r">
              <a:buNone/>
            </a:pPr>
            <a:r>
              <a:rPr lang="en-US" sz="2000" b="0" i="0" u="none" strike="noStrike" baseline="0" dirty="0">
                <a:solidFill>
                  <a:srgbClr val="FF9E1B"/>
                </a:solidFill>
                <a:latin typeface="F37 Judge Bold" panose="00000800000000000000" pitchFamily="50" charset="0"/>
              </a:rPr>
              <a:t>NEED INSPIRATION?</a:t>
            </a:r>
          </a:p>
          <a:p>
            <a:pPr marL="0" indent="0" algn="r">
              <a:buNone/>
            </a:pPr>
            <a:r>
              <a:rPr lang="en-US" sz="2000" b="0" i="0" u="none" strike="noStrike" baseline="0" dirty="0">
                <a:solidFill>
                  <a:srgbClr val="FF9E1B"/>
                </a:solidFill>
                <a:latin typeface="F37 Jagger" panose="00000500000000000000" pitchFamily="50" charset="0"/>
              </a:rPr>
              <a:t>You can check out and download KIC’s</a:t>
            </a:r>
            <a:r>
              <a:rPr lang="en-US" sz="2000" dirty="0">
                <a:solidFill>
                  <a:srgbClr val="FF9E1B"/>
                </a:solidFill>
                <a:latin typeface="F37 Jagger" panose="00000500000000000000" pitchFamily="50" charset="0"/>
              </a:rPr>
              <a:t> </a:t>
            </a:r>
            <a:r>
              <a:rPr lang="en-US" sz="2000" b="0" i="0" u="none" strike="noStrike" baseline="0" dirty="0">
                <a:solidFill>
                  <a:srgbClr val="FF9E1B"/>
                </a:solidFill>
                <a:latin typeface="F37 Jagger" panose="00000500000000000000" pitchFamily="50" charset="0"/>
              </a:rPr>
              <a:t>promo materials for free from </a:t>
            </a:r>
            <a:br>
              <a:rPr lang="en-US" sz="2000" b="0" i="0" u="none" strike="noStrike" baseline="0" dirty="0">
                <a:solidFill>
                  <a:srgbClr val="FF9E1B"/>
                </a:solidFill>
                <a:latin typeface="F37 Jagger" panose="00000500000000000000" pitchFamily="50" charset="0"/>
              </a:rPr>
            </a:br>
            <a:r>
              <a:rPr lang="en-US" sz="2000" b="0" i="0" u="none" strike="noStrike" baseline="0" dirty="0">
                <a:solidFill>
                  <a:srgbClr val="FF9E1B"/>
                </a:solidFill>
                <a:latin typeface="F37 Jagger" panose="00000500000000000000" pitchFamily="50" charset="0"/>
              </a:rPr>
              <a:t>our materials catalog. Also, you can download our brand elements (logo, colors, other promotional assets) from our brand toolkit </a:t>
            </a:r>
            <a:r>
              <a:rPr lang="en-US" sz="2000" b="0" i="0" u="sng" strike="noStrike" baseline="0" dirty="0">
                <a:solidFill>
                  <a:srgbClr val="FF9E1B"/>
                </a:solidFill>
                <a:latin typeface="F37 Jagger" panose="00000500000000000000" pitchFamily="50" charset="0"/>
              </a:rPr>
              <a:t>brandkickitca.org</a:t>
            </a:r>
            <a:r>
              <a:rPr lang="en-US" sz="2000" b="0" i="0" u="none" strike="noStrike" baseline="0" dirty="0">
                <a:solidFill>
                  <a:srgbClr val="FF9E1B"/>
                </a:solidFill>
                <a:latin typeface="F37 Jagger" panose="00000500000000000000" pitchFamily="50" charset="0"/>
              </a:rPr>
              <a:t>. </a:t>
            </a:r>
            <a:endParaRPr lang="en-US" sz="2000" dirty="0">
              <a:solidFill>
                <a:srgbClr val="FF9E1B"/>
              </a:solidFill>
              <a:latin typeface="F37 Jagger" panose="00000500000000000000" pitchFamily="50" charset="0"/>
            </a:endParaRPr>
          </a:p>
        </p:txBody>
      </p:sp>
    </p:spTree>
    <p:extLst>
      <p:ext uri="{BB962C8B-B14F-4D97-AF65-F5344CB8AC3E}">
        <p14:creationId xmlns:p14="http://schemas.microsoft.com/office/powerpoint/2010/main" val="965918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403C-2A5F-47C2-913C-BEB94B2A9F11}"/>
              </a:ext>
            </a:extLst>
          </p:cNvPr>
          <p:cNvSpPr>
            <a:spLocks noGrp="1"/>
          </p:cNvSpPr>
          <p:nvPr>
            <p:ph type="title"/>
          </p:nvPr>
        </p:nvSpPr>
        <p:spPr>
          <a:xfrm>
            <a:off x="838200" y="212725"/>
            <a:ext cx="10687050" cy="1325563"/>
          </a:xfrm>
        </p:spPr>
        <p:txBody>
          <a:bodyPr/>
          <a:lstStyle/>
          <a:p>
            <a:r>
              <a:rPr lang="en-US" dirty="0" err="1">
                <a:solidFill>
                  <a:srgbClr val="FF9E1B"/>
                </a:solidFill>
                <a:latin typeface="a Big Deal" panose="02000503000000000000" pitchFamily="2" charset="0"/>
              </a:rPr>
              <a:t>Kic</a:t>
            </a:r>
            <a:r>
              <a:rPr lang="en-US" dirty="0">
                <a:solidFill>
                  <a:srgbClr val="FF9E1B"/>
                </a:solidFill>
                <a:latin typeface="a Big Deal" panose="02000503000000000000" pitchFamily="2" charset="0"/>
              </a:rPr>
              <a:t> brand awareness</a:t>
            </a:r>
          </a:p>
        </p:txBody>
      </p:sp>
      <p:sp>
        <p:nvSpPr>
          <p:cNvPr id="3" name="Content Placeholder 2">
            <a:extLst>
              <a:ext uri="{FF2B5EF4-FFF2-40B4-BE49-F238E27FC236}">
                <a16:creationId xmlns:a16="http://schemas.microsoft.com/office/drawing/2014/main" id="{4011E271-318D-49F2-BFD6-280AC253206B}"/>
              </a:ext>
            </a:extLst>
          </p:cNvPr>
          <p:cNvSpPr>
            <a:spLocks noGrp="1"/>
          </p:cNvSpPr>
          <p:nvPr>
            <p:ph idx="1"/>
          </p:nvPr>
        </p:nvSpPr>
        <p:spPr>
          <a:xfrm>
            <a:off x="2115686" y="1300944"/>
            <a:ext cx="8961119" cy="1325564"/>
          </a:xfrm>
        </p:spPr>
        <p:txBody>
          <a:bodyPr>
            <a:noAutofit/>
          </a:bodyPr>
          <a:lstStyle/>
          <a:p>
            <a:pPr marL="0" indent="0">
              <a:buClr>
                <a:srgbClr val="FF9E1B"/>
              </a:buClr>
              <a:buNone/>
            </a:pPr>
            <a:r>
              <a:rPr lang="en-US" sz="2200" b="0" i="0" u="none" strike="noStrike" baseline="0" dirty="0">
                <a:solidFill>
                  <a:srgbClr val="092B49"/>
                </a:solidFill>
              </a:rPr>
              <a:t>In orde</a:t>
            </a:r>
            <a:r>
              <a:rPr lang="en-US" sz="2200" dirty="0">
                <a:solidFill>
                  <a:srgbClr val="092B49"/>
                </a:solidFill>
              </a:rPr>
              <a:t>r to raise awareness about our free, nonjudgmental, confidential services and our partnership with HLCI clinics, we recommend you promote or mention the partnership with KIC on your website, social media, and other outreach channels, if possible. </a:t>
            </a:r>
            <a:endParaRPr lang="en-US" sz="2200" b="0" i="0" u="none" strike="noStrike" baseline="0" dirty="0">
              <a:solidFill>
                <a:srgbClr val="092B49"/>
              </a:solidFill>
            </a:endParaRPr>
          </a:p>
        </p:txBody>
      </p:sp>
      <p:sp>
        <p:nvSpPr>
          <p:cNvPr id="5" name="Oval 4">
            <a:extLst>
              <a:ext uri="{FF2B5EF4-FFF2-40B4-BE49-F238E27FC236}">
                <a16:creationId xmlns:a16="http://schemas.microsoft.com/office/drawing/2014/main" id="{0427AF45-5581-6F33-639B-1E6B2D93C8ED}"/>
              </a:ext>
            </a:extLst>
          </p:cNvPr>
          <p:cNvSpPr/>
          <p:nvPr/>
        </p:nvSpPr>
        <p:spPr>
          <a:xfrm>
            <a:off x="1009912" y="1420493"/>
            <a:ext cx="1018016" cy="1018016"/>
          </a:xfrm>
          <a:prstGeom prst="ellips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Marketing with solid fill">
            <a:extLst>
              <a:ext uri="{FF2B5EF4-FFF2-40B4-BE49-F238E27FC236}">
                <a16:creationId xmlns:a16="http://schemas.microsoft.com/office/drawing/2014/main" id="{E354E2C5-3859-49EC-9692-8896B2DC33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5808" y="1525588"/>
            <a:ext cx="782425" cy="782425"/>
          </a:xfrm>
          <a:prstGeom prst="rect">
            <a:avLst/>
          </a:prstGeom>
        </p:spPr>
      </p:pic>
      <p:sp>
        <p:nvSpPr>
          <p:cNvPr id="8" name="TextBox 7">
            <a:extLst>
              <a:ext uri="{FF2B5EF4-FFF2-40B4-BE49-F238E27FC236}">
                <a16:creationId xmlns:a16="http://schemas.microsoft.com/office/drawing/2014/main" id="{9D0155F3-E919-C77D-6D97-19F6DC462BFF}"/>
              </a:ext>
            </a:extLst>
          </p:cNvPr>
          <p:cNvSpPr txBox="1"/>
          <p:nvPr/>
        </p:nvSpPr>
        <p:spPr>
          <a:xfrm>
            <a:off x="481795" y="2531331"/>
            <a:ext cx="11075205" cy="3431709"/>
          </a:xfrm>
          <a:prstGeom prst="rect">
            <a:avLst/>
          </a:prstGeom>
          <a:noFill/>
        </p:spPr>
        <p:txBody>
          <a:bodyPr wrap="square">
            <a:spAutoFit/>
          </a:bodyPr>
          <a:lstStyle/>
          <a:p>
            <a:pPr marL="742950" lvl="1" indent="-285750">
              <a:spcAft>
                <a:spcPts val="600"/>
              </a:spcAft>
              <a:buClr>
                <a:srgbClr val="FF9E1B"/>
              </a:buClr>
              <a:buFont typeface="Wingdings" panose="05000000000000000000" pitchFamily="2" charset="2"/>
              <a:buChar char="§"/>
            </a:pPr>
            <a:r>
              <a:rPr lang="en-US" sz="2400" b="0" i="0" u="none" strike="noStrike" baseline="0" dirty="0">
                <a:solidFill>
                  <a:srgbClr val="092B49"/>
                </a:solidFill>
              </a:rPr>
              <a:t>Follow us and reshare our social media posts</a:t>
            </a:r>
            <a:br>
              <a:rPr lang="en-US" sz="2400" b="0" i="0" u="none" strike="noStrike" baseline="0" dirty="0">
                <a:solidFill>
                  <a:srgbClr val="092B49"/>
                </a:solidFill>
              </a:rPr>
            </a:br>
            <a:r>
              <a:rPr lang="en-US" sz="2400" b="0" i="0" u="none" strike="noStrike" baseline="0" dirty="0">
                <a:solidFill>
                  <a:srgbClr val="092B49"/>
                </a:solidFill>
              </a:rPr>
              <a:t>@kickitca on </a:t>
            </a:r>
            <a:r>
              <a:rPr lang="en-US" sz="2400" b="1" i="0" u="none" strike="noStrike" baseline="0" dirty="0">
                <a:solidFill>
                  <a:srgbClr val="FF9E1B"/>
                </a:solidFill>
                <a:hlinkClick r:id="rId5">
                  <a:extLst>
                    <a:ext uri="{A12FA001-AC4F-418D-AE19-62706E023703}">
                      <ahyp:hlinkClr xmlns:ahyp="http://schemas.microsoft.com/office/drawing/2018/hyperlinkcolor" val="tx"/>
                    </a:ext>
                  </a:extLst>
                </a:hlinkClick>
              </a:rPr>
              <a:t>Facebook</a:t>
            </a:r>
            <a:r>
              <a:rPr lang="en-US" sz="2400" b="0" i="0" u="none" strike="noStrike" baseline="0" dirty="0">
                <a:solidFill>
                  <a:srgbClr val="092B49"/>
                </a:solidFill>
              </a:rPr>
              <a:t>, </a:t>
            </a:r>
            <a:r>
              <a:rPr lang="en-US" sz="2400" b="1" i="0" u="none" strike="noStrike" baseline="0" dirty="0">
                <a:solidFill>
                  <a:srgbClr val="FF9E1B"/>
                </a:solidFill>
                <a:hlinkClick r:id="rId6">
                  <a:extLst>
                    <a:ext uri="{A12FA001-AC4F-418D-AE19-62706E023703}">
                      <ahyp:hlinkClr xmlns:ahyp="http://schemas.microsoft.com/office/drawing/2018/hyperlinkcolor" val="tx"/>
                    </a:ext>
                  </a:extLst>
                </a:hlinkClick>
              </a:rPr>
              <a:t>IG</a:t>
            </a:r>
            <a:r>
              <a:rPr lang="en-US" sz="2400" b="0" i="0" u="none" strike="noStrike" baseline="0" dirty="0">
                <a:solidFill>
                  <a:srgbClr val="092B49"/>
                </a:solidFill>
              </a:rPr>
              <a:t>, </a:t>
            </a:r>
            <a:r>
              <a:rPr lang="en-US" sz="2400" b="1" i="0" u="none" strike="noStrike" baseline="0" dirty="0">
                <a:solidFill>
                  <a:srgbClr val="FF9E1B"/>
                </a:solidFill>
                <a:hlinkClick r:id="rId7">
                  <a:extLst>
                    <a:ext uri="{A12FA001-AC4F-418D-AE19-62706E023703}">
                      <ahyp:hlinkClr xmlns:ahyp="http://schemas.microsoft.com/office/drawing/2018/hyperlinkcolor" val="tx"/>
                    </a:ext>
                  </a:extLst>
                </a:hlinkClick>
              </a:rPr>
              <a:t>X</a:t>
            </a:r>
            <a:r>
              <a:rPr lang="en-US" sz="2400" b="0" i="0" u="none" strike="noStrike" baseline="0" dirty="0">
                <a:solidFill>
                  <a:srgbClr val="092B49"/>
                </a:solidFill>
              </a:rPr>
              <a:t>, and </a:t>
            </a:r>
            <a:r>
              <a:rPr lang="en-US" sz="2400" b="1" i="0" u="none" strike="noStrike" baseline="0" dirty="0">
                <a:solidFill>
                  <a:srgbClr val="FF9E1B"/>
                </a:solidFill>
                <a:hlinkClick r:id="rId8">
                  <a:extLst>
                    <a:ext uri="{A12FA001-AC4F-418D-AE19-62706E023703}">
                      <ahyp:hlinkClr xmlns:ahyp="http://schemas.microsoft.com/office/drawing/2018/hyperlinkcolor" val="tx"/>
                    </a:ext>
                  </a:extLst>
                </a:hlinkClick>
              </a:rPr>
              <a:t>YouTube</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i="0" u="none" strike="noStrike" baseline="0" dirty="0">
                <a:solidFill>
                  <a:srgbClr val="FF9E1B"/>
                </a:solidFill>
                <a:hlinkClick r:id="rId9">
                  <a:extLst>
                    <a:ext uri="{A12FA001-AC4F-418D-AE19-62706E023703}">
                      <ahyp:hlinkClr xmlns:ahyp="http://schemas.microsoft.com/office/drawing/2018/hyperlinkcolor" val="tx"/>
                    </a:ext>
                  </a:extLst>
                </a:hlinkClick>
              </a:rPr>
              <a:t>Educational Materials</a:t>
            </a:r>
            <a:endParaRPr lang="en-US" sz="2400" b="0" i="0" u="none" strike="noStrike" baseline="0" dirty="0">
              <a:solidFill>
                <a:srgbClr val="092B49"/>
              </a:solidFill>
            </a:endParaRPr>
          </a:p>
          <a:p>
            <a:pPr marL="742950" lvl="1" indent="-285750">
              <a:spcAft>
                <a:spcPts val="600"/>
              </a:spcAft>
              <a:buClr>
                <a:srgbClr val="FF9E1B"/>
              </a:buClr>
              <a:buFont typeface="Wingdings" panose="05000000000000000000" pitchFamily="2" charset="2"/>
              <a:buChar char="§"/>
            </a:pPr>
            <a:r>
              <a:rPr lang="en-US" sz="2400" b="1" dirty="0">
                <a:solidFill>
                  <a:srgbClr val="FF9E1B"/>
                </a:solidFill>
                <a:hlinkClick r:id="rId10" action="ppaction://hlinkfile">
                  <a:extLst>
                    <a:ext uri="{A12FA001-AC4F-418D-AE19-62706E023703}">
                      <ahyp:hlinkClr xmlns:ahyp="http://schemas.microsoft.com/office/drawing/2018/hyperlinkcolor" val="tx"/>
                    </a:ext>
                  </a:extLst>
                </a:hlinkClick>
              </a:rPr>
              <a:t>Promotional Materials</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i="0" u="none" strike="noStrike" baseline="0" dirty="0">
                <a:solidFill>
                  <a:srgbClr val="FF9E1B"/>
                </a:solidFill>
                <a:hlinkClick r:id="rId11">
                  <a:extLst>
                    <a:ext uri="{A12FA001-AC4F-418D-AE19-62706E023703}">
                      <ahyp:hlinkClr xmlns:ahyp="http://schemas.microsoft.com/office/drawing/2018/hyperlinkcolor" val="tx"/>
                    </a:ext>
                  </a:extLst>
                </a:hlinkClick>
              </a:rPr>
              <a:t>Trainings</a:t>
            </a:r>
            <a:endParaRPr lang="en-US" sz="2400" b="1"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dirty="0">
                <a:solidFill>
                  <a:srgbClr val="FF9E1B"/>
                </a:solidFill>
                <a:hlinkClick r:id="rId12">
                  <a:extLst>
                    <a:ext uri="{A12FA001-AC4F-418D-AE19-62706E023703}">
                      <ahyp:hlinkClr xmlns:ahyp="http://schemas.microsoft.com/office/drawing/2018/hyperlinkcolor" val="tx"/>
                    </a:ext>
                  </a:extLst>
                </a:hlinkClick>
              </a:rPr>
              <a:t>Listen to Quit Coaching Sample Calls</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dirty="0">
                <a:solidFill>
                  <a:srgbClr val="092B49"/>
                </a:solidFill>
              </a:rPr>
              <a:t>For TA or custom training opportunities, </a:t>
            </a:r>
            <a:br>
              <a:rPr lang="en-US" sz="2400" dirty="0">
                <a:solidFill>
                  <a:srgbClr val="092B49"/>
                </a:solidFill>
              </a:rPr>
            </a:br>
            <a:r>
              <a:rPr lang="en-US" sz="2400" dirty="0">
                <a:solidFill>
                  <a:srgbClr val="092B49"/>
                </a:solidFill>
              </a:rPr>
              <a:t>email </a:t>
            </a:r>
            <a:r>
              <a:rPr lang="en-US" sz="2400" b="1" dirty="0">
                <a:solidFill>
                  <a:srgbClr val="FF9E1B"/>
                </a:solidFill>
                <a:hlinkClick r:id="rId13">
                  <a:extLst>
                    <a:ext uri="{A12FA001-AC4F-418D-AE19-62706E023703}">
                      <ahyp:hlinkClr xmlns:ahyp="http://schemas.microsoft.com/office/drawing/2018/hyperlinkcolor" val="tx"/>
                    </a:ext>
                  </a:extLst>
                </a:hlinkClick>
              </a:rPr>
              <a:t>acarbomihalic@health.ucsd.edu</a:t>
            </a:r>
            <a:endParaRPr lang="en-US" sz="2400" b="1" i="0" u="none" strike="noStrike" baseline="0" dirty="0">
              <a:solidFill>
                <a:srgbClr val="FF9E1B"/>
              </a:solidFill>
            </a:endParaRPr>
          </a:p>
        </p:txBody>
      </p:sp>
      <p:sp>
        <p:nvSpPr>
          <p:cNvPr id="9" name="Rectangle: Rounded Corners 8">
            <a:extLst>
              <a:ext uri="{FF2B5EF4-FFF2-40B4-BE49-F238E27FC236}">
                <a16:creationId xmlns:a16="http://schemas.microsoft.com/office/drawing/2014/main" id="{ACDF95D0-37A8-4BB3-345A-F80CC3266E5C}"/>
              </a:ext>
            </a:extLst>
          </p:cNvPr>
          <p:cNvSpPr/>
          <p:nvPr/>
        </p:nvSpPr>
        <p:spPr>
          <a:xfrm>
            <a:off x="838200" y="6113576"/>
            <a:ext cx="7892787" cy="577331"/>
          </a:xfrm>
          <a:prstGeom prst="roundRect">
            <a:avLst/>
          </a:prstGeom>
          <a:solidFill>
            <a:srgbClr val="EEE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22D25C6-7031-5CEA-5407-0ECD2142AA64}"/>
              </a:ext>
            </a:extLst>
          </p:cNvPr>
          <p:cNvSpPr txBox="1"/>
          <p:nvPr/>
        </p:nvSpPr>
        <p:spPr>
          <a:xfrm>
            <a:off x="1384930" y="6192601"/>
            <a:ext cx="8143014" cy="369332"/>
          </a:xfrm>
          <a:prstGeom prst="rect">
            <a:avLst/>
          </a:prstGeom>
          <a:noFill/>
        </p:spPr>
        <p:txBody>
          <a:bodyPr wrap="square" rtlCol="0">
            <a:spAutoFit/>
          </a:bodyPr>
          <a:lstStyle/>
          <a:p>
            <a:r>
              <a:rPr lang="en-US" dirty="0">
                <a:solidFill>
                  <a:srgbClr val="092B49"/>
                </a:solidFill>
              </a:rPr>
              <a:t>Join our </a:t>
            </a:r>
            <a:r>
              <a:rPr lang="en-US" b="1" dirty="0">
                <a:solidFill>
                  <a:srgbClr val="FF9E1B"/>
                </a:solidFill>
                <a:hlinkClick r:id="rId14">
                  <a:extLst>
                    <a:ext uri="{A12FA001-AC4F-418D-AE19-62706E023703}">
                      <ahyp:hlinkClr xmlns:ahyp="http://schemas.microsoft.com/office/drawing/2018/hyperlinkcolor" val="tx"/>
                    </a:ext>
                  </a:extLst>
                </a:hlinkClick>
              </a:rPr>
              <a:t>email list</a:t>
            </a:r>
            <a:r>
              <a:rPr lang="en-US" b="1" dirty="0">
                <a:solidFill>
                  <a:srgbClr val="FF9E1B"/>
                </a:solidFill>
              </a:rPr>
              <a:t> </a:t>
            </a:r>
            <a:r>
              <a:rPr lang="en-US" dirty="0">
                <a:solidFill>
                  <a:srgbClr val="092B49"/>
                </a:solidFill>
              </a:rPr>
              <a:t>to not miss out on our newest cessation news &amp; initiatives! </a:t>
            </a:r>
            <a:endParaRPr lang="en-US" b="1" u="sng" dirty="0">
              <a:solidFill>
                <a:srgbClr val="FF9E1B"/>
              </a:solidFill>
            </a:endParaRPr>
          </a:p>
        </p:txBody>
      </p:sp>
      <p:pic>
        <p:nvPicPr>
          <p:cNvPr id="11" name="Graphic 10" descr="Email with solid fill">
            <a:extLst>
              <a:ext uri="{FF2B5EF4-FFF2-40B4-BE49-F238E27FC236}">
                <a16:creationId xmlns:a16="http://schemas.microsoft.com/office/drawing/2014/main" id="{9C2837A6-59D9-996D-A91A-E30419DD0F4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7875" y="6168696"/>
            <a:ext cx="410828" cy="410828"/>
          </a:xfrm>
          <a:prstGeom prst="rect">
            <a:avLst/>
          </a:prstGeom>
        </p:spPr>
      </p:pic>
    </p:spTree>
    <p:extLst>
      <p:ext uri="{BB962C8B-B14F-4D97-AF65-F5344CB8AC3E}">
        <p14:creationId xmlns:p14="http://schemas.microsoft.com/office/powerpoint/2010/main" val="3635617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0AD9C2E-FDFB-4D1C-8640-8D178B0A0359}"/>
              </a:ext>
            </a:extLst>
          </p:cNvPr>
          <p:cNvSpPr>
            <a:spLocks noGrp="1"/>
          </p:cNvSpPr>
          <p:nvPr>
            <p:ph idx="1"/>
          </p:nvPr>
        </p:nvSpPr>
        <p:spPr>
          <a:xfrm>
            <a:off x="859466" y="4221126"/>
            <a:ext cx="6976729" cy="1932024"/>
          </a:xfrm>
        </p:spPr>
        <p:txBody>
          <a:bodyPr>
            <a:normAutofit/>
          </a:bodyPr>
          <a:lstStyle/>
          <a:p>
            <a:pPr marL="0" indent="0">
              <a:buNone/>
            </a:pPr>
            <a:r>
              <a:rPr lang="en-US" dirty="0"/>
              <a:t>Questions? Please email </a:t>
            </a:r>
          </a:p>
          <a:p>
            <a:pPr marL="0" indent="0">
              <a:buNone/>
            </a:pPr>
            <a:r>
              <a:rPr lang="en-US" b="1" dirty="0">
                <a:solidFill>
                  <a:srgbClr val="FF9E1B"/>
                </a:solidFill>
                <a:hlinkClick r:id="rId3">
                  <a:extLst>
                    <a:ext uri="{A12FA001-AC4F-418D-AE19-62706E023703}">
                      <ahyp:hlinkClr xmlns:ahyp="http://schemas.microsoft.com/office/drawing/2018/hyperlinkcolor" val="tx"/>
                    </a:ext>
                  </a:extLst>
                </a:hlinkClick>
              </a:rPr>
              <a:t>ckirby@health.ucsd.edu</a:t>
            </a:r>
            <a:r>
              <a:rPr lang="en-US" b="1" dirty="0">
                <a:solidFill>
                  <a:srgbClr val="FF9E1B"/>
                </a:solidFill>
              </a:rPr>
              <a:t> </a:t>
            </a:r>
          </a:p>
        </p:txBody>
      </p:sp>
      <p:sp>
        <p:nvSpPr>
          <p:cNvPr id="4" name="Content Placeholder 2">
            <a:extLst>
              <a:ext uri="{FF2B5EF4-FFF2-40B4-BE49-F238E27FC236}">
                <a16:creationId xmlns:a16="http://schemas.microsoft.com/office/drawing/2014/main" id="{6E111C2D-BEFD-61DD-13BF-2DEC574D29E6}"/>
              </a:ext>
            </a:extLst>
          </p:cNvPr>
          <p:cNvSpPr txBox="1">
            <a:spLocks/>
          </p:cNvSpPr>
          <p:nvPr/>
        </p:nvSpPr>
        <p:spPr>
          <a:xfrm>
            <a:off x="546129" y="535816"/>
            <a:ext cx="8501155" cy="1569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0" dirty="0">
                <a:solidFill>
                  <a:srgbClr val="092B49"/>
                </a:solidFill>
                <a:latin typeface="F37 Judge Bold Condensed" panose="00000806000000000000" pitchFamily="50" charset="0"/>
              </a:rPr>
              <a:t>Questions?</a:t>
            </a:r>
            <a:endParaRPr lang="en-US" sz="12000" b="1" dirty="0">
              <a:solidFill>
                <a:srgbClr val="092B49"/>
              </a:solidFill>
              <a:latin typeface="F37 Judge Bold Condensed" panose="00000806000000000000" pitchFamily="50" charset="0"/>
            </a:endParaRPr>
          </a:p>
        </p:txBody>
      </p:sp>
      <p:sp>
        <p:nvSpPr>
          <p:cNvPr id="2" name="Content Placeholder 2">
            <a:extLst>
              <a:ext uri="{FF2B5EF4-FFF2-40B4-BE49-F238E27FC236}">
                <a16:creationId xmlns:a16="http://schemas.microsoft.com/office/drawing/2014/main" id="{20846228-D487-5D2C-D167-6681797FBC27}"/>
              </a:ext>
            </a:extLst>
          </p:cNvPr>
          <p:cNvSpPr txBox="1">
            <a:spLocks/>
          </p:cNvSpPr>
          <p:nvPr/>
        </p:nvSpPr>
        <p:spPr>
          <a:xfrm>
            <a:off x="619398" y="2105801"/>
            <a:ext cx="8501155" cy="1569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0" dirty="0">
                <a:solidFill>
                  <a:srgbClr val="092B49"/>
                </a:solidFill>
                <a:latin typeface="F37 Judge Bold Condensed" panose="00000806000000000000" pitchFamily="50" charset="0"/>
              </a:rPr>
              <a:t>Thank you!</a:t>
            </a:r>
            <a:endParaRPr lang="en-US" sz="12000" b="1" dirty="0">
              <a:solidFill>
                <a:srgbClr val="092B49"/>
              </a:solidFill>
              <a:latin typeface="F37 Judge Bold Condensed" panose="00000806000000000000" pitchFamily="50" charset="0"/>
            </a:endParaRPr>
          </a:p>
        </p:txBody>
      </p:sp>
    </p:spTree>
    <p:extLst>
      <p:ext uri="{BB962C8B-B14F-4D97-AF65-F5344CB8AC3E}">
        <p14:creationId xmlns:p14="http://schemas.microsoft.com/office/powerpoint/2010/main" val="1678654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371408" y="2434638"/>
            <a:ext cx="6113833" cy="1169659"/>
          </a:xfrm>
        </p:spPr>
        <p:txBody>
          <a:bodyPr>
            <a:noAutofit/>
          </a:bodyPr>
          <a:lstStyle/>
          <a:p>
            <a:pPr marL="0" indent="0" algn="l">
              <a:spcBef>
                <a:spcPts val="600"/>
              </a:spcBef>
              <a:buFont typeface="Arial" panose="020B0604020202020204" pitchFamily="34" charset="0"/>
              <a:buNone/>
            </a:pPr>
            <a:r>
              <a:rPr lang="en-US" sz="4400" dirty="0">
                <a:solidFill>
                  <a:srgbClr val="092B49"/>
                </a:solidFill>
                <a:latin typeface="F37 Judge Medium Condensed" panose="00000606000000000000" pitchFamily="50" charset="0"/>
              </a:rPr>
              <a:t>Tobacco Cessation </a:t>
            </a:r>
            <a:br>
              <a:rPr lang="en-US" sz="4400" dirty="0">
                <a:solidFill>
                  <a:srgbClr val="092B49"/>
                </a:solidFill>
                <a:latin typeface="F37 Judge Medium Condensed" panose="00000606000000000000" pitchFamily="50" charset="0"/>
              </a:rPr>
            </a:br>
            <a:r>
              <a:rPr lang="en-US" sz="4400" dirty="0">
                <a:solidFill>
                  <a:srgbClr val="092B49"/>
                </a:solidFill>
                <a:latin typeface="F37 Judge Medium Condensed" panose="00000606000000000000" pitchFamily="50" charset="0"/>
              </a:rPr>
              <a:t>Promotion &amp; Referrals</a:t>
            </a:r>
          </a:p>
        </p:txBody>
      </p:sp>
      <p:sp>
        <p:nvSpPr>
          <p:cNvPr id="7" name="Right Triangle 6">
            <a:extLst>
              <a:ext uri="{FF2B5EF4-FFF2-40B4-BE49-F238E27FC236}">
                <a16:creationId xmlns:a16="http://schemas.microsoft.com/office/drawing/2014/main" id="{A67D1B8B-B094-49EF-9BA8-D1BA2B6B45AC}"/>
              </a:ext>
            </a:extLst>
          </p:cNvPr>
          <p:cNvSpPr/>
          <p:nvPr/>
        </p:nvSpPr>
        <p:spPr>
          <a:xfrm flipH="1">
            <a:off x="8201130" y="2862366"/>
            <a:ext cx="3844721" cy="3844721"/>
          </a:xfrm>
          <a:prstGeom prst="rtTriangl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B864D4E7-E556-4889-BA3F-1990E86CDCC3}"/>
              </a:ext>
            </a:extLst>
          </p:cNvPr>
          <p:cNvSpPr/>
          <p:nvPr/>
        </p:nvSpPr>
        <p:spPr>
          <a:xfrm rot="10800000" flipH="1">
            <a:off x="146151" y="149950"/>
            <a:ext cx="2059168" cy="1689871"/>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a:extLst>
              <a:ext uri="{FF2B5EF4-FFF2-40B4-BE49-F238E27FC236}">
                <a16:creationId xmlns:a16="http://schemas.microsoft.com/office/drawing/2014/main" id="{A8B4ED92-56C9-4992-A413-AD2B782C9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59" y="2434638"/>
            <a:ext cx="3328740" cy="1658340"/>
          </a:xfrm>
          <a:prstGeom prst="rect">
            <a:avLst/>
          </a:prstGeom>
        </p:spPr>
      </p:pic>
      <p:cxnSp>
        <p:nvCxnSpPr>
          <p:cNvPr id="12" name="Straight Connector 11">
            <a:extLst>
              <a:ext uri="{FF2B5EF4-FFF2-40B4-BE49-F238E27FC236}">
                <a16:creationId xmlns:a16="http://schemas.microsoft.com/office/drawing/2014/main" id="{849DE66B-1DD3-4A5C-822C-52E0E79E2C6B}"/>
              </a:ext>
            </a:extLst>
          </p:cNvPr>
          <p:cNvCxnSpPr>
            <a:cxnSpLocks/>
          </p:cNvCxnSpPr>
          <p:nvPr/>
        </p:nvCxnSpPr>
        <p:spPr>
          <a:xfrm>
            <a:off x="4112050" y="1735454"/>
            <a:ext cx="0" cy="2571210"/>
          </a:xfrm>
          <a:prstGeom prst="line">
            <a:avLst/>
          </a:prstGeom>
          <a:ln>
            <a:solidFill>
              <a:srgbClr val="B9DAE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E2CDA1C-BE40-453A-8E42-2B4726734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825" y="6104448"/>
            <a:ext cx="6113833" cy="325386"/>
          </a:xfrm>
          <a:prstGeom prst="rect">
            <a:avLst/>
          </a:prstGeom>
        </p:spPr>
      </p:pic>
      <p:sp>
        <p:nvSpPr>
          <p:cNvPr id="13" name="Title 5">
            <a:extLst>
              <a:ext uri="{FF2B5EF4-FFF2-40B4-BE49-F238E27FC236}">
                <a16:creationId xmlns:a16="http://schemas.microsoft.com/office/drawing/2014/main" id="{103A009B-ACCF-4475-BEF8-C31EC0FBE62D}"/>
              </a:ext>
            </a:extLst>
          </p:cNvPr>
          <p:cNvSpPr txBox="1">
            <a:spLocks/>
          </p:cNvSpPr>
          <p:nvPr/>
        </p:nvSpPr>
        <p:spPr>
          <a:xfrm>
            <a:off x="4371409" y="409891"/>
            <a:ext cx="767444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endParaRPr lang="en-US" sz="4000" b="1" dirty="0">
              <a:solidFill>
                <a:srgbClr val="092B49"/>
              </a:solidFill>
              <a:latin typeface="F37 Judge Medium Condensed" panose="00000606000000000000" pitchFamily="50" charset="0"/>
            </a:endParaRPr>
          </a:p>
        </p:txBody>
      </p:sp>
      <p:sp>
        <p:nvSpPr>
          <p:cNvPr id="11" name="Subtitle 5">
            <a:extLst>
              <a:ext uri="{FF2B5EF4-FFF2-40B4-BE49-F238E27FC236}">
                <a16:creationId xmlns:a16="http://schemas.microsoft.com/office/drawing/2014/main" id="{66631351-04A5-59FA-EAA4-ED84B24AD8EC}"/>
              </a:ext>
            </a:extLst>
          </p:cNvPr>
          <p:cNvSpPr txBox="1">
            <a:spLocks/>
          </p:cNvSpPr>
          <p:nvPr/>
        </p:nvSpPr>
        <p:spPr>
          <a:xfrm>
            <a:off x="4371409" y="3954472"/>
            <a:ext cx="6113833" cy="11696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rgbClr val="FF9E1B"/>
                </a:solidFill>
              </a:rPr>
              <a:t>November 7, 2023</a:t>
            </a:r>
          </a:p>
        </p:txBody>
      </p:sp>
    </p:spTree>
    <p:extLst>
      <p:ext uri="{BB962C8B-B14F-4D97-AF65-F5344CB8AC3E}">
        <p14:creationId xmlns:p14="http://schemas.microsoft.com/office/powerpoint/2010/main" val="277550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0943-BE7E-4AD8-8BC1-0C51BDD0886D}"/>
              </a:ext>
            </a:extLst>
          </p:cNvPr>
          <p:cNvSpPr>
            <a:spLocks noGrp="1"/>
          </p:cNvSpPr>
          <p:nvPr>
            <p:ph type="title"/>
          </p:nvPr>
        </p:nvSpPr>
        <p:spPr>
          <a:xfrm>
            <a:off x="838199" y="175978"/>
            <a:ext cx="10515600" cy="1325563"/>
          </a:xfrm>
        </p:spPr>
        <p:txBody>
          <a:bodyPr/>
          <a:lstStyle/>
          <a:p>
            <a:r>
              <a:rPr lang="en-US" dirty="0">
                <a:solidFill>
                  <a:srgbClr val="FF9E1B"/>
                </a:solidFill>
                <a:latin typeface="a Big Deal" panose="02000503000000000000" pitchFamily="2" charset="0"/>
              </a:rPr>
              <a:t>AGENDA</a:t>
            </a:r>
          </a:p>
        </p:txBody>
      </p:sp>
      <p:sp>
        <p:nvSpPr>
          <p:cNvPr id="3" name="Content Placeholder 2">
            <a:extLst>
              <a:ext uri="{FF2B5EF4-FFF2-40B4-BE49-F238E27FC236}">
                <a16:creationId xmlns:a16="http://schemas.microsoft.com/office/drawing/2014/main" id="{E642368D-0AD6-41F0-8407-804825DA815D}"/>
              </a:ext>
            </a:extLst>
          </p:cNvPr>
          <p:cNvSpPr>
            <a:spLocks noGrp="1"/>
          </p:cNvSpPr>
          <p:nvPr>
            <p:ph idx="1"/>
          </p:nvPr>
        </p:nvSpPr>
        <p:spPr>
          <a:xfrm>
            <a:off x="838199" y="1501541"/>
            <a:ext cx="9589478" cy="4640598"/>
          </a:xfrm>
        </p:spPr>
        <p:txBody>
          <a:bodyPr>
            <a:normAutofit fontScale="77500" lnSpcReduction="20000"/>
          </a:bodyPr>
          <a:lstStyle/>
          <a:p>
            <a:pPr>
              <a:buBlip>
                <a:blip r:embed="rId3"/>
              </a:buBlip>
            </a:pPr>
            <a:r>
              <a:rPr lang="en-US" sz="3800" b="1" dirty="0">
                <a:solidFill>
                  <a:srgbClr val="092B49"/>
                </a:solidFill>
                <a:ea typeface="Times New Roman" panose="02020603050405020304" pitchFamily="18" charset="0"/>
              </a:rPr>
              <a:t> About Kick It California</a:t>
            </a:r>
            <a:endParaRPr lang="en-US" sz="3800" b="1" strike="sngStrike" dirty="0">
              <a:solidFill>
                <a:srgbClr val="092B49"/>
              </a:solidFill>
              <a:effectLst/>
              <a:ea typeface="Times New Roman" panose="02020603050405020304" pitchFamily="18" charset="0"/>
            </a:endParaRPr>
          </a:p>
          <a:p>
            <a:pPr lvl="1"/>
            <a:r>
              <a:rPr lang="en-US" altLang="en-US" sz="3800" dirty="0">
                <a:solidFill>
                  <a:srgbClr val="092B49"/>
                </a:solidFill>
                <a:cs typeface="Arial" panose="020B0604020202020204" pitchFamily="34" charset="0"/>
              </a:rPr>
              <a:t>What is KIC? </a:t>
            </a:r>
          </a:p>
          <a:p>
            <a:pPr lvl="1"/>
            <a:r>
              <a:rPr lang="en-US" altLang="en-US" sz="3800" dirty="0">
                <a:solidFill>
                  <a:srgbClr val="092B49"/>
                </a:solidFill>
                <a:cs typeface="Arial" panose="020B0604020202020204" pitchFamily="34" charset="0"/>
              </a:rPr>
              <a:t>Services &amp; Resources Overview</a:t>
            </a:r>
          </a:p>
          <a:p>
            <a:pPr lvl="1"/>
            <a:r>
              <a:rPr lang="en-US" sz="3800" dirty="0">
                <a:solidFill>
                  <a:srgbClr val="092B49"/>
                </a:solidFill>
                <a:latin typeface="Calibri" panose="020F0502020204030204" pitchFamily="34" charset="0"/>
                <a:ea typeface="Times New Roman" panose="02020603050405020304" pitchFamily="18" charset="0"/>
              </a:rPr>
              <a:t>Quit Coaching Protocol</a:t>
            </a:r>
            <a:br>
              <a:rPr lang="en-US" sz="3800" dirty="0">
                <a:solidFill>
                  <a:srgbClr val="092B49"/>
                </a:solidFill>
                <a:effectLst/>
                <a:latin typeface="Calibri" panose="020F0502020204030204" pitchFamily="34" charset="0"/>
                <a:ea typeface="Times New Roman" panose="02020603050405020304" pitchFamily="18" charset="0"/>
              </a:rPr>
            </a:br>
            <a:endParaRPr lang="en-US" altLang="en-US" sz="3800" dirty="0">
              <a:solidFill>
                <a:srgbClr val="092B49"/>
              </a:solidFill>
              <a:cs typeface="Arial" panose="020B0604020202020204" pitchFamily="34" charset="0"/>
            </a:endParaRPr>
          </a:p>
          <a:p>
            <a:pPr>
              <a:buBlip>
                <a:blip r:embed="rId3"/>
              </a:buBlip>
            </a:pPr>
            <a:r>
              <a:rPr lang="en-US" sz="3800" b="1" dirty="0">
                <a:solidFill>
                  <a:srgbClr val="092B49"/>
                </a:solidFill>
                <a:ea typeface="Times New Roman" panose="02020603050405020304" pitchFamily="18" charset="0"/>
              </a:rPr>
              <a:t> The Importance of Proactive Referrals From Providers</a:t>
            </a:r>
            <a:endParaRPr lang="en-US" altLang="en-US" sz="3800" b="1" dirty="0">
              <a:solidFill>
                <a:srgbClr val="092B49"/>
              </a:solidFill>
              <a:cs typeface="Arial" panose="020B0604020202020204" pitchFamily="34" charset="0"/>
            </a:endParaRPr>
          </a:p>
          <a:p>
            <a:pPr lvl="1"/>
            <a:r>
              <a:rPr lang="en-US" altLang="en-US" sz="3800" dirty="0">
                <a:solidFill>
                  <a:srgbClr val="092B49"/>
                </a:solidFill>
                <a:cs typeface="Arial" panose="020B0604020202020204" pitchFamily="34" charset="0"/>
              </a:rPr>
              <a:t>How to talk to patients about quitting smoking (AAR) </a:t>
            </a:r>
          </a:p>
          <a:p>
            <a:pPr lvl="1"/>
            <a:r>
              <a:rPr lang="en-US" altLang="en-US" sz="3800" dirty="0">
                <a:solidFill>
                  <a:srgbClr val="092B49"/>
                </a:solidFill>
                <a:cs typeface="Arial" panose="020B0604020202020204" pitchFamily="34" charset="0"/>
              </a:rPr>
              <a:t>Referring to KIC</a:t>
            </a:r>
          </a:p>
          <a:p>
            <a:pPr marL="457200" lvl="1" indent="0">
              <a:buNone/>
            </a:pPr>
            <a:endParaRPr lang="en-US" altLang="en-US" sz="3800" dirty="0">
              <a:solidFill>
                <a:srgbClr val="092B49"/>
              </a:solidFill>
              <a:cs typeface="Arial" panose="020B0604020202020204" pitchFamily="34" charset="0"/>
            </a:endParaRPr>
          </a:p>
          <a:p>
            <a:pPr>
              <a:buBlip>
                <a:blip r:embed="rId3"/>
              </a:buBlip>
            </a:pPr>
            <a:r>
              <a:rPr lang="en-US" altLang="en-US" sz="3800" b="1" dirty="0">
                <a:solidFill>
                  <a:srgbClr val="092B49"/>
                </a:solidFill>
                <a:cs typeface="Arial" panose="020B0604020202020204" pitchFamily="34" charset="0"/>
              </a:rPr>
              <a:t> How Your Clinic Can Make a Difference</a:t>
            </a:r>
          </a:p>
          <a:p>
            <a:pPr lvl="1"/>
            <a:r>
              <a:rPr lang="en-US" altLang="en-US" sz="3800" dirty="0">
                <a:solidFill>
                  <a:srgbClr val="092B49"/>
                </a:solidFill>
                <a:cs typeface="Arial" panose="020B0604020202020204" pitchFamily="34" charset="0"/>
              </a:rPr>
              <a:t>Promotional Ideas for Distribution of QR Codes &amp; </a:t>
            </a:r>
            <a:r>
              <a:rPr lang="en-US" altLang="en-US" sz="3800" dirty="0" err="1">
                <a:solidFill>
                  <a:srgbClr val="092B49"/>
                </a:solidFill>
                <a:cs typeface="Arial" panose="020B0604020202020204" pitchFamily="34" charset="0"/>
              </a:rPr>
              <a:t>Bitly</a:t>
            </a:r>
            <a:r>
              <a:rPr lang="en-US" altLang="en-US" sz="3800" dirty="0">
                <a:solidFill>
                  <a:srgbClr val="092B49"/>
                </a:solidFill>
                <a:cs typeface="Arial" panose="020B0604020202020204" pitchFamily="34" charset="0"/>
              </a:rPr>
              <a:t> Links</a:t>
            </a:r>
          </a:p>
        </p:txBody>
      </p:sp>
    </p:spTree>
    <p:extLst>
      <p:ext uri="{BB962C8B-B14F-4D97-AF65-F5344CB8AC3E}">
        <p14:creationId xmlns:p14="http://schemas.microsoft.com/office/powerpoint/2010/main" val="173701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ird&#10;&#10;Description automatically generated">
            <a:extLst>
              <a:ext uri="{FF2B5EF4-FFF2-40B4-BE49-F238E27FC236}">
                <a16:creationId xmlns:a16="http://schemas.microsoft.com/office/drawing/2014/main" id="{A66BE4DE-1AAD-31E7-8765-91C4D62A5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90"/>
            <a:ext cx="12192000" cy="6867539"/>
          </a:xfrm>
          <a:prstGeom prst="rect">
            <a:avLst/>
          </a:prstGeom>
        </p:spPr>
      </p:pic>
      <p:sp>
        <p:nvSpPr>
          <p:cNvPr id="8" name="Rectangle 7">
            <a:extLst>
              <a:ext uri="{FF2B5EF4-FFF2-40B4-BE49-F238E27FC236}">
                <a16:creationId xmlns:a16="http://schemas.microsoft.com/office/drawing/2014/main" id="{6972DA77-65D0-AF78-C0F7-AE363936F889}"/>
              </a:ext>
            </a:extLst>
          </p:cNvPr>
          <p:cNvSpPr>
            <a:spLocks noChangeArrowheads="1"/>
          </p:cNvSpPr>
          <p:nvPr/>
        </p:nvSpPr>
        <p:spPr bwMode="auto">
          <a:xfrm>
            <a:off x="646147" y="116367"/>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FF9E1B"/>
                </a:solidFill>
                <a:latin typeface="F37 Jagger Bold" panose="00000800000000000000" pitchFamily="50" charset="0"/>
              </a:rPr>
              <a:t>History</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884859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rPr>
              <a:t>About Kick It California</a:t>
            </a:r>
          </a:p>
        </p:txBody>
      </p:sp>
    </p:spTree>
    <p:extLst>
      <p:ext uri="{BB962C8B-B14F-4D97-AF65-F5344CB8AC3E}">
        <p14:creationId xmlns:p14="http://schemas.microsoft.com/office/powerpoint/2010/main" val="1654857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957641"/>
            <a:ext cx="10515600" cy="4351338"/>
          </a:xfrm>
        </p:spPr>
        <p:txBody>
          <a:bodyPr>
            <a:normAutofit fontScale="92500" lnSpcReduction="20000"/>
          </a:bodyPr>
          <a:lstStyle/>
          <a:p>
            <a:pPr marL="571500" indent="-457200">
              <a:spcAft>
                <a:spcPts val="600"/>
              </a:spcAft>
              <a:buClr>
                <a:srgbClr val="FF9E1B"/>
              </a:buClr>
              <a:buFont typeface="Wingdings" panose="05000000000000000000" pitchFamily="2" charset="2"/>
              <a:buChar char="§"/>
              <a:defRPr/>
            </a:pPr>
            <a:r>
              <a:rPr lang="en-US" b="1" i="1" kern="0" dirty="0">
                <a:solidFill>
                  <a:srgbClr val="092B49"/>
                </a:solidFill>
                <a:cs typeface="Gotham Book" pitchFamily="50" charset="0"/>
              </a:rPr>
              <a:t>FREE</a:t>
            </a:r>
            <a:r>
              <a:rPr lang="en-US" kern="0" dirty="0">
                <a:solidFill>
                  <a:srgbClr val="092B49"/>
                </a:solidFill>
                <a:cs typeface="Gotham Book" pitchFamily="50" charset="0"/>
              </a:rPr>
              <a:t> statewide cessation program</a:t>
            </a:r>
          </a:p>
          <a:p>
            <a:pPr marL="571500" indent="-457200">
              <a:lnSpc>
                <a:spcPct val="120000"/>
              </a:lnSpc>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Started in 1992 by UCSD researchers. Since then, </a:t>
            </a:r>
            <a:br>
              <a:rPr lang="en-US" kern="0" dirty="0">
                <a:solidFill>
                  <a:srgbClr val="092B49"/>
                </a:solidFill>
                <a:cs typeface="Gotham Book" pitchFamily="50" charset="0"/>
              </a:rPr>
            </a:br>
            <a:r>
              <a:rPr lang="en-US" kern="0" dirty="0">
                <a:solidFill>
                  <a:srgbClr val="092B49"/>
                </a:solidFill>
                <a:cs typeface="Gotham Book" pitchFamily="50" charset="0"/>
              </a:rPr>
              <a:t>we have helped nearly a million Californians </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Funded by tobacco taxes Props 99, 10 &amp; 56</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Validated in randomized controlled trials</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Available to ALL California residents</a:t>
            </a:r>
          </a:p>
          <a:p>
            <a:pPr marL="571500" indent="-457200">
              <a:spcAft>
                <a:spcPts val="600"/>
              </a:spcAft>
              <a:buClr>
                <a:srgbClr val="FF9E1B"/>
              </a:buClr>
              <a:buFont typeface="Wingdings" panose="05000000000000000000" pitchFamily="2" charset="2"/>
              <a:buChar char="§"/>
              <a:defRPr/>
            </a:pPr>
            <a:r>
              <a:rPr lang="nn-NO" dirty="0">
                <a:solidFill>
                  <a:srgbClr val="092B49"/>
                </a:solidFill>
              </a:rPr>
              <a:t>Open Mon-Fri (7am-9pm); Sat (9am-5pm)</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Multiple languages: English, Spanish, Mandarin, </a:t>
            </a:r>
            <a:br>
              <a:rPr lang="en-US" kern="0" dirty="0">
                <a:solidFill>
                  <a:srgbClr val="092B49"/>
                </a:solidFill>
                <a:cs typeface="Gotham Book" pitchFamily="50" charset="0"/>
              </a:rPr>
            </a:br>
            <a:r>
              <a:rPr lang="en-US" kern="0" dirty="0">
                <a:solidFill>
                  <a:srgbClr val="092B49"/>
                </a:solidFill>
                <a:cs typeface="Gotham Book" pitchFamily="50" charset="0"/>
              </a:rPr>
              <a:t>Cantonese, Korean, Vietnamese</a:t>
            </a:r>
            <a:endParaRPr lang="nn-NO" dirty="0">
              <a:solidFill>
                <a:srgbClr val="092B49"/>
              </a:solidFill>
            </a:endParaRPr>
          </a:p>
        </p:txBody>
      </p:sp>
      <p:pic>
        <p:nvPicPr>
          <p:cNvPr id="6" name="Picture 5">
            <a:extLst>
              <a:ext uri="{FF2B5EF4-FFF2-40B4-BE49-F238E27FC236}">
                <a16:creationId xmlns:a16="http://schemas.microsoft.com/office/drawing/2014/main" id="{B7AFA95D-9B45-4468-8DC6-0E5581AE3472}"/>
              </a:ext>
            </a:extLst>
          </p:cNvPr>
          <p:cNvPicPr>
            <a:picLocks noChangeAspect="1"/>
          </p:cNvPicPr>
          <p:nvPr/>
        </p:nvPicPr>
        <p:blipFill>
          <a:blip r:embed="rId3"/>
          <a:stretch>
            <a:fillRect/>
          </a:stretch>
        </p:blipFill>
        <p:spPr>
          <a:xfrm>
            <a:off x="838200" y="1191423"/>
            <a:ext cx="7256646" cy="446428"/>
          </a:xfrm>
          <a:prstGeom prst="rect">
            <a:avLst/>
          </a:prstGeom>
        </p:spPr>
      </p:pic>
      <p:pic>
        <p:nvPicPr>
          <p:cNvPr id="1028" name="Picture 4">
            <a:extLst>
              <a:ext uri="{FF2B5EF4-FFF2-40B4-BE49-F238E27FC236}">
                <a16:creationId xmlns:a16="http://schemas.microsoft.com/office/drawing/2014/main" id="{7EA21842-66B3-48B9-87B9-FF623809E7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03"/>
          <a:stretch/>
        </p:blipFill>
        <p:spPr bwMode="auto">
          <a:xfrm>
            <a:off x="8212977" y="1976665"/>
            <a:ext cx="3663370" cy="2451671"/>
          </a:xfrm>
          <a:prstGeom prst="rect">
            <a:avLst/>
          </a:prstGeom>
          <a:ln w="38100" cap="sq">
            <a:solidFill>
              <a:srgbClr val="092B49"/>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54B36080-EF04-D034-BCE7-A94370834A3C}"/>
              </a:ext>
            </a:extLst>
          </p:cNvPr>
          <p:cNvSpPr>
            <a:spLocks noChangeArrowheads="1"/>
          </p:cNvSpPr>
          <p:nvPr/>
        </p:nvSpPr>
        <p:spPr bwMode="auto">
          <a:xfrm>
            <a:off x="838200" y="491144"/>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What is KIC?</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8284716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6259-B897-B1FA-8FB2-330DC8DAB0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CEF9AA-30C7-3990-2ECB-D260AD8D4DFE}"/>
              </a:ext>
            </a:extLst>
          </p:cNvPr>
          <p:cNvSpPr>
            <a:spLocks noGrp="1"/>
          </p:cNvSpPr>
          <p:nvPr>
            <p:ph idx="1"/>
          </p:nvPr>
        </p:nvSpPr>
        <p:spPr/>
        <p:txBody>
          <a:bodyPr/>
          <a:lstStyle/>
          <a:p>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6617577C-6B2D-96F2-588C-5DC3A4127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65" b="27154"/>
          <a:stretch/>
        </p:blipFill>
        <p:spPr>
          <a:xfrm>
            <a:off x="0" y="0"/>
            <a:ext cx="12192000" cy="7033291"/>
          </a:xfrm>
          <a:prstGeom prst="rect">
            <a:avLst/>
          </a:prstGeom>
          <a:ln w="50800">
            <a:noFill/>
          </a:ln>
        </p:spPr>
      </p:pic>
    </p:spTree>
    <p:extLst>
      <p:ext uri="{BB962C8B-B14F-4D97-AF65-F5344CB8AC3E}">
        <p14:creationId xmlns:p14="http://schemas.microsoft.com/office/powerpoint/2010/main" val="264383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809410-697C-DAFC-65E4-652F255B8DDE}"/>
              </a:ext>
            </a:extLst>
          </p:cNvPr>
          <p:cNvSpPr>
            <a:spLocks noChangeArrowheads="1"/>
          </p:cNvSpPr>
          <p:nvPr/>
        </p:nvSpPr>
        <p:spPr bwMode="auto">
          <a:xfrm>
            <a:off x="877153" y="391522"/>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Services &amp; resources overview</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pic>
        <p:nvPicPr>
          <p:cNvPr id="3" name="Picture 2">
            <a:extLst>
              <a:ext uri="{FF2B5EF4-FFF2-40B4-BE49-F238E27FC236}">
                <a16:creationId xmlns:a16="http://schemas.microsoft.com/office/drawing/2014/main" id="{2C1E210C-8FA1-38DD-19FD-738D7A80E7F1}"/>
              </a:ext>
            </a:extLst>
          </p:cNvPr>
          <p:cNvPicPr>
            <a:picLocks noChangeAspect="1"/>
          </p:cNvPicPr>
          <p:nvPr/>
        </p:nvPicPr>
        <p:blipFill rotWithShape="1">
          <a:blip r:embed="rId3"/>
          <a:srcRect t="2194"/>
          <a:stretch/>
        </p:blipFill>
        <p:spPr>
          <a:xfrm>
            <a:off x="1800197" y="1135780"/>
            <a:ext cx="8591603" cy="3932388"/>
          </a:xfrm>
          <a:prstGeom prst="rect">
            <a:avLst/>
          </a:prstGeom>
        </p:spPr>
      </p:pic>
      <p:sp>
        <p:nvSpPr>
          <p:cNvPr id="10" name="Content Placeholder 2">
            <a:extLst>
              <a:ext uri="{FF2B5EF4-FFF2-40B4-BE49-F238E27FC236}">
                <a16:creationId xmlns:a16="http://schemas.microsoft.com/office/drawing/2014/main" id="{48FFB1F7-A51A-642A-99CA-0DDF65C120CF}"/>
              </a:ext>
            </a:extLst>
          </p:cNvPr>
          <p:cNvSpPr txBox="1">
            <a:spLocks/>
          </p:cNvSpPr>
          <p:nvPr/>
        </p:nvSpPr>
        <p:spPr>
          <a:xfrm>
            <a:off x="698246" y="4980427"/>
            <a:ext cx="5397752" cy="1517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Aft>
                <a:spcPts val="400"/>
              </a:spcAft>
              <a:buSzPct val="100000"/>
              <a:buFont typeface="Arial" panose="020B0604020202020204" pitchFamily="34" charset="0"/>
              <a:buNone/>
              <a:defRPr/>
            </a:pPr>
            <a:r>
              <a:rPr lang="en-US" altLang="zh-CN" b="1" u="sng" dirty="0">
                <a:solidFill>
                  <a:schemeClr val="accent1"/>
                </a:solidFill>
                <a:latin typeface="+mj-lt"/>
                <a:ea typeface="SimSun" pitchFamily="2" charset="-122"/>
                <a:cs typeface="Arial" pitchFamily="34" charset="0"/>
              </a:rPr>
              <a:t>Nicotine Patches Availability</a:t>
            </a:r>
            <a:br>
              <a:rPr lang="en-US" altLang="zh-CN" b="1" u="sng" dirty="0">
                <a:solidFill>
                  <a:schemeClr val="accent1"/>
                </a:solidFill>
                <a:latin typeface="+mj-lt"/>
                <a:ea typeface="SimSun" pitchFamily="2" charset="-122"/>
                <a:cs typeface="Arial" pitchFamily="34" charset="0"/>
              </a:rPr>
            </a:br>
            <a:endParaRPr lang="en-US" altLang="zh-CN" sz="2000" b="1" dirty="0">
              <a:solidFill>
                <a:srgbClr val="092B49"/>
              </a:solidFill>
              <a:ea typeface="SimSun" pitchFamily="2" charset="-122"/>
              <a:cs typeface="Arial" pitchFamily="34" charset="0"/>
            </a:endParaRPr>
          </a:p>
          <a:p>
            <a:pPr marL="342900" lvl="1" indent="-342900">
              <a:lnSpc>
                <a:spcPct val="80000"/>
              </a:lnSpc>
              <a:spcBef>
                <a:spcPts val="0"/>
              </a:spcBef>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First 5 CA funds</a:t>
            </a:r>
            <a:endParaRPr lang="en-US" altLang="zh-CN" sz="2000" dirty="0">
              <a:solidFill>
                <a:srgbClr val="092B49"/>
              </a:solidFill>
              <a:ea typeface="SimSun" pitchFamily="2" charset="-122"/>
              <a:cs typeface="Arial" pitchFamily="34" charset="0"/>
            </a:endParaRPr>
          </a:p>
          <a:p>
            <a:pPr marL="257175" lvl="1" indent="-257175">
              <a:lnSpc>
                <a:spcPct val="80000"/>
              </a:lnSpc>
              <a:buSzPct val="100000"/>
              <a:defRPr/>
            </a:pPr>
            <a:endParaRPr lang="en-US" altLang="zh-CN" sz="2000" dirty="0">
              <a:solidFill>
                <a:srgbClr val="092B49"/>
              </a:solidFill>
              <a:ea typeface="SimSun" pitchFamily="2" charset="-122"/>
              <a:cs typeface="Arial" pitchFamily="34" charset="0"/>
            </a:endParaRPr>
          </a:p>
          <a:p>
            <a:pPr marL="0" indent="0">
              <a:buFont typeface="Arial" panose="020B0604020202020204" pitchFamily="34" charset="0"/>
              <a:buNone/>
            </a:pPr>
            <a:endParaRPr lang="en-US" dirty="0"/>
          </a:p>
        </p:txBody>
      </p:sp>
      <p:sp>
        <p:nvSpPr>
          <p:cNvPr id="14" name="TextBox 13">
            <a:extLst>
              <a:ext uri="{FF2B5EF4-FFF2-40B4-BE49-F238E27FC236}">
                <a16:creationId xmlns:a16="http://schemas.microsoft.com/office/drawing/2014/main" id="{94B22BA2-93E1-897C-EBA7-B39FD6F7AD83}"/>
              </a:ext>
            </a:extLst>
          </p:cNvPr>
          <p:cNvSpPr txBox="1"/>
          <p:nvPr/>
        </p:nvSpPr>
        <p:spPr>
          <a:xfrm>
            <a:off x="8241176" y="5471206"/>
            <a:ext cx="3854370" cy="1160318"/>
          </a:xfrm>
          <a:prstGeom prst="rect">
            <a:avLst/>
          </a:prstGeom>
          <a:noFill/>
        </p:spPr>
        <p:txBody>
          <a:bodyPr wrap="square">
            <a:spAutoFit/>
          </a:bodyPr>
          <a:lstStyle/>
          <a:p>
            <a:pPr marL="342900" lvl="1" indent="-342900">
              <a:lnSpc>
                <a:spcPct val="80000"/>
              </a:lnSpc>
              <a:spcAft>
                <a:spcPts val="600"/>
              </a:spcAft>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Medi-Cal</a:t>
            </a:r>
          </a:p>
          <a:p>
            <a:pPr marL="642938" lvl="2" indent="-342900">
              <a:lnSpc>
                <a:spcPct val="80000"/>
              </a:lnSpc>
              <a:buClr>
                <a:srgbClr val="FF9E1B"/>
              </a:buClr>
              <a:buSzPct val="100000"/>
              <a:buFont typeface="Wingdings" panose="05000000000000000000" pitchFamily="2" charset="2"/>
              <a:buChar char="ü"/>
              <a:defRPr/>
            </a:pPr>
            <a:r>
              <a:rPr lang="en-US" altLang="zh-CN" sz="2000" dirty="0">
                <a:solidFill>
                  <a:srgbClr val="092B49"/>
                </a:solidFill>
                <a:ea typeface="SimSun" pitchFamily="2" charset="-122"/>
                <a:cs typeface="Arial" pitchFamily="34" charset="0"/>
              </a:rPr>
              <a:t>Most beneficiaries can get pharmacotherapy covered</a:t>
            </a:r>
          </a:p>
          <a:p>
            <a:pPr marL="642938" lvl="2" indent="-342900">
              <a:lnSpc>
                <a:spcPct val="80000"/>
              </a:lnSpc>
              <a:buClr>
                <a:srgbClr val="FF9E1B"/>
              </a:buClr>
              <a:buSzPct val="100000"/>
              <a:buFont typeface="Wingdings" panose="05000000000000000000" pitchFamily="2" charset="2"/>
              <a:buChar char="ü"/>
              <a:defRPr/>
            </a:pPr>
            <a:r>
              <a:rPr lang="en-US" altLang="zh-CN" sz="2000" dirty="0">
                <a:solidFill>
                  <a:srgbClr val="092B49"/>
                </a:solidFill>
                <a:ea typeface="SimSun" pitchFamily="2" charset="-122"/>
                <a:cs typeface="Arial" pitchFamily="34" charset="0"/>
              </a:rPr>
              <a:t>MD prescription needed  </a:t>
            </a:r>
          </a:p>
        </p:txBody>
      </p:sp>
      <p:sp>
        <p:nvSpPr>
          <p:cNvPr id="5" name="Content Placeholder 2">
            <a:extLst>
              <a:ext uri="{FF2B5EF4-FFF2-40B4-BE49-F238E27FC236}">
                <a16:creationId xmlns:a16="http://schemas.microsoft.com/office/drawing/2014/main" id="{C3FB9684-F692-0E1E-E751-30F55B701275}"/>
              </a:ext>
            </a:extLst>
          </p:cNvPr>
          <p:cNvSpPr txBox="1">
            <a:spLocks/>
          </p:cNvSpPr>
          <p:nvPr/>
        </p:nvSpPr>
        <p:spPr>
          <a:xfrm>
            <a:off x="622530" y="5938874"/>
            <a:ext cx="3980787" cy="7532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Persons living with children 0-5, Pregnant smokers (with MD approval) </a:t>
            </a:r>
          </a:p>
          <a:p>
            <a:pPr marL="257175" lvl="1" indent="-257175">
              <a:lnSpc>
                <a:spcPct val="80000"/>
              </a:lnSpc>
              <a:buSzPct val="100000"/>
              <a:defRPr/>
            </a:pPr>
            <a:endParaRPr lang="en-US" altLang="zh-CN" sz="2000" dirty="0">
              <a:solidFill>
                <a:srgbClr val="092B49"/>
              </a:solidFill>
              <a:ea typeface="SimSun" pitchFamily="2" charset="-122"/>
              <a:cs typeface="Arial" pitchFamily="34" charset="0"/>
            </a:endParaRPr>
          </a:p>
          <a:p>
            <a:pPr marL="0" indent="0">
              <a:buFont typeface="Arial" panose="020B0604020202020204" pitchFamily="34" charset="0"/>
              <a:buNone/>
            </a:pPr>
            <a:endParaRPr lang="en-US" dirty="0"/>
          </a:p>
        </p:txBody>
      </p:sp>
      <p:sp>
        <p:nvSpPr>
          <p:cNvPr id="6" name="TextBox 5">
            <a:extLst>
              <a:ext uri="{FF2B5EF4-FFF2-40B4-BE49-F238E27FC236}">
                <a16:creationId xmlns:a16="http://schemas.microsoft.com/office/drawing/2014/main" id="{5F5F4C4A-AB36-62A3-6F94-EBE3AC951CA9}"/>
              </a:ext>
            </a:extLst>
          </p:cNvPr>
          <p:cNvSpPr txBox="1"/>
          <p:nvPr/>
        </p:nvSpPr>
        <p:spPr>
          <a:xfrm>
            <a:off x="4378997" y="5568131"/>
            <a:ext cx="3854370" cy="1135054"/>
          </a:xfrm>
          <a:prstGeom prst="rect">
            <a:avLst/>
          </a:prstGeom>
          <a:noFill/>
        </p:spPr>
        <p:txBody>
          <a:bodyPr wrap="square">
            <a:spAutoFit/>
          </a:bodyPr>
          <a:lstStyle/>
          <a:p>
            <a:pPr marL="342900" lvl="1" indent="-342900">
              <a:lnSpc>
                <a:spcPct val="80000"/>
              </a:lnSpc>
              <a:spcAft>
                <a:spcPts val="600"/>
              </a:spcAft>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CDC Grant</a:t>
            </a:r>
          </a:p>
          <a:p>
            <a:pPr marL="731520" lvl="2" indent="-342900">
              <a:lnSpc>
                <a:spcPct val="80000"/>
              </a:lnSpc>
              <a:buClr>
                <a:srgbClr val="FF9E1B"/>
              </a:buClr>
              <a:buSzPct val="100000"/>
              <a:buFont typeface="Wingdings" panose="05000000000000000000" pitchFamily="2" charset="2"/>
              <a:buChar char="ü"/>
              <a:defRPr/>
            </a:pPr>
            <a:r>
              <a:rPr lang="en-US" altLang="zh-CN" sz="2000" dirty="0">
                <a:solidFill>
                  <a:srgbClr val="092B49"/>
                </a:solidFill>
                <a:ea typeface="SimSun" pitchFamily="2" charset="-122"/>
                <a:cs typeface="Arial" pitchFamily="34" charset="0"/>
              </a:rPr>
              <a:t>Callers to the Asian Smokers’ Quitline</a:t>
            </a:r>
          </a:p>
          <a:p>
            <a:pPr marL="642938" lvl="2" indent="-342900">
              <a:lnSpc>
                <a:spcPct val="80000"/>
              </a:lnSpc>
              <a:buClr>
                <a:srgbClr val="FF9E1B"/>
              </a:buClr>
              <a:buSzPct val="100000"/>
              <a:buFont typeface="Wingdings" panose="05000000000000000000" pitchFamily="2" charset="2"/>
              <a:buChar char="ü"/>
              <a:defRPr/>
            </a:pPr>
            <a:endParaRPr lang="en-US" altLang="zh-CN" dirty="0">
              <a:solidFill>
                <a:srgbClr val="092B49"/>
              </a:solidFill>
              <a:ea typeface="SimSun" pitchFamily="2" charset="-122"/>
              <a:cs typeface="Arial" pitchFamily="34" charset="0"/>
            </a:endParaRPr>
          </a:p>
        </p:txBody>
      </p:sp>
      <p:sp>
        <p:nvSpPr>
          <p:cNvPr id="9" name="TextBox 8">
            <a:extLst>
              <a:ext uri="{FF2B5EF4-FFF2-40B4-BE49-F238E27FC236}">
                <a16:creationId xmlns:a16="http://schemas.microsoft.com/office/drawing/2014/main" id="{26EF45D2-8C89-4208-3956-A342CFB77533}"/>
              </a:ext>
            </a:extLst>
          </p:cNvPr>
          <p:cNvSpPr txBox="1"/>
          <p:nvPr/>
        </p:nvSpPr>
        <p:spPr>
          <a:xfrm>
            <a:off x="2294682" y="5320648"/>
            <a:ext cx="2971799" cy="319446"/>
          </a:xfrm>
          <a:prstGeom prst="rect">
            <a:avLst/>
          </a:prstGeom>
          <a:noFill/>
        </p:spPr>
        <p:txBody>
          <a:bodyPr wrap="square">
            <a:spAutoFit/>
          </a:bodyPr>
          <a:lstStyle/>
          <a:p>
            <a:pPr marL="0" lvl="1" indent="0">
              <a:lnSpc>
                <a:spcPct val="80000"/>
              </a:lnSpc>
              <a:spcAft>
                <a:spcPts val="400"/>
              </a:spcAft>
              <a:buSzPct val="100000"/>
              <a:buFont typeface="Arial" panose="020B0604020202020204" pitchFamily="34" charset="0"/>
              <a:buNone/>
              <a:defRPr/>
            </a:pPr>
            <a:r>
              <a:rPr lang="en-US" altLang="zh-CN" sz="1800" i="1" dirty="0">
                <a:solidFill>
                  <a:srgbClr val="092B49"/>
                </a:solidFill>
                <a:ea typeface="SimSun" pitchFamily="2" charset="-122"/>
                <a:cs typeface="Arial" pitchFamily="34" charset="0"/>
              </a:rPr>
              <a:t>2-week starter kit of patches</a:t>
            </a:r>
            <a:endParaRPr lang="en-US" altLang="zh-CN" sz="1800" b="1" i="1" dirty="0">
              <a:solidFill>
                <a:srgbClr val="092B49"/>
              </a:solidFill>
              <a:ea typeface="SimSun" pitchFamily="2" charset="-122"/>
              <a:cs typeface="Arial" pitchFamily="34" charset="0"/>
            </a:endParaRPr>
          </a:p>
        </p:txBody>
      </p:sp>
      <p:pic>
        <p:nvPicPr>
          <p:cNvPr id="1029" name="Picture 5" descr="A picture containing text, sign&#10;&#10;Description automatically generated">
            <a:extLst>
              <a:ext uri="{FF2B5EF4-FFF2-40B4-BE49-F238E27FC236}">
                <a16:creationId xmlns:a16="http://schemas.microsoft.com/office/drawing/2014/main" id="{FBA7C68B-DB7F-EA8A-1987-11D25EEF0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872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10;&#10;Description automatically generated">
            <a:extLst>
              <a:ext uri="{FF2B5EF4-FFF2-40B4-BE49-F238E27FC236}">
                <a16:creationId xmlns:a16="http://schemas.microsoft.com/office/drawing/2014/main" id="{6760CE2F-35F3-60E1-B45A-3E80C93E19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 descr="A picture containing text, tableware, dishware&#10;&#10;Description automatically generated">
            <a:extLst>
              <a:ext uri="{FF2B5EF4-FFF2-40B4-BE49-F238E27FC236}">
                <a16:creationId xmlns:a16="http://schemas.microsoft.com/office/drawing/2014/main" id="{DA8931FE-DCB9-2A75-16F1-178DD475C2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go, icon&#10;&#10;Description automatically generated">
            <a:extLst>
              <a:ext uri="{FF2B5EF4-FFF2-40B4-BE49-F238E27FC236}">
                <a16:creationId xmlns:a16="http://schemas.microsoft.com/office/drawing/2014/main" id="{A8244CC9-A95F-00C1-F8AE-8D67D80A00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descr="Logo&#10;&#10;Description automatically generated">
            <a:extLst>
              <a:ext uri="{FF2B5EF4-FFF2-40B4-BE49-F238E27FC236}">
                <a16:creationId xmlns:a16="http://schemas.microsoft.com/office/drawing/2014/main" id="{C7656E4A-5856-4ED6-0311-8D61609B71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picture containing text, sign&#10;&#10;Description automatically generated">
            <a:extLst>
              <a:ext uri="{FF2B5EF4-FFF2-40B4-BE49-F238E27FC236}">
                <a16:creationId xmlns:a16="http://schemas.microsoft.com/office/drawing/2014/main" id="{3082AFEB-9E23-B7D0-2F70-F606E4D23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872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con&#10;&#10;Description automatically generated">
            <a:extLst>
              <a:ext uri="{FF2B5EF4-FFF2-40B4-BE49-F238E27FC236}">
                <a16:creationId xmlns:a16="http://schemas.microsoft.com/office/drawing/2014/main" id="{C0D050AF-ABED-A736-D8BC-D8BC27B28E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picture containing text, tableware, dishware&#10;&#10;Description automatically generated">
            <a:extLst>
              <a:ext uri="{FF2B5EF4-FFF2-40B4-BE49-F238E27FC236}">
                <a16:creationId xmlns:a16="http://schemas.microsoft.com/office/drawing/2014/main" id="{AB26CBA8-1889-BE16-3D41-9484B9C2E5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Logo, icon&#10;&#10;Description automatically generated">
            <a:extLst>
              <a:ext uri="{FF2B5EF4-FFF2-40B4-BE49-F238E27FC236}">
                <a16:creationId xmlns:a16="http://schemas.microsoft.com/office/drawing/2014/main" id="{3A27436A-BCEB-5FBE-3EF0-0646FFF8BE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10;&#10;Description automatically generated">
            <a:extLst>
              <a:ext uri="{FF2B5EF4-FFF2-40B4-BE49-F238E27FC236}">
                <a16:creationId xmlns:a16="http://schemas.microsoft.com/office/drawing/2014/main" id="{2FCD0716-ACE0-EBA0-E36B-BBBBEF4224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739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626668"/>
            <a:ext cx="7420276" cy="3448791"/>
          </a:xfrm>
        </p:spPr>
        <p:txBody>
          <a:bodyPr>
            <a:normAutofit/>
          </a:body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Adults (multiple languages, Medi-Cal, range of income, rural &amp; urban, behavioral health, etc.)</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Chew/spit tobacco users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Pregnant/nursing women</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Teens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Non-tobacco using callers (proxy)</a:t>
            </a:r>
          </a:p>
          <a:p>
            <a:endParaRPr lang="en-US" dirty="0"/>
          </a:p>
        </p:txBody>
      </p:sp>
      <p:pic>
        <p:nvPicPr>
          <p:cNvPr id="1026" name="Picture 2">
            <a:extLst>
              <a:ext uri="{FF2B5EF4-FFF2-40B4-BE49-F238E27FC236}">
                <a16:creationId xmlns:a16="http://schemas.microsoft.com/office/drawing/2014/main" id="{05680E38-112E-866A-CA15-0DF8FE045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933" y="865122"/>
            <a:ext cx="3637375" cy="3637375"/>
          </a:xfrm>
          <a:prstGeom prst="rect">
            <a:avLst/>
          </a:prstGeom>
          <a:ln w="19050" cap="sq">
            <a:solidFill>
              <a:srgbClr val="B9DAE5"/>
            </a:solidFill>
            <a:miter lim="800000"/>
          </a:ln>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8193CB3-1310-4042-4AEE-29C1B6A80FB0}"/>
              </a:ext>
            </a:extLst>
          </p:cNvPr>
          <p:cNvSpPr>
            <a:spLocks noChangeArrowheads="1"/>
          </p:cNvSpPr>
          <p:nvPr/>
        </p:nvSpPr>
        <p:spPr bwMode="auto">
          <a:xfrm>
            <a:off x="723149" y="86512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Who Do We Serve?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4" name="Straight Connector 3">
            <a:extLst>
              <a:ext uri="{FF2B5EF4-FFF2-40B4-BE49-F238E27FC236}">
                <a16:creationId xmlns:a16="http://schemas.microsoft.com/office/drawing/2014/main" id="{BC12E68F-826B-C518-477B-D8C0B6017D6F}"/>
              </a:ext>
            </a:extLst>
          </p:cNvPr>
          <p:cNvCxnSpPr>
            <a:cxnSpLocks/>
          </p:cNvCxnSpPr>
          <p:nvPr/>
        </p:nvCxnSpPr>
        <p:spPr>
          <a:xfrm>
            <a:off x="838200" y="1329494"/>
            <a:ext cx="3117783"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440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809410-697C-DAFC-65E4-652F255B8DDE}"/>
              </a:ext>
            </a:extLst>
          </p:cNvPr>
          <p:cNvSpPr>
            <a:spLocks noChangeArrowheads="1"/>
          </p:cNvSpPr>
          <p:nvPr/>
        </p:nvSpPr>
        <p:spPr bwMode="auto">
          <a:xfrm>
            <a:off x="877153" y="429042"/>
            <a:ext cx="10829294"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Quit coaching protocol</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graphicFrame>
        <p:nvGraphicFramePr>
          <p:cNvPr id="2" name="Content Placeholder 2">
            <a:extLst>
              <a:ext uri="{FF2B5EF4-FFF2-40B4-BE49-F238E27FC236}">
                <a16:creationId xmlns:a16="http://schemas.microsoft.com/office/drawing/2014/main" id="{9BDEC87A-790C-3C10-C9B5-B38FAA8705AC}"/>
              </a:ext>
            </a:extLst>
          </p:cNvPr>
          <p:cNvGraphicFramePr>
            <a:graphicFrameLocks noGrp="1"/>
          </p:cNvGraphicFramePr>
          <p:nvPr>
            <p:ph idx="1"/>
          </p:nvPr>
        </p:nvGraphicFramePr>
        <p:xfrm>
          <a:off x="1627474" y="1209610"/>
          <a:ext cx="8912189" cy="2678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FDFC9B39-7FE5-6612-28EA-98B5098AF802}"/>
              </a:ext>
            </a:extLst>
          </p:cNvPr>
          <p:cNvSpPr>
            <a:spLocks noChangeArrowheads="1"/>
          </p:cNvSpPr>
          <p:nvPr/>
        </p:nvSpPr>
        <p:spPr bwMode="auto">
          <a:xfrm>
            <a:off x="877153" y="3821232"/>
            <a:ext cx="296332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Initial Session</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graphicFrame>
        <p:nvGraphicFramePr>
          <p:cNvPr id="8" name="Content Placeholder 2">
            <a:extLst>
              <a:ext uri="{FF2B5EF4-FFF2-40B4-BE49-F238E27FC236}">
                <a16:creationId xmlns:a16="http://schemas.microsoft.com/office/drawing/2014/main" id="{14CD6CF1-1032-318E-9B79-13C8351281DC}"/>
              </a:ext>
            </a:extLst>
          </p:cNvPr>
          <p:cNvGraphicFramePr>
            <a:graphicFrameLocks/>
          </p:cNvGraphicFramePr>
          <p:nvPr/>
        </p:nvGraphicFramePr>
        <p:xfrm>
          <a:off x="419100" y="4435517"/>
          <a:ext cx="11353800" cy="19934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Group 8">
            <a:extLst>
              <a:ext uri="{FF2B5EF4-FFF2-40B4-BE49-F238E27FC236}">
                <a16:creationId xmlns:a16="http://schemas.microsoft.com/office/drawing/2014/main" id="{36A3E5F1-E183-8AC3-CBA5-37EE0B7F7A5E}"/>
              </a:ext>
            </a:extLst>
          </p:cNvPr>
          <p:cNvGrpSpPr/>
          <p:nvPr/>
        </p:nvGrpSpPr>
        <p:grpSpPr>
          <a:xfrm>
            <a:off x="1125180" y="5483728"/>
            <a:ext cx="1521767" cy="945230"/>
            <a:chOff x="2509" y="2972137"/>
            <a:chExt cx="1991171" cy="1194702"/>
          </a:xfrm>
          <a:solidFill>
            <a:srgbClr val="FF9E1B"/>
          </a:solidFill>
        </p:grpSpPr>
        <p:sp>
          <p:nvSpPr>
            <p:cNvPr id="10" name="Rectangle 9">
              <a:extLst>
                <a:ext uri="{FF2B5EF4-FFF2-40B4-BE49-F238E27FC236}">
                  <a16:creationId xmlns:a16="http://schemas.microsoft.com/office/drawing/2014/main" id="{554206D4-AA05-0A81-3EA3-1A3328A458A6}"/>
                </a:ext>
              </a:extLst>
            </p:cNvPr>
            <p:cNvSpPr/>
            <p:nvPr/>
          </p:nvSpPr>
          <p:spPr>
            <a:xfrm>
              <a:off x="2509" y="2972137"/>
              <a:ext cx="1991171" cy="1194702"/>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3A4C4C0B-B8BF-9FF3-8BC2-78B75318C197}"/>
                </a:ext>
              </a:extLst>
            </p:cNvPr>
            <p:cNvSpPr txBox="1"/>
            <p:nvPr/>
          </p:nvSpPr>
          <p:spPr>
            <a:xfrm>
              <a:off x="2509" y="2972137"/>
              <a:ext cx="1991171" cy="11947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t>Planning</a:t>
              </a:r>
              <a:r>
                <a:rPr lang="en-US" sz="2400" kern="1200" dirty="0"/>
                <a:t> </a:t>
              </a:r>
            </a:p>
          </p:txBody>
        </p:sp>
      </p:grpSp>
      <p:grpSp>
        <p:nvGrpSpPr>
          <p:cNvPr id="12" name="Group 11">
            <a:extLst>
              <a:ext uri="{FF2B5EF4-FFF2-40B4-BE49-F238E27FC236}">
                <a16:creationId xmlns:a16="http://schemas.microsoft.com/office/drawing/2014/main" id="{C72FFAE6-2642-FD84-8CF4-0E9701906D39}"/>
              </a:ext>
            </a:extLst>
          </p:cNvPr>
          <p:cNvGrpSpPr/>
          <p:nvPr/>
        </p:nvGrpSpPr>
        <p:grpSpPr>
          <a:xfrm>
            <a:off x="2844895" y="5483728"/>
            <a:ext cx="1419098" cy="945230"/>
            <a:chOff x="2192798" y="2972137"/>
            <a:chExt cx="1991171" cy="1194702"/>
          </a:xfrm>
          <a:solidFill>
            <a:srgbClr val="FF9E1B"/>
          </a:solidFill>
        </p:grpSpPr>
        <p:sp>
          <p:nvSpPr>
            <p:cNvPr id="13" name="Rectangle 12">
              <a:extLst>
                <a:ext uri="{FF2B5EF4-FFF2-40B4-BE49-F238E27FC236}">
                  <a16:creationId xmlns:a16="http://schemas.microsoft.com/office/drawing/2014/main" id="{9A3BB517-596C-831F-7A74-375388C79E10}"/>
                </a:ext>
              </a:extLst>
            </p:cNvPr>
            <p:cNvSpPr/>
            <p:nvPr/>
          </p:nvSpPr>
          <p:spPr>
            <a:xfrm>
              <a:off x="2192798" y="2972137"/>
              <a:ext cx="1991171" cy="1194702"/>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74D6B8DE-1BF8-1E97-D14E-FC949862F8CF}"/>
                </a:ext>
              </a:extLst>
            </p:cNvPr>
            <p:cNvSpPr txBox="1"/>
            <p:nvPr/>
          </p:nvSpPr>
          <p:spPr>
            <a:xfrm>
              <a:off x="2192798" y="2972137"/>
              <a:ext cx="1991171" cy="11947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t>Call summary </a:t>
              </a:r>
            </a:p>
          </p:txBody>
        </p:sp>
      </p:grpSp>
      <p:grpSp>
        <p:nvGrpSpPr>
          <p:cNvPr id="18" name="Group 17">
            <a:extLst>
              <a:ext uri="{FF2B5EF4-FFF2-40B4-BE49-F238E27FC236}">
                <a16:creationId xmlns:a16="http://schemas.microsoft.com/office/drawing/2014/main" id="{4DB99A06-8E23-4CAA-852E-EB8459FD641C}"/>
              </a:ext>
            </a:extLst>
          </p:cNvPr>
          <p:cNvGrpSpPr/>
          <p:nvPr/>
        </p:nvGrpSpPr>
        <p:grpSpPr>
          <a:xfrm>
            <a:off x="7878487" y="5509234"/>
            <a:ext cx="1532873" cy="919724"/>
            <a:chOff x="7439704" y="352"/>
            <a:chExt cx="1532873" cy="919724"/>
          </a:xfrm>
          <a:solidFill>
            <a:srgbClr val="FF9E1B"/>
          </a:solidFill>
        </p:grpSpPr>
        <p:sp>
          <p:nvSpPr>
            <p:cNvPr id="19" name="Rectangle 18">
              <a:extLst>
                <a:ext uri="{FF2B5EF4-FFF2-40B4-BE49-F238E27FC236}">
                  <a16:creationId xmlns:a16="http://schemas.microsoft.com/office/drawing/2014/main" id="{07EFE121-57CD-5596-6AF1-FE524A7D8593}"/>
                </a:ext>
              </a:extLst>
            </p:cNvPr>
            <p:cNvSpPr/>
            <p:nvPr/>
          </p:nvSpPr>
          <p:spPr>
            <a:xfrm>
              <a:off x="7439704" y="352"/>
              <a:ext cx="1532873" cy="919724"/>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20" name="TextBox 19">
              <a:extLst>
                <a:ext uri="{FF2B5EF4-FFF2-40B4-BE49-F238E27FC236}">
                  <a16:creationId xmlns:a16="http://schemas.microsoft.com/office/drawing/2014/main" id="{FF8937CF-E69B-A72F-4969-98DEAA68D46B}"/>
                </a:ext>
              </a:extLst>
            </p:cNvPr>
            <p:cNvSpPr txBox="1"/>
            <p:nvPr/>
          </p:nvSpPr>
          <p:spPr>
            <a:xfrm>
              <a:off x="7439704" y="352"/>
              <a:ext cx="1532873" cy="919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Setting a quit day</a:t>
              </a:r>
            </a:p>
          </p:txBody>
        </p:sp>
      </p:grpSp>
      <p:grpSp>
        <p:nvGrpSpPr>
          <p:cNvPr id="21" name="Group 20">
            <a:extLst>
              <a:ext uri="{FF2B5EF4-FFF2-40B4-BE49-F238E27FC236}">
                <a16:creationId xmlns:a16="http://schemas.microsoft.com/office/drawing/2014/main" id="{1A36A73C-60DF-539E-42E6-0B92C548DAB9}"/>
              </a:ext>
            </a:extLst>
          </p:cNvPr>
          <p:cNvGrpSpPr/>
          <p:nvPr/>
        </p:nvGrpSpPr>
        <p:grpSpPr>
          <a:xfrm>
            <a:off x="9572565" y="5496481"/>
            <a:ext cx="1532873" cy="919724"/>
            <a:chOff x="7439704" y="352"/>
            <a:chExt cx="1532873" cy="919724"/>
          </a:xfrm>
          <a:solidFill>
            <a:srgbClr val="FF9E1B"/>
          </a:solidFill>
        </p:grpSpPr>
        <p:sp>
          <p:nvSpPr>
            <p:cNvPr id="22" name="Rectangle 21">
              <a:extLst>
                <a:ext uri="{FF2B5EF4-FFF2-40B4-BE49-F238E27FC236}">
                  <a16:creationId xmlns:a16="http://schemas.microsoft.com/office/drawing/2014/main" id="{664FFED2-8CD2-EF19-3309-78870ECA76EC}"/>
                </a:ext>
              </a:extLst>
            </p:cNvPr>
            <p:cNvSpPr/>
            <p:nvPr/>
          </p:nvSpPr>
          <p:spPr>
            <a:xfrm>
              <a:off x="7439704" y="352"/>
              <a:ext cx="1532873" cy="919724"/>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23" name="TextBox 22">
              <a:extLst>
                <a:ext uri="{FF2B5EF4-FFF2-40B4-BE49-F238E27FC236}">
                  <a16:creationId xmlns:a16="http://schemas.microsoft.com/office/drawing/2014/main" id="{793BF9A8-5D23-86CD-E431-3E8C8B202447}"/>
                </a:ext>
              </a:extLst>
            </p:cNvPr>
            <p:cNvSpPr txBox="1"/>
            <p:nvPr/>
          </p:nvSpPr>
          <p:spPr>
            <a:xfrm>
              <a:off x="7439704" y="352"/>
              <a:ext cx="1532873" cy="919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Addressing follow-up calls</a:t>
              </a:r>
            </a:p>
          </p:txBody>
        </p:sp>
      </p:grpSp>
    </p:spTree>
    <p:extLst>
      <p:ext uri="{BB962C8B-B14F-4D97-AF65-F5344CB8AC3E}">
        <p14:creationId xmlns:p14="http://schemas.microsoft.com/office/powerpoint/2010/main" val="1498459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C9B39-7FE5-6612-28EA-98B5098AF802}"/>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Proactive Follow-Up Sessions</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
        <p:nvSpPr>
          <p:cNvPr id="6" name="Content Placeholder 2">
            <a:extLst>
              <a:ext uri="{FF2B5EF4-FFF2-40B4-BE49-F238E27FC236}">
                <a16:creationId xmlns:a16="http://schemas.microsoft.com/office/drawing/2014/main" id="{A5E008C6-48FA-289F-F22F-DFC57B3DADC2}"/>
              </a:ext>
            </a:extLst>
          </p:cNvPr>
          <p:cNvSpPr>
            <a:spLocks noGrp="1"/>
          </p:cNvSpPr>
          <p:nvPr>
            <p:ph idx="1"/>
          </p:nvPr>
        </p:nvSpPr>
        <p:spPr>
          <a:xfrm>
            <a:off x="684648" y="1035871"/>
            <a:ext cx="4955756" cy="1649577"/>
          </a:xfrm>
        </p:spPr>
        <p:txBody>
          <a:bodyPr>
            <a:normAutofit/>
          </a:body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Motivation &amp; self-efficacy</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Quit status</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Withdrawal review</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Pharmacotherapy review</a:t>
            </a:r>
          </a:p>
        </p:txBody>
      </p:sp>
      <p:pic>
        <p:nvPicPr>
          <p:cNvPr id="89" name="Picture 88">
            <a:extLst>
              <a:ext uri="{FF2B5EF4-FFF2-40B4-BE49-F238E27FC236}">
                <a16:creationId xmlns:a16="http://schemas.microsoft.com/office/drawing/2014/main" id="{D86DB3DB-DC8D-67A5-EEB8-977491B4DB73}"/>
              </a:ext>
            </a:extLst>
          </p:cNvPr>
          <p:cNvPicPr>
            <a:picLocks noChangeAspect="1"/>
          </p:cNvPicPr>
          <p:nvPr/>
        </p:nvPicPr>
        <p:blipFill>
          <a:blip r:embed="rId3"/>
          <a:stretch>
            <a:fillRect/>
          </a:stretch>
        </p:blipFill>
        <p:spPr>
          <a:xfrm>
            <a:off x="684648" y="2685448"/>
            <a:ext cx="4407116" cy="3282094"/>
          </a:xfrm>
          <a:prstGeom prst="rect">
            <a:avLst/>
          </a:prstGeom>
        </p:spPr>
      </p:pic>
      <p:pic>
        <p:nvPicPr>
          <p:cNvPr id="91" name="Picture 90">
            <a:extLst>
              <a:ext uri="{FF2B5EF4-FFF2-40B4-BE49-F238E27FC236}">
                <a16:creationId xmlns:a16="http://schemas.microsoft.com/office/drawing/2014/main" id="{9E7C13D4-1A57-F5B4-1F2C-D6504097B769}"/>
              </a:ext>
            </a:extLst>
          </p:cNvPr>
          <p:cNvPicPr>
            <a:picLocks noChangeAspect="1"/>
          </p:cNvPicPr>
          <p:nvPr/>
        </p:nvPicPr>
        <p:blipFill>
          <a:blip r:embed="rId4"/>
          <a:stretch>
            <a:fillRect/>
          </a:stretch>
        </p:blipFill>
        <p:spPr>
          <a:xfrm>
            <a:off x="5930426" y="2616878"/>
            <a:ext cx="4407116" cy="3264035"/>
          </a:xfrm>
          <a:prstGeom prst="rect">
            <a:avLst/>
          </a:prstGeom>
        </p:spPr>
      </p:pic>
      <p:sp>
        <p:nvSpPr>
          <p:cNvPr id="92" name="Content Placeholder 2">
            <a:extLst>
              <a:ext uri="{FF2B5EF4-FFF2-40B4-BE49-F238E27FC236}">
                <a16:creationId xmlns:a16="http://schemas.microsoft.com/office/drawing/2014/main" id="{4694956A-165C-0B4A-9517-C542B9271383}"/>
              </a:ext>
            </a:extLst>
          </p:cNvPr>
          <p:cNvSpPr txBox="1">
            <a:spLocks/>
          </p:cNvSpPr>
          <p:nvPr/>
        </p:nvSpPr>
        <p:spPr>
          <a:xfrm>
            <a:off x="5834174" y="1035871"/>
            <a:ext cx="4955756" cy="1582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Challenges &amp; smoking events</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Support</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Planning for future</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Self-image</a:t>
            </a:r>
          </a:p>
        </p:txBody>
      </p:sp>
      <p:cxnSp>
        <p:nvCxnSpPr>
          <p:cNvPr id="2" name="Straight Connector 1">
            <a:extLst>
              <a:ext uri="{FF2B5EF4-FFF2-40B4-BE49-F238E27FC236}">
                <a16:creationId xmlns:a16="http://schemas.microsoft.com/office/drawing/2014/main" id="{56325D17-8DE9-C051-BCA7-909442E57593}"/>
              </a:ext>
            </a:extLst>
          </p:cNvPr>
          <p:cNvCxnSpPr>
            <a:cxnSpLocks/>
          </p:cNvCxnSpPr>
          <p:nvPr/>
        </p:nvCxnSpPr>
        <p:spPr>
          <a:xfrm>
            <a:off x="797333" y="944482"/>
            <a:ext cx="4843071"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480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1CB399-3D4B-889D-26D4-FBE5E17C2664}"/>
              </a:ext>
            </a:extLst>
          </p:cNvPr>
          <p:cNvPicPr>
            <a:picLocks noChangeAspect="1"/>
          </p:cNvPicPr>
          <p:nvPr/>
        </p:nvPicPr>
        <p:blipFill>
          <a:blip r:embed="rId3"/>
          <a:stretch>
            <a:fillRect/>
          </a:stretch>
        </p:blipFill>
        <p:spPr>
          <a:xfrm>
            <a:off x="559040" y="3257724"/>
            <a:ext cx="5241093" cy="2037841"/>
          </a:xfrm>
          <a:prstGeom prst="rect">
            <a:avLst/>
          </a:prstGeom>
        </p:spPr>
      </p:pic>
      <p:pic>
        <p:nvPicPr>
          <p:cNvPr id="8" name="Picture 7" descr="Screen Shot 2016-06-14 at 3.40.12 PM.png">
            <a:extLst>
              <a:ext uri="{FF2B5EF4-FFF2-40B4-BE49-F238E27FC236}">
                <a16:creationId xmlns:a16="http://schemas.microsoft.com/office/drawing/2014/main" id="{F6BD26B4-2C19-D938-E3D3-0759FB29BF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7" b="2080"/>
          <a:stretch/>
        </p:blipFill>
        <p:spPr>
          <a:xfrm>
            <a:off x="6096000" y="3143891"/>
            <a:ext cx="4461219" cy="2265505"/>
          </a:xfrm>
          <a:prstGeom prst="rect">
            <a:avLst/>
          </a:prstGeom>
        </p:spPr>
      </p:pic>
      <p:sp>
        <p:nvSpPr>
          <p:cNvPr id="2" name="Rectangle 1">
            <a:extLst>
              <a:ext uri="{FF2B5EF4-FFF2-40B4-BE49-F238E27FC236}">
                <a16:creationId xmlns:a16="http://schemas.microsoft.com/office/drawing/2014/main" id="{5FA6565D-A79A-A1D2-9136-186B1921246A}"/>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r>
              <a:rPr lang="en-US" altLang="en-US" sz="2800" dirty="0">
                <a:solidFill>
                  <a:srgbClr val="092B49"/>
                </a:solidFill>
                <a:latin typeface="F37 Jagger Bold" panose="00000800000000000000" pitchFamily="50" charset="0"/>
              </a:rPr>
              <a:t>Summary of California Evidence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9" name="Straight Connector 8">
            <a:extLst>
              <a:ext uri="{FF2B5EF4-FFF2-40B4-BE49-F238E27FC236}">
                <a16:creationId xmlns:a16="http://schemas.microsoft.com/office/drawing/2014/main" id="{51ADDD7C-2234-1C8A-84E8-2154D35AA37C}"/>
              </a:ext>
            </a:extLst>
          </p:cNvPr>
          <p:cNvCxnSpPr>
            <a:cxnSpLocks/>
          </p:cNvCxnSpPr>
          <p:nvPr/>
        </p:nvCxnSpPr>
        <p:spPr>
          <a:xfrm>
            <a:off x="797333" y="944482"/>
            <a:ext cx="5228082"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ABB5EB7-8257-728C-4827-551002548896}"/>
              </a:ext>
            </a:extLst>
          </p:cNvPr>
          <p:cNvSpPr>
            <a:spLocks noGrp="1"/>
          </p:cNvSpPr>
          <p:nvPr>
            <p:ph idx="1"/>
          </p:nvPr>
        </p:nvSpPr>
        <p:spPr>
          <a:xfrm>
            <a:off x="684647" y="1208177"/>
            <a:ext cx="10134149" cy="1958159"/>
          </a:xfrm>
        </p:spPr>
        <p:txBody>
          <a:bodyPr>
            <a:normAutofit/>
          </a:body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RCT showed:</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Telephone counseling can increase quit attempts and prevent relapse</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Single session can be efficacious; multiple sessions even more so</a:t>
            </a:r>
          </a:p>
        </p:txBody>
      </p:sp>
    </p:spTree>
    <p:extLst>
      <p:ext uri="{BB962C8B-B14F-4D97-AF65-F5344CB8AC3E}">
        <p14:creationId xmlns:p14="http://schemas.microsoft.com/office/powerpoint/2010/main" val="24825866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ea typeface="Times New Roman" panose="02020603050405020304" pitchFamily="18" charset="0"/>
              </a:rPr>
              <a:t>The Importance of Proactive </a:t>
            </a:r>
            <a:br>
              <a:rPr lang="en-US" sz="4800" b="1" dirty="0">
                <a:solidFill>
                  <a:srgbClr val="092B49"/>
                </a:solidFill>
                <a:ea typeface="Times New Roman" panose="02020603050405020304" pitchFamily="18" charset="0"/>
              </a:rPr>
            </a:br>
            <a:r>
              <a:rPr lang="en-US" sz="4800" b="1" dirty="0">
                <a:solidFill>
                  <a:srgbClr val="092B49"/>
                </a:solidFill>
                <a:ea typeface="Times New Roman" panose="02020603050405020304" pitchFamily="18" charset="0"/>
              </a:rPr>
              <a:t>Referrals From Providers</a:t>
            </a:r>
            <a:endParaRPr lang="en-US" sz="4800" b="1" dirty="0">
              <a:solidFill>
                <a:srgbClr val="092B49"/>
              </a:solidFill>
            </a:endParaRPr>
          </a:p>
        </p:txBody>
      </p:sp>
    </p:spTree>
    <p:extLst>
      <p:ext uri="{BB962C8B-B14F-4D97-AF65-F5344CB8AC3E}">
        <p14:creationId xmlns:p14="http://schemas.microsoft.com/office/powerpoint/2010/main" val="795792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E21E-52C0-409A-812A-D66BA3C55D01}"/>
              </a:ext>
            </a:extLst>
          </p:cNvPr>
          <p:cNvSpPr>
            <a:spLocks noGrp="1"/>
          </p:cNvSpPr>
          <p:nvPr>
            <p:ph type="title"/>
          </p:nvPr>
        </p:nvSpPr>
        <p:spPr/>
        <p:txBody>
          <a:bodyPr>
            <a:normAutofit/>
          </a:bodyPr>
          <a:lstStyle/>
          <a:p>
            <a:r>
              <a:rPr lang="en-US" sz="4400" dirty="0">
                <a:solidFill>
                  <a:srgbClr val="FF9E1B"/>
                </a:solidFill>
                <a:latin typeface="a Big Deal" panose="02000503000000000000" pitchFamily="2" charset="0"/>
              </a:rPr>
              <a:t>Using Ask-Advise-Refer (AAR)</a:t>
            </a:r>
            <a:br>
              <a:rPr lang="en-US" sz="3200" dirty="0">
                <a:solidFill>
                  <a:srgbClr val="FF9E1B"/>
                </a:solidFill>
                <a:latin typeface="a Big Deal" panose="02000503000000000000" pitchFamily="2" charset="0"/>
              </a:rPr>
            </a:br>
            <a:endParaRPr lang="en-US" dirty="0">
              <a:solidFill>
                <a:srgbClr val="FF9E1B"/>
              </a:solidFill>
              <a:latin typeface="a Big Deal" panose="02000503000000000000" pitchFamily="2" charset="0"/>
            </a:endParaRPr>
          </a:p>
        </p:txBody>
      </p:sp>
      <p:sp>
        <p:nvSpPr>
          <p:cNvPr id="3" name="Content Placeholder 2">
            <a:extLst>
              <a:ext uri="{FF2B5EF4-FFF2-40B4-BE49-F238E27FC236}">
                <a16:creationId xmlns:a16="http://schemas.microsoft.com/office/drawing/2014/main" id="{6C27FF05-5A38-4CCF-B08E-DA249616C4AB}"/>
              </a:ext>
            </a:extLst>
          </p:cNvPr>
          <p:cNvSpPr>
            <a:spLocks noGrp="1"/>
          </p:cNvSpPr>
          <p:nvPr>
            <p:ph idx="1"/>
          </p:nvPr>
        </p:nvSpPr>
        <p:spPr>
          <a:xfrm>
            <a:off x="1904261" y="1522880"/>
            <a:ext cx="10515600" cy="4835388"/>
          </a:xfrm>
        </p:spPr>
        <p:txBody>
          <a:bodyPr>
            <a:normAutofit fontScale="92500" lnSpcReduction="10000"/>
          </a:bodyPr>
          <a:lstStyle/>
          <a:p>
            <a:pPr marL="0" indent="0">
              <a:spcBef>
                <a:spcPts val="400"/>
              </a:spcBef>
              <a:buNone/>
              <a:defRPr/>
            </a:pPr>
            <a:r>
              <a:rPr lang="en-US" sz="4400" b="1" dirty="0">
                <a:solidFill>
                  <a:srgbClr val="092B49"/>
                </a:solidFill>
                <a:cs typeface="Arial" charset="0"/>
              </a:rPr>
              <a:t>Ask</a:t>
            </a:r>
            <a:r>
              <a:rPr lang="en-US" sz="4400" b="1" dirty="0">
                <a:solidFill>
                  <a:srgbClr val="003399"/>
                </a:solidFill>
                <a:cs typeface="Arial" charset="0"/>
              </a:rPr>
              <a:t> </a:t>
            </a:r>
            <a:r>
              <a:rPr lang="en-US" sz="2400" dirty="0">
                <a:solidFill>
                  <a:srgbClr val="092B49"/>
                </a:solidFill>
                <a:ea typeface="Osaka" pitchFamily="-112" charset="-128"/>
                <a:cs typeface="Arial" charset="0"/>
              </a:rPr>
              <a:t>(At every visit, in a caring manner, ask each patient if they smoke/vape)</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Do you (or anyone you live with) smoke?</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How interested are you in quitting?</a:t>
            </a:r>
            <a:br>
              <a:rPr lang="en-US" i="1" dirty="0">
                <a:solidFill>
                  <a:srgbClr val="092B49"/>
                </a:solidFill>
                <a:ea typeface="Osaka" pitchFamily="-112" charset="-128"/>
                <a:cs typeface="Arial" charset="0"/>
              </a:rPr>
            </a:br>
            <a:endParaRPr lang="en-US" sz="800" dirty="0">
              <a:ea typeface="Osaka" pitchFamily="-112" charset="-128"/>
              <a:cs typeface="Arial" charset="0"/>
            </a:endParaRPr>
          </a:p>
          <a:p>
            <a:pPr marL="0" indent="0">
              <a:spcBef>
                <a:spcPts val="400"/>
              </a:spcBef>
              <a:buNone/>
              <a:defRPr/>
            </a:pPr>
            <a:r>
              <a:rPr lang="en-US" sz="4400" b="1" dirty="0">
                <a:solidFill>
                  <a:srgbClr val="092B49"/>
                </a:solidFill>
                <a:cs typeface="Arial" charset="0"/>
              </a:rPr>
              <a:t>Advise</a:t>
            </a:r>
            <a:r>
              <a:rPr lang="en-US" sz="3200" dirty="0">
                <a:ea typeface="Osaka" pitchFamily="-112" charset="-128"/>
                <a:cs typeface="Arial" charset="0"/>
              </a:rPr>
              <a:t> </a:t>
            </a:r>
            <a:r>
              <a:rPr lang="en-US" sz="2400" dirty="0">
                <a:solidFill>
                  <a:srgbClr val="092B49"/>
                </a:solidFill>
                <a:ea typeface="Osaka" pitchFamily="-112" charset="-128"/>
                <a:cs typeface="Arial" charset="0"/>
              </a:rPr>
              <a:t>(without lecturing)</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Quitting is one of the best things you can do for your yourself</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What do you know about how smoking affects health?</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I have some information, if you’d like to hear?</a:t>
            </a:r>
          </a:p>
          <a:p>
            <a:pPr marL="0" indent="0">
              <a:spcBef>
                <a:spcPts val="400"/>
              </a:spcBef>
              <a:buNone/>
              <a:defRPr/>
            </a:pPr>
            <a:r>
              <a:rPr lang="en-US" sz="4400" b="1" dirty="0">
                <a:solidFill>
                  <a:srgbClr val="092B49"/>
                </a:solidFill>
                <a:cs typeface="Arial" charset="0"/>
              </a:rPr>
              <a:t>Refer</a:t>
            </a:r>
            <a:r>
              <a:rPr lang="en-US" sz="4400" dirty="0">
                <a:solidFill>
                  <a:srgbClr val="092B49"/>
                </a:solidFill>
                <a:cs typeface="Arial" charset="0"/>
              </a:rPr>
              <a:t> </a:t>
            </a:r>
            <a:r>
              <a:rPr lang="en-US" sz="2400" dirty="0">
                <a:solidFill>
                  <a:srgbClr val="092B49"/>
                </a:solidFill>
                <a:ea typeface="Osaka" pitchFamily="-112" charset="-128"/>
                <a:cs typeface="Arial" charset="0"/>
              </a:rPr>
              <a:t>(connect/offer options)</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Refer tobacco users (or those who live with tobacco users) to KIC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to get a free, one-on-one coaching, and a personal quit plan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(or a plan to help someone quit) from our trained Quit Coaches</a:t>
            </a:r>
          </a:p>
          <a:p>
            <a:endParaRPr lang="en-US" dirty="0"/>
          </a:p>
        </p:txBody>
      </p:sp>
      <p:grpSp>
        <p:nvGrpSpPr>
          <p:cNvPr id="35" name="Group 34">
            <a:extLst>
              <a:ext uri="{FF2B5EF4-FFF2-40B4-BE49-F238E27FC236}">
                <a16:creationId xmlns:a16="http://schemas.microsoft.com/office/drawing/2014/main" id="{E7F8C080-8B12-4B73-8F78-A5409D2B1588}"/>
              </a:ext>
            </a:extLst>
          </p:cNvPr>
          <p:cNvGrpSpPr/>
          <p:nvPr/>
        </p:nvGrpSpPr>
        <p:grpSpPr>
          <a:xfrm>
            <a:off x="961879" y="1469715"/>
            <a:ext cx="767357" cy="767357"/>
            <a:chOff x="377089" y="1141914"/>
            <a:chExt cx="914400" cy="914400"/>
          </a:xfrm>
        </p:grpSpPr>
        <p:sp>
          <p:nvSpPr>
            <p:cNvPr id="25" name="Oval 24">
              <a:extLst>
                <a:ext uri="{FF2B5EF4-FFF2-40B4-BE49-F238E27FC236}">
                  <a16:creationId xmlns:a16="http://schemas.microsoft.com/office/drawing/2014/main" id="{08ACBF6E-E642-420B-8E93-7A6D2446DBE0}"/>
                </a:ext>
              </a:extLst>
            </p:cNvPr>
            <p:cNvSpPr/>
            <p:nvPr/>
          </p:nvSpPr>
          <p:spPr>
            <a:xfrm>
              <a:off x="377089" y="11419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Questions with solid fill">
              <a:extLst>
                <a:ext uri="{FF2B5EF4-FFF2-40B4-BE49-F238E27FC236}">
                  <a16:creationId xmlns:a16="http://schemas.microsoft.com/office/drawing/2014/main" id="{CE4821C3-7578-4923-830D-9BD841EDCD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299" y="1237184"/>
              <a:ext cx="723860" cy="723860"/>
            </a:xfrm>
            <a:prstGeom prst="rect">
              <a:avLst/>
            </a:prstGeom>
          </p:spPr>
        </p:pic>
      </p:grpSp>
      <p:grpSp>
        <p:nvGrpSpPr>
          <p:cNvPr id="36" name="Group 35">
            <a:extLst>
              <a:ext uri="{FF2B5EF4-FFF2-40B4-BE49-F238E27FC236}">
                <a16:creationId xmlns:a16="http://schemas.microsoft.com/office/drawing/2014/main" id="{E1BE85F1-0994-4AE7-B437-2CB6DA9349E4}"/>
              </a:ext>
            </a:extLst>
          </p:cNvPr>
          <p:cNvGrpSpPr/>
          <p:nvPr/>
        </p:nvGrpSpPr>
        <p:grpSpPr>
          <a:xfrm>
            <a:off x="954153" y="2899787"/>
            <a:ext cx="767357" cy="767357"/>
            <a:chOff x="369363" y="2742114"/>
            <a:chExt cx="914400" cy="914400"/>
          </a:xfrm>
        </p:grpSpPr>
        <p:sp>
          <p:nvSpPr>
            <p:cNvPr id="28" name="Oval 27">
              <a:extLst>
                <a:ext uri="{FF2B5EF4-FFF2-40B4-BE49-F238E27FC236}">
                  <a16:creationId xmlns:a16="http://schemas.microsoft.com/office/drawing/2014/main" id="{B7520890-3885-4BF7-A4EE-30577BF4F441}"/>
                </a:ext>
              </a:extLst>
            </p:cNvPr>
            <p:cNvSpPr/>
            <p:nvPr/>
          </p:nvSpPr>
          <p:spPr>
            <a:xfrm>
              <a:off x="369363" y="27421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Chat bubble with solid fill">
              <a:extLst>
                <a:ext uri="{FF2B5EF4-FFF2-40B4-BE49-F238E27FC236}">
                  <a16:creationId xmlns:a16="http://schemas.microsoft.com/office/drawing/2014/main" id="{E8163928-3774-4FB9-BA99-F7DC4C4306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3872" y="2879767"/>
              <a:ext cx="735254" cy="735254"/>
            </a:xfrm>
            <a:prstGeom prst="rect">
              <a:avLst/>
            </a:prstGeom>
          </p:spPr>
        </p:pic>
      </p:grpSp>
      <p:grpSp>
        <p:nvGrpSpPr>
          <p:cNvPr id="37" name="Group 36">
            <a:extLst>
              <a:ext uri="{FF2B5EF4-FFF2-40B4-BE49-F238E27FC236}">
                <a16:creationId xmlns:a16="http://schemas.microsoft.com/office/drawing/2014/main" id="{E4AC836C-6964-4739-B170-96D86723EB2B}"/>
              </a:ext>
            </a:extLst>
          </p:cNvPr>
          <p:cNvGrpSpPr/>
          <p:nvPr/>
        </p:nvGrpSpPr>
        <p:grpSpPr>
          <a:xfrm>
            <a:off x="957967" y="4590336"/>
            <a:ext cx="767357" cy="767357"/>
            <a:chOff x="373177" y="4517722"/>
            <a:chExt cx="914400" cy="914400"/>
          </a:xfrm>
        </p:grpSpPr>
        <p:sp>
          <p:nvSpPr>
            <p:cNvPr id="32" name="Oval 31">
              <a:extLst>
                <a:ext uri="{FF2B5EF4-FFF2-40B4-BE49-F238E27FC236}">
                  <a16:creationId xmlns:a16="http://schemas.microsoft.com/office/drawing/2014/main" id="{FE13157F-C088-430B-9308-80EE31F6648E}"/>
                </a:ext>
              </a:extLst>
            </p:cNvPr>
            <p:cNvSpPr/>
            <p:nvPr/>
          </p:nvSpPr>
          <p:spPr>
            <a:xfrm>
              <a:off x="373177" y="4517722"/>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Arrow: Rotate right with solid fill">
              <a:extLst>
                <a:ext uri="{FF2B5EF4-FFF2-40B4-BE49-F238E27FC236}">
                  <a16:creationId xmlns:a16="http://schemas.microsoft.com/office/drawing/2014/main" id="{27AC1035-592A-4923-84BF-BBB9E048E7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flipV="1">
              <a:off x="460988" y="4606310"/>
              <a:ext cx="705831" cy="759178"/>
            </a:xfrm>
            <a:prstGeom prst="rect">
              <a:avLst/>
            </a:prstGeom>
          </p:spPr>
        </p:pic>
      </p:grpSp>
    </p:spTree>
    <p:extLst>
      <p:ext uri="{BB962C8B-B14F-4D97-AF65-F5344CB8AC3E}">
        <p14:creationId xmlns:p14="http://schemas.microsoft.com/office/powerpoint/2010/main" val="382117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4A9829-B305-875A-5933-F3217D2A6146}"/>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Brand Evolution</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12" name="Straight Connector 11">
            <a:extLst>
              <a:ext uri="{FF2B5EF4-FFF2-40B4-BE49-F238E27FC236}">
                <a16:creationId xmlns:a16="http://schemas.microsoft.com/office/drawing/2014/main" id="{3F5A6F4B-4410-2BA4-A4A5-24A50D8D9DD8}"/>
              </a:ext>
            </a:extLst>
          </p:cNvPr>
          <p:cNvCxnSpPr>
            <a:cxnSpLocks/>
          </p:cNvCxnSpPr>
          <p:nvPr/>
        </p:nvCxnSpPr>
        <p:spPr>
          <a:xfrm>
            <a:off x="797333" y="886732"/>
            <a:ext cx="2590760"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866A9842-5A04-450D-5429-566534172A23}"/>
              </a:ext>
            </a:extLst>
          </p:cNvPr>
          <p:cNvSpPr txBox="1">
            <a:spLocks noChangeArrowheads="1"/>
          </p:cNvSpPr>
          <p:nvPr/>
        </p:nvSpPr>
        <p:spPr>
          <a:xfrm>
            <a:off x="976686" y="1180237"/>
            <a:ext cx="10729761" cy="1937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9E1B"/>
              </a:buClr>
              <a:buFont typeface="Wingdings" panose="05000000000000000000" pitchFamily="2" charset="2"/>
              <a:buChar char="§"/>
            </a:pPr>
            <a:r>
              <a:rPr lang="en-US" sz="2400">
                <a:solidFill>
                  <a:srgbClr val="092B49"/>
                </a:solidFill>
              </a:rPr>
              <a:t>In 2020, the California Smokers’ Helpline, in consultation with our funder, CTCP, completed a 3-month discovery period led by a creative agency. </a:t>
            </a:r>
          </a:p>
          <a:p>
            <a:pPr>
              <a:buClr>
                <a:srgbClr val="FF9E1B"/>
              </a:buClr>
              <a:buFont typeface="Wingdings" panose="05000000000000000000" pitchFamily="2" charset="2"/>
              <a:buChar char="§"/>
            </a:pPr>
            <a:r>
              <a:rPr lang="en-US" sz="2400">
                <a:solidFill>
                  <a:srgbClr val="092B49"/>
                </a:solidFill>
              </a:rPr>
              <a:t>We conducted focus groups and surveys of people who smoke and vape, as well as our quit coaches; and we met with our funders and advocates across the tobacco control community to inform this evolution. </a:t>
            </a:r>
          </a:p>
          <a:p>
            <a:pPr marL="457200" lvl="1" indent="0">
              <a:buFont typeface="Arial" panose="020B0604020202020204" pitchFamily="34" charset="0"/>
              <a:buNone/>
            </a:pPr>
            <a:endParaRPr lang="en-US" altLang="zh-CN" sz="3500">
              <a:cs typeface="Arial" panose="020B0604020202020204" pitchFamily="34" charset="0"/>
            </a:endParaRPr>
          </a:p>
          <a:p>
            <a:pPr marL="457200" lvl="1" indent="0">
              <a:buFont typeface="Arial" panose="020B0604020202020204" pitchFamily="34" charset="0"/>
              <a:buNone/>
            </a:pPr>
            <a:endParaRPr lang="en-US" altLang="zh-CN" dirty="0">
              <a:cs typeface="Arial" panose="020B0604020202020204" pitchFamily="34" charset="0"/>
            </a:endParaRPr>
          </a:p>
        </p:txBody>
      </p:sp>
      <p:pic>
        <p:nvPicPr>
          <p:cNvPr id="6" name="Picture 5">
            <a:extLst>
              <a:ext uri="{FF2B5EF4-FFF2-40B4-BE49-F238E27FC236}">
                <a16:creationId xmlns:a16="http://schemas.microsoft.com/office/drawing/2014/main" id="{7114E0A1-C9D1-119C-367C-BE504D5F77D5}"/>
              </a:ext>
            </a:extLst>
          </p:cNvPr>
          <p:cNvPicPr>
            <a:picLocks noChangeAspect="1"/>
          </p:cNvPicPr>
          <p:nvPr/>
        </p:nvPicPr>
        <p:blipFill rotWithShape="1">
          <a:blip r:embed="rId3"/>
          <a:srcRect t="9274" b="5527"/>
          <a:stretch/>
        </p:blipFill>
        <p:spPr>
          <a:xfrm>
            <a:off x="2796663" y="3272009"/>
            <a:ext cx="6796978" cy="3272453"/>
          </a:xfrm>
          <a:prstGeom prst="rect">
            <a:avLst/>
          </a:prstGeom>
        </p:spPr>
      </p:pic>
      <p:pic>
        <p:nvPicPr>
          <p:cNvPr id="7" name="Picture 2">
            <a:extLst>
              <a:ext uri="{FF2B5EF4-FFF2-40B4-BE49-F238E27FC236}">
                <a16:creationId xmlns:a16="http://schemas.microsoft.com/office/drawing/2014/main" id="{D10977A9-AE85-7691-C74E-0EE6FFB7F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86" y="3740228"/>
            <a:ext cx="1952625" cy="7239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sign&#10;&#10;Description automatically generated">
            <a:extLst>
              <a:ext uri="{FF2B5EF4-FFF2-40B4-BE49-F238E27FC236}">
                <a16:creationId xmlns:a16="http://schemas.microsoft.com/office/drawing/2014/main" id="{DFC87DD0-8B85-AC21-5CAB-D298D536F1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8522" y="3740228"/>
            <a:ext cx="1568592" cy="765473"/>
          </a:xfrm>
          <a:prstGeom prst="rect">
            <a:avLst/>
          </a:prstGeom>
        </p:spPr>
      </p:pic>
    </p:spTree>
    <p:extLst>
      <p:ext uri="{BB962C8B-B14F-4D97-AF65-F5344CB8AC3E}">
        <p14:creationId xmlns:p14="http://schemas.microsoft.com/office/powerpoint/2010/main" val="3669604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CBE822-75F1-B8BB-69FA-C2AD3124F87B}"/>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9E1B"/>
                </a:solidFill>
                <a:latin typeface="a Big Deal" panose="02000503000000000000" pitchFamily="2" charset="0"/>
              </a:rPr>
              <a:t>Referring to KIC</a:t>
            </a:r>
          </a:p>
        </p:txBody>
      </p:sp>
      <p:sp>
        <p:nvSpPr>
          <p:cNvPr id="8" name="Rectangle 7">
            <a:extLst>
              <a:ext uri="{FF2B5EF4-FFF2-40B4-BE49-F238E27FC236}">
                <a16:creationId xmlns:a16="http://schemas.microsoft.com/office/drawing/2014/main" id="{9C64BA3E-6090-231A-B550-0BA13532830D}"/>
              </a:ext>
            </a:extLst>
          </p:cNvPr>
          <p:cNvSpPr>
            <a:spLocks noChangeArrowheads="1"/>
          </p:cNvSpPr>
          <p:nvPr/>
        </p:nvSpPr>
        <p:spPr bwMode="auto">
          <a:xfrm>
            <a:off x="838200" y="1098144"/>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Proactive Referrals</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9" name="Straight Connector 8">
            <a:extLst>
              <a:ext uri="{FF2B5EF4-FFF2-40B4-BE49-F238E27FC236}">
                <a16:creationId xmlns:a16="http://schemas.microsoft.com/office/drawing/2014/main" id="{4CF94D5C-515F-4B82-F147-C9B5389A34F3}"/>
              </a:ext>
            </a:extLst>
          </p:cNvPr>
          <p:cNvCxnSpPr>
            <a:cxnSpLocks/>
          </p:cNvCxnSpPr>
          <p:nvPr/>
        </p:nvCxnSpPr>
        <p:spPr>
          <a:xfrm>
            <a:off x="950885" y="1570125"/>
            <a:ext cx="3120601"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2FCA5B9-9097-F701-FF0E-7342C97B98A6}"/>
              </a:ext>
            </a:extLst>
          </p:cNvPr>
          <p:cNvSpPr txBox="1">
            <a:spLocks/>
          </p:cNvSpPr>
          <p:nvPr/>
        </p:nvSpPr>
        <p:spPr>
          <a:xfrm>
            <a:off x="612954" y="1839084"/>
            <a:ext cx="8867930" cy="4080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Electronic referrals (through health record) or web-based referral</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Means Helpline calls the patient – patient doesn’t initiate the call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Workflow for Proactive Referrals:</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Clinic/Hospital:</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Screens patient for tobacco use </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Sends referral to Helpline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KIC:</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Receives patient information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Attempts patient to try and enroll in services</a:t>
            </a:r>
          </a:p>
          <a:p>
            <a:endParaRPr lang="en-US" dirty="0"/>
          </a:p>
        </p:txBody>
      </p:sp>
    </p:spTree>
    <p:extLst>
      <p:ext uri="{BB962C8B-B14F-4D97-AF65-F5344CB8AC3E}">
        <p14:creationId xmlns:p14="http://schemas.microsoft.com/office/powerpoint/2010/main" val="303318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889BAB-96F8-2752-0200-1085441A6FA4}"/>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Reasons for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017FC910-CC0E-7417-28E1-1E0EF67168C4}"/>
              </a:ext>
            </a:extLst>
          </p:cNvPr>
          <p:cNvCxnSpPr>
            <a:cxnSpLocks/>
          </p:cNvCxnSpPr>
          <p:nvPr/>
        </p:nvCxnSpPr>
        <p:spPr>
          <a:xfrm>
            <a:off x="677509" y="963733"/>
            <a:ext cx="3721236"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EACD233-9954-5062-E9D4-4BA022FD82BA}"/>
              </a:ext>
            </a:extLst>
          </p:cNvPr>
          <p:cNvGrpSpPr/>
          <p:nvPr/>
        </p:nvGrpSpPr>
        <p:grpSpPr>
          <a:xfrm>
            <a:off x="704734" y="1453011"/>
            <a:ext cx="767357" cy="767357"/>
            <a:chOff x="8613963" y="389127"/>
            <a:chExt cx="767357" cy="767357"/>
          </a:xfrm>
        </p:grpSpPr>
        <p:sp>
          <p:nvSpPr>
            <p:cNvPr id="12" name="Oval 11">
              <a:extLst>
                <a:ext uri="{FF2B5EF4-FFF2-40B4-BE49-F238E27FC236}">
                  <a16:creationId xmlns:a16="http://schemas.microsoft.com/office/drawing/2014/main" id="{F84E7C3E-0C0C-0E53-8AE6-B47E6727B4FF}"/>
                </a:ext>
              </a:extLst>
            </p:cNvPr>
            <p:cNvSpPr/>
            <p:nvPr/>
          </p:nvSpPr>
          <p:spPr>
            <a:xfrm>
              <a:off x="8613963" y="389127"/>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Group of people with solid fill">
              <a:extLst>
                <a:ext uri="{FF2B5EF4-FFF2-40B4-BE49-F238E27FC236}">
                  <a16:creationId xmlns:a16="http://schemas.microsoft.com/office/drawing/2014/main" id="{EE5A89F1-5C9F-4CCD-8937-3FBA0A6677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3836" y="469750"/>
              <a:ext cx="567610" cy="567610"/>
            </a:xfrm>
            <a:prstGeom prst="rect">
              <a:avLst/>
            </a:prstGeom>
          </p:spPr>
        </p:pic>
      </p:grpSp>
      <p:grpSp>
        <p:nvGrpSpPr>
          <p:cNvPr id="25" name="Group 24">
            <a:extLst>
              <a:ext uri="{FF2B5EF4-FFF2-40B4-BE49-F238E27FC236}">
                <a16:creationId xmlns:a16="http://schemas.microsoft.com/office/drawing/2014/main" id="{C26AD664-80A6-6873-BC15-C258C3028604}"/>
              </a:ext>
            </a:extLst>
          </p:cNvPr>
          <p:cNvGrpSpPr/>
          <p:nvPr/>
        </p:nvGrpSpPr>
        <p:grpSpPr>
          <a:xfrm>
            <a:off x="702766" y="4062712"/>
            <a:ext cx="767357" cy="767357"/>
            <a:chOff x="6127568" y="413820"/>
            <a:chExt cx="767357" cy="767357"/>
          </a:xfrm>
        </p:grpSpPr>
        <p:sp>
          <p:nvSpPr>
            <p:cNvPr id="15" name="Oval 14">
              <a:extLst>
                <a:ext uri="{FF2B5EF4-FFF2-40B4-BE49-F238E27FC236}">
                  <a16:creationId xmlns:a16="http://schemas.microsoft.com/office/drawing/2014/main" id="{3F4F1144-71BC-3F13-5D51-EFD46F62120A}"/>
                </a:ext>
              </a:extLst>
            </p:cNvPr>
            <p:cNvSpPr/>
            <p:nvPr/>
          </p:nvSpPr>
          <p:spPr>
            <a:xfrm>
              <a:off x="6127568" y="413820"/>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Coins outline">
              <a:extLst>
                <a:ext uri="{FF2B5EF4-FFF2-40B4-BE49-F238E27FC236}">
                  <a16:creationId xmlns:a16="http://schemas.microsoft.com/office/drawing/2014/main" id="{0C389160-AFDB-37D8-305F-E956E98531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540283" y="703320"/>
              <a:ext cx="343163" cy="394400"/>
            </a:xfrm>
            <a:prstGeom prst="rect">
              <a:avLst/>
            </a:prstGeom>
          </p:spPr>
        </p:pic>
        <p:pic>
          <p:nvPicPr>
            <p:cNvPr id="20" name="Graphic 19" descr="Downward trend graph with solid fill">
              <a:extLst>
                <a:ext uri="{FF2B5EF4-FFF2-40B4-BE49-F238E27FC236}">
                  <a16:creationId xmlns:a16="http://schemas.microsoft.com/office/drawing/2014/main" id="{164E6068-28CF-5A2D-FCCC-E32F4DE4A3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3718" y="471437"/>
              <a:ext cx="471188" cy="471188"/>
            </a:xfrm>
            <a:prstGeom prst="rect">
              <a:avLst/>
            </a:prstGeom>
          </p:spPr>
        </p:pic>
      </p:grpSp>
      <p:grpSp>
        <p:nvGrpSpPr>
          <p:cNvPr id="26" name="Group 25">
            <a:extLst>
              <a:ext uri="{FF2B5EF4-FFF2-40B4-BE49-F238E27FC236}">
                <a16:creationId xmlns:a16="http://schemas.microsoft.com/office/drawing/2014/main" id="{359DD8F6-8EB3-DF68-B1A1-EA5F200715F0}"/>
              </a:ext>
            </a:extLst>
          </p:cNvPr>
          <p:cNvGrpSpPr/>
          <p:nvPr/>
        </p:nvGrpSpPr>
        <p:grpSpPr>
          <a:xfrm>
            <a:off x="719605" y="2766927"/>
            <a:ext cx="791752" cy="767357"/>
            <a:chOff x="7257330" y="369876"/>
            <a:chExt cx="791752" cy="767357"/>
          </a:xfrm>
        </p:grpSpPr>
        <p:sp>
          <p:nvSpPr>
            <p:cNvPr id="18" name="Oval 17">
              <a:extLst>
                <a:ext uri="{FF2B5EF4-FFF2-40B4-BE49-F238E27FC236}">
                  <a16:creationId xmlns:a16="http://schemas.microsoft.com/office/drawing/2014/main" id="{190A0F4A-6218-4EA9-2079-35D5B55BCB2C}"/>
                </a:ext>
              </a:extLst>
            </p:cNvPr>
            <p:cNvSpPr/>
            <p:nvPr/>
          </p:nvSpPr>
          <p:spPr>
            <a:xfrm>
              <a:off x="7257330" y="369876"/>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Folder Search with solid fill">
              <a:extLst>
                <a:ext uri="{FF2B5EF4-FFF2-40B4-BE49-F238E27FC236}">
                  <a16:creationId xmlns:a16="http://schemas.microsoft.com/office/drawing/2014/main" id="{7F51EEF1-544F-0051-11A1-89852DC2F3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81725" y="369876"/>
              <a:ext cx="767357" cy="767357"/>
            </a:xfrm>
            <a:prstGeom prst="rect">
              <a:avLst/>
            </a:prstGeom>
          </p:spPr>
        </p:pic>
        <p:pic>
          <p:nvPicPr>
            <p:cNvPr id="24" name="Graphic 23" descr="Heart with pulse with solid fill">
              <a:extLst>
                <a:ext uri="{FF2B5EF4-FFF2-40B4-BE49-F238E27FC236}">
                  <a16:creationId xmlns:a16="http://schemas.microsoft.com/office/drawing/2014/main" id="{EF5CE2BA-990D-55BF-6AD4-DFEFD0B835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02667" y="669114"/>
              <a:ext cx="221970" cy="221970"/>
            </a:xfrm>
            <a:prstGeom prst="rect">
              <a:avLst/>
            </a:prstGeom>
          </p:spPr>
        </p:pic>
      </p:grpSp>
      <p:sp>
        <p:nvSpPr>
          <p:cNvPr id="28" name="Content Placeholder 2">
            <a:extLst>
              <a:ext uri="{FF2B5EF4-FFF2-40B4-BE49-F238E27FC236}">
                <a16:creationId xmlns:a16="http://schemas.microsoft.com/office/drawing/2014/main" id="{F00DE475-0679-F404-36C7-9F881759DC63}"/>
              </a:ext>
            </a:extLst>
          </p:cNvPr>
          <p:cNvSpPr txBox="1">
            <a:spLocks/>
          </p:cNvSpPr>
          <p:nvPr/>
        </p:nvSpPr>
        <p:spPr>
          <a:xfrm>
            <a:off x="1592107" y="1475965"/>
            <a:ext cx="8631756" cy="4835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Associated with a significantly higher participation rate than simple advice to quit (2-3% vs 40%)</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Promotes the use of electronic health records (EHR) to improve healthcare delivery; can help organizations meet various metrics (MU, PRIME, etc.) </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Clinical teams can make a big impact on the lives of their patients and reduce health care costs by referring them evidence-based tobacco treatment (i.e. KIC)</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p:txBody>
      </p:sp>
    </p:spTree>
    <p:extLst>
      <p:ext uri="{BB962C8B-B14F-4D97-AF65-F5344CB8AC3E}">
        <p14:creationId xmlns:p14="http://schemas.microsoft.com/office/powerpoint/2010/main" val="285547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D7733A6-7E85-C891-B0EF-C834B5952857}"/>
              </a:ext>
            </a:extLst>
          </p:cNvPr>
          <p:cNvGraphicFramePr>
            <a:graphicFrameLocks noGrp="1"/>
          </p:cNvGraphicFramePr>
          <p:nvPr>
            <p:ph idx="1"/>
          </p:nvPr>
        </p:nvGraphicFramePr>
        <p:xfrm>
          <a:off x="564824" y="1523967"/>
          <a:ext cx="854146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B2316960-AE91-C495-E433-0EEFF08E22C6}"/>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Benefits of KIC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4" name="Straight Connector 3">
            <a:extLst>
              <a:ext uri="{FF2B5EF4-FFF2-40B4-BE49-F238E27FC236}">
                <a16:creationId xmlns:a16="http://schemas.microsoft.com/office/drawing/2014/main" id="{AD66CD06-57DF-BB3E-5C21-855B090B4398}"/>
              </a:ext>
            </a:extLst>
          </p:cNvPr>
          <p:cNvCxnSpPr>
            <a:cxnSpLocks/>
          </p:cNvCxnSpPr>
          <p:nvPr/>
        </p:nvCxnSpPr>
        <p:spPr>
          <a:xfrm>
            <a:off x="677509" y="963733"/>
            <a:ext cx="4192874"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127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6BDC-52F8-0FCE-CC5D-817CCE1A1B22}"/>
              </a:ext>
            </a:extLst>
          </p:cNvPr>
          <p:cNvSpPr>
            <a:spLocks noGrp="1"/>
          </p:cNvSpPr>
          <p:nvPr>
            <p:ph type="title"/>
          </p:nvPr>
        </p:nvSpPr>
        <p:spPr/>
        <p:txBody>
          <a:bodyPr>
            <a:normAutofit/>
          </a:bodyPr>
          <a:lstStyle/>
          <a:p>
            <a:r>
              <a:rPr lang="en-US" sz="3200" b="1" dirty="0"/>
              <a:t>Population Health Strategy </a:t>
            </a:r>
          </a:p>
        </p:txBody>
      </p:sp>
      <p:sp>
        <p:nvSpPr>
          <p:cNvPr id="3" name="Content Placeholder 2">
            <a:extLst>
              <a:ext uri="{FF2B5EF4-FFF2-40B4-BE49-F238E27FC236}">
                <a16:creationId xmlns:a16="http://schemas.microsoft.com/office/drawing/2014/main" id="{272E6436-6F40-628D-5DE0-4EA3B79E9193}"/>
              </a:ext>
            </a:extLst>
          </p:cNvPr>
          <p:cNvSpPr>
            <a:spLocks noGrp="1"/>
          </p:cNvSpPr>
          <p:nvPr>
            <p:ph idx="1"/>
          </p:nvPr>
        </p:nvSpPr>
        <p:spPr/>
        <p:txBody>
          <a:bodyPr/>
          <a:lstStyle/>
          <a:p>
            <a:r>
              <a:rPr lang="en-US" dirty="0"/>
              <a:t>IT folks generate a list of members/patients who smoke or vape </a:t>
            </a:r>
          </a:p>
          <a:p>
            <a:pPr lvl="1"/>
            <a:r>
              <a:rPr lang="en-US" dirty="0"/>
              <a:t>Identify using ICD-11 coding, assessments, pharmacy records, etc.</a:t>
            </a:r>
          </a:p>
          <a:p>
            <a:r>
              <a:rPr lang="en-US" dirty="0"/>
              <a:t>Securely share with KIC </a:t>
            </a:r>
          </a:p>
          <a:p>
            <a:r>
              <a:rPr lang="en-US" dirty="0"/>
              <a:t>KIC uploads the data and begins outreach to members/patients </a:t>
            </a:r>
          </a:p>
          <a:p>
            <a:r>
              <a:rPr lang="en-US" dirty="0"/>
              <a:t>Goal – enroll in services </a:t>
            </a:r>
          </a:p>
          <a:p>
            <a:pPr lvl="1"/>
            <a:r>
              <a:rPr lang="en-US" dirty="0"/>
              <a:t>At a minimum reach member/patient and share resources available </a:t>
            </a:r>
          </a:p>
        </p:txBody>
      </p:sp>
    </p:spTree>
    <p:extLst>
      <p:ext uri="{BB962C8B-B14F-4D97-AF65-F5344CB8AC3E}">
        <p14:creationId xmlns:p14="http://schemas.microsoft.com/office/powerpoint/2010/main" val="2475378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0F37A-D4A9-D3D6-B27A-5C8D274D93F4}"/>
              </a:ext>
            </a:extLst>
          </p:cNvPr>
          <p:cNvSpPr>
            <a:spLocks noGrp="1"/>
          </p:cNvSpPr>
          <p:nvPr>
            <p:ph type="title"/>
          </p:nvPr>
        </p:nvSpPr>
        <p:spPr/>
        <p:txBody>
          <a:bodyPr/>
          <a:lstStyle/>
          <a:p>
            <a:r>
              <a:rPr lang="en-US" b="1" dirty="0"/>
              <a:t>Pilot Data</a:t>
            </a:r>
          </a:p>
        </p:txBody>
      </p:sp>
      <p:graphicFrame>
        <p:nvGraphicFramePr>
          <p:cNvPr id="9" name="Content Placeholder 8">
            <a:extLst>
              <a:ext uri="{FF2B5EF4-FFF2-40B4-BE49-F238E27FC236}">
                <a16:creationId xmlns:a16="http://schemas.microsoft.com/office/drawing/2014/main" id="{60DBD46B-7E18-984B-5D97-A69A5A925A22}"/>
              </a:ext>
            </a:extLst>
          </p:cNvPr>
          <p:cNvGraphicFramePr>
            <a:graphicFrameLocks noGrp="1"/>
          </p:cNvGraphicFramePr>
          <p:nvPr>
            <p:ph idx="1"/>
          </p:nvPr>
        </p:nvGraphicFramePr>
        <p:xfrm>
          <a:off x="529388" y="1395663"/>
          <a:ext cx="10515599" cy="4299282"/>
        </p:xfrm>
        <a:graphic>
          <a:graphicData uri="http://schemas.openxmlformats.org/drawingml/2006/table">
            <a:tbl>
              <a:tblPr>
                <a:tableStyleId>{5C22544A-7EE6-4342-B048-85BDC9FD1C3A}</a:tableStyleId>
              </a:tblPr>
              <a:tblGrid>
                <a:gridCol w="2449558">
                  <a:extLst>
                    <a:ext uri="{9D8B030D-6E8A-4147-A177-3AD203B41FA5}">
                      <a16:colId xmlns:a16="http://schemas.microsoft.com/office/drawing/2014/main" val="3393589113"/>
                    </a:ext>
                  </a:extLst>
                </a:gridCol>
                <a:gridCol w="752365">
                  <a:extLst>
                    <a:ext uri="{9D8B030D-6E8A-4147-A177-3AD203B41FA5}">
                      <a16:colId xmlns:a16="http://schemas.microsoft.com/office/drawing/2014/main" val="1218423878"/>
                    </a:ext>
                  </a:extLst>
                </a:gridCol>
                <a:gridCol w="682376">
                  <a:extLst>
                    <a:ext uri="{9D8B030D-6E8A-4147-A177-3AD203B41FA5}">
                      <a16:colId xmlns:a16="http://schemas.microsoft.com/office/drawing/2014/main" val="2930125620"/>
                    </a:ext>
                  </a:extLst>
                </a:gridCol>
                <a:gridCol w="909836">
                  <a:extLst>
                    <a:ext uri="{9D8B030D-6E8A-4147-A177-3AD203B41FA5}">
                      <a16:colId xmlns:a16="http://schemas.microsoft.com/office/drawing/2014/main" val="2638373569"/>
                    </a:ext>
                  </a:extLst>
                </a:gridCol>
                <a:gridCol w="787358">
                  <a:extLst>
                    <a:ext uri="{9D8B030D-6E8A-4147-A177-3AD203B41FA5}">
                      <a16:colId xmlns:a16="http://schemas.microsoft.com/office/drawing/2014/main" val="1752924559"/>
                    </a:ext>
                  </a:extLst>
                </a:gridCol>
                <a:gridCol w="892338">
                  <a:extLst>
                    <a:ext uri="{9D8B030D-6E8A-4147-A177-3AD203B41FA5}">
                      <a16:colId xmlns:a16="http://schemas.microsoft.com/office/drawing/2014/main" val="2244558517"/>
                    </a:ext>
                  </a:extLst>
                </a:gridCol>
                <a:gridCol w="1119797">
                  <a:extLst>
                    <a:ext uri="{9D8B030D-6E8A-4147-A177-3AD203B41FA5}">
                      <a16:colId xmlns:a16="http://schemas.microsoft.com/office/drawing/2014/main" val="1785967678"/>
                    </a:ext>
                  </a:extLst>
                </a:gridCol>
                <a:gridCol w="944829">
                  <a:extLst>
                    <a:ext uri="{9D8B030D-6E8A-4147-A177-3AD203B41FA5}">
                      <a16:colId xmlns:a16="http://schemas.microsoft.com/office/drawing/2014/main" val="4278855863"/>
                    </a:ext>
                  </a:extLst>
                </a:gridCol>
                <a:gridCol w="1119797">
                  <a:extLst>
                    <a:ext uri="{9D8B030D-6E8A-4147-A177-3AD203B41FA5}">
                      <a16:colId xmlns:a16="http://schemas.microsoft.com/office/drawing/2014/main" val="2167234819"/>
                    </a:ext>
                  </a:extLst>
                </a:gridCol>
                <a:gridCol w="857345">
                  <a:extLst>
                    <a:ext uri="{9D8B030D-6E8A-4147-A177-3AD203B41FA5}">
                      <a16:colId xmlns:a16="http://schemas.microsoft.com/office/drawing/2014/main" val="418424890"/>
                    </a:ext>
                  </a:extLst>
                </a:gridCol>
              </a:tblGrid>
              <a:tr h="716547">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tc>
                <a:tc gridSpan="3">
                  <a:txBody>
                    <a:bodyPr/>
                    <a:lstStyle/>
                    <a:p>
                      <a:pPr algn="ctr" fontAlgn="b"/>
                      <a:r>
                        <a:rPr lang="en-US" sz="2400" u="none" strike="noStrike">
                          <a:effectLst/>
                        </a:rPr>
                        <a:t>Total </a:t>
                      </a:r>
                      <a:endParaRPr lang="en-US" sz="24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fontAlgn="b"/>
                      <a:r>
                        <a:rPr lang="en-US" sz="2400" u="none" strike="noStrike">
                          <a:effectLst/>
                        </a:rPr>
                        <a:t>Health Net</a:t>
                      </a:r>
                      <a:endParaRPr lang="en-US" sz="24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fontAlgn="b"/>
                      <a:r>
                        <a:rPr lang="en-US" sz="2400" u="none" strike="noStrike">
                          <a:effectLst/>
                        </a:rPr>
                        <a:t>LA Care</a:t>
                      </a:r>
                      <a:endParaRPr lang="en-US" sz="24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9666037"/>
                  </a:ext>
                </a:extLst>
              </a:tr>
              <a:tr h="716547">
                <a:tc>
                  <a:txBody>
                    <a:bodyPr/>
                    <a:lstStyle/>
                    <a:p>
                      <a:pPr algn="l" fontAlgn="b"/>
                      <a:r>
                        <a:rPr lang="en-US" sz="2400" u="none" strike="noStrike">
                          <a:effectLst/>
                        </a:rPr>
                        <a:t>Unique referral</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4474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2399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2074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668868"/>
                  </a:ext>
                </a:extLst>
              </a:tr>
              <a:tr h="716547">
                <a:tc>
                  <a:txBody>
                    <a:bodyPr/>
                    <a:lstStyle/>
                    <a:p>
                      <a:pPr algn="l" fontAlgn="b"/>
                      <a:r>
                        <a:rPr lang="en-US" sz="2400" u="none" strike="noStrike">
                          <a:effectLst/>
                        </a:rPr>
                        <a:t>Intake</a:t>
                      </a:r>
                      <a:endParaRPr lang="en-US" sz="2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400" u="none" strike="noStrike">
                          <a:effectLst/>
                        </a:rPr>
                        <a:t>4474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b="1" u="none" strike="noStrike" dirty="0">
                          <a:effectLst/>
                        </a:rPr>
                        <a:t>169</a:t>
                      </a:r>
                      <a:endParaRPr lang="en-US"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3.8%</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2399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b="1" u="none" strike="noStrike" dirty="0">
                          <a:effectLst/>
                        </a:rPr>
                        <a:t>109</a:t>
                      </a:r>
                      <a:endParaRPr lang="en-US"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2074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b="1" u="none" strike="noStrike" dirty="0">
                          <a:effectLst/>
                        </a:rPr>
                        <a:t>59</a:t>
                      </a:r>
                      <a:endParaRPr lang="en-US"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2.8%</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04157979"/>
                  </a:ext>
                </a:extLst>
              </a:tr>
              <a:tr h="716547">
                <a:tc>
                  <a:txBody>
                    <a:bodyPr/>
                    <a:lstStyle/>
                    <a:p>
                      <a:pPr algn="l" fontAlgn="b"/>
                      <a:r>
                        <a:rPr lang="en-US" sz="2400" u="none" strike="noStrike">
                          <a:effectLst/>
                        </a:rPr>
                        <a:t>Counseling</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169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78</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46.2%</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109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51</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46.8%</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59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27</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45.8%</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9621977"/>
                  </a:ext>
                </a:extLst>
              </a:tr>
              <a:tr h="716547">
                <a:tc>
                  <a:txBody>
                    <a:bodyPr/>
                    <a:lstStyle/>
                    <a:p>
                      <a:pPr algn="l" fontAlgn="b"/>
                      <a:r>
                        <a:rPr lang="en-US" sz="2400" u="none" strike="noStrike">
                          <a:effectLst/>
                        </a:rPr>
                        <a:t>Follow-up calls</a:t>
                      </a:r>
                      <a:endParaRPr lang="en-US" sz="2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400" u="none" strike="noStrike">
                          <a:effectLst/>
                        </a:rPr>
                        <a:t>78</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39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50.0%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51</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49.0%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26</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53.8%</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8429425"/>
                  </a:ext>
                </a:extLst>
              </a:tr>
              <a:tr h="716547">
                <a:tc>
                  <a:txBody>
                    <a:bodyPr/>
                    <a:lstStyle/>
                    <a:p>
                      <a:pPr algn="l" fontAlgn="b"/>
                      <a:r>
                        <a:rPr lang="en-US" sz="2400" u="none" strike="noStrike">
                          <a:effectLst/>
                        </a:rPr>
                        <a:t># of FU calls</a:t>
                      </a:r>
                      <a:endParaRPr lang="en-US" sz="2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400" u="none" strike="noStrike">
                          <a:effectLst/>
                        </a:rPr>
                        <a:t>39</a:t>
                      </a:r>
                      <a:endParaRPr lang="en-US" sz="2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1.95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1.96</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a:effectLst/>
                        </a:rPr>
                        <a:t>14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2400" u="none" strike="noStrike" dirty="0">
                          <a:effectLst/>
                        </a:rPr>
                        <a:t>1.93</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32956764"/>
                  </a:ext>
                </a:extLst>
              </a:tr>
            </a:tbl>
          </a:graphicData>
        </a:graphic>
      </p:graphicFrame>
    </p:spTree>
    <p:extLst>
      <p:ext uri="{BB962C8B-B14F-4D97-AF65-F5344CB8AC3E}">
        <p14:creationId xmlns:p14="http://schemas.microsoft.com/office/powerpoint/2010/main" val="38535403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268E-1E2A-4336-CF9C-E371B25C67D6}"/>
              </a:ext>
            </a:extLst>
          </p:cNvPr>
          <p:cNvSpPr>
            <a:spLocks noGrp="1"/>
          </p:cNvSpPr>
          <p:nvPr>
            <p:ph type="title"/>
          </p:nvPr>
        </p:nvSpPr>
        <p:spPr/>
        <p:txBody>
          <a:bodyPr/>
          <a:lstStyle/>
          <a:p>
            <a:r>
              <a:rPr lang="en-US" b="1" dirty="0"/>
              <a:t>Reach Rate</a:t>
            </a:r>
          </a:p>
        </p:txBody>
      </p:sp>
      <p:sp>
        <p:nvSpPr>
          <p:cNvPr id="3" name="Content Placeholder 2">
            <a:extLst>
              <a:ext uri="{FF2B5EF4-FFF2-40B4-BE49-F238E27FC236}">
                <a16:creationId xmlns:a16="http://schemas.microsoft.com/office/drawing/2014/main" id="{A727CFE0-AF20-F0FD-2D7A-586CD1CC0A36}"/>
              </a:ext>
            </a:extLst>
          </p:cNvPr>
          <p:cNvSpPr>
            <a:spLocks noGrp="1"/>
          </p:cNvSpPr>
          <p:nvPr>
            <p:ph idx="1"/>
          </p:nvPr>
        </p:nvSpPr>
        <p:spPr/>
        <p:txBody>
          <a:bodyPr/>
          <a:lstStyle/>
          <a:p>
            <a:r>
              <a:rPr lang="en-US" dirty="0"/>
              <a:t>Liberal – anyone we speak to (which includes people who decline our services), leave a message, or enroll in program</a:t>
            </a:r>
          </a:p>
          <a:p>
            <a:pPr lvl="1"/>
            <a:r>
              <a:rPr lang="en-US" dirty="0"/>
              <a:t>Range 78-79% </a:t>
            </a:r>
          </a:p>
          <a:p>
            <a:r>
              <a:rPr lang="en-US" dirty="0"/>
              <a:t>Conservative – only those who we enroll or we speak to </a:t>
            </a:r>
          </a:p>
          <a:p>
            <a:pPr lvl="1"/>
            <a:r>
              <a:rPr lang="en-US" dirty="0"/>
              <a:t>Range 40-44%</a:t>
            </a:r>
          </a:p>
        </p:txBody>
      </p:sp>
    </p:spTree>
    <p:extLst>
      <p:ext uri="{BB962C8B-B14F-4D97-AF65-F5344CB8AC3E}">
        <p14:creationId xmlns:p14="http://schemas.microsoft.com/office/powerpoint/2010/main" val="1890796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altLang="en-US" sz="4800" b="1" dirty="0">
                <a:solidFill>
                  <a:srgbClr val="092B49"/>
                </a:solidFill>
                <a:cs typeface="Arial" panose="020B0604020202020204" pitchFamily="34" charset="0"/>
              </a:rPr>
              <a:t>How Your Clinic Can Make a Difference</a:t>
            </a:r>
          </a:p>
        </p:txBody>
      </p:sp>
    </p:spTree>
    <p:extLst>
      <p:ext uri="{BB962C8B-B14F-4D97-AF65-F5344CB8AC3E}">
        <p14:creationId xmlns:p14="http://schemas.microsoft.com/office/powerpoint/2010/main" val="1510111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type="body" idx="1"/>
          </p:nvPr>
        </p:nvSpPr>
        <p:spPr>
          <a:xfrm>
            <a:off x="976686" y="1497872"/>
            <a:ext cx="9853239" cy="2766218"/>
          </a:xfrm>
        </p:spPr>
        <p:txBody>
          <a:bodyPr>
            <a:normAutofit/>
          </a:bodyPr>
          <a:lstStyle/>
          <a:p>
            <a:pPr marL="457200" lvl="1" indent="0">
              <a:buNone/>
            </a:pPr>
            <a:endParaRPr lang="en-US" altLang="zh-CN" sz="3500" dirty="0">
              <a:cs typeface="Arial" panose="020B0604020202020204" pitchFamily="34" charset="0"/>
            </a:endParaRPr>
          </a:p>
          <a:p>
            <a:pPr marL="457200" lvl="1" indent="0">
              <a:buNone/>
            </a:pPr>
            <a:endParaRPr lang="en-US" altLang="zh-CN" dirty="0">
              <a:cs typeface="Arial" panose="020B0604020202020204" pitchFamily="34" charset="0"/>
            </a:endParaRPr>
          </a:p>
        </p:txBody>
      </p:sp>
      <p:sp>
        <p:nvSpPr>
          <p:cNvPr id="4" name="Rectangle 2">
            <a:extLst>
              <a:ext uri="{FF2B5EF4-FFF2-40B4-BE49-F238E27FC236}">
                <a16:creationId xmlns:a16="http://schemas.microsoft.com/office/drawing/2014/main" id="{928BB1B2-A5C3-42A4-8286-775452AF943E}"/>
              </a:ext>
            </a:extLst>
          </p:cNvPr>
          <p:cNvSpPr>
            <a:spLocks noChangeArrowheads="1"/>
          </p:cNvSpPr>
          <p:nvPr/>
        </p:nvSpPr>
        <p:spPr bwMode="auto">
          <a:xfrm>
            <a:off x="877153" y="631172"/>
            <a:ext cx="10829294"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000" dirty="0">
                <a:solidFill>
                  <a:srgbClr val="FF9E1B"/>
                </a:solidFill>
                <a:latin typeface="a Big Deal" panose="02000503000000000000" pitchFamily="2" charset="0"/>
              </a:rPr>
              <a:t>Promotional ideas</a:t>
            </a:r>
            <a:endParaRPr lang="en-US" sz="4000" dirty="0">
              <a:solidFill>
                <a:srgbClr val="FF9E1B"/>
              </a:solidFill>
            </a:endParaRPr>
          </a:p>
        </p:txBody>
      </p:sp>
      <p:sp>
        <p:nvSpPr>
          <p:cNvPr id="6" name="Content Placeholder 2">
            <a:extLst>
              <a:ext uri="{FF2B5EF4-FFF2-40B4-BE49-F238E27FC236}">
                <a16:creationId xmlns:a16="http://schemas.microsoft.com/office/drawing/2014/main" id="{511A86C5-0210-6A8F-2AB1-16DED752AEAF}"/>
              </a:ext>
            </a:extLst>
          </p:cNvPr>
          <p:cNvSpPr txBox="1">
            <a:spLocks/>
          </p:cNvSpPr>
          <p:nvPr/>
        </p:nvSpPr>
        <p:spPr>
          <a:xfrm>
            <a:off x="877153" y="1497872"/>
            <a:ext cx="9853238" cy="500447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Produce signage with a QR code and place it around the clinic so patients that are waiting can scan the code and enroll in the program</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Create support materials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To encourage the patients to enroll via QR code/short link</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To let them know what to expect after being referred</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Text/email out </a:t>
            </a:r>
            <a:r>
              <a:rPr lang="en-US" sz="2400" kern="0" dirty="0" err="1">
                <a:solidFill>
                  <a:srgbClr val="092B49"/>
                </a:solidFill>
                <a:cs typeface="Gotham Book" pitchFamily="50" charset="0"/>
              </a:rPr>
              <a:t>bitly</a:t>
            </a:r>
            <a:r>
              <a:rPr lang="en-US" sz="2400" kern="0" dirty="0">
                <a:solidFill>
                  <a:srgbClr val="092B49"/>
                </a:solidFill>
                <a:cs typeface="Gotham Book" pitchFamily="50" charset="0"/>
              </a:rPr>
              <a:t> link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After Visit Summary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List phone number, KIC, etc.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Send MyChart (or message through EHR)</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Helps prime the patient so when KIC calls doesn’t feel like a cold call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Use QR code in traditional mail to follow up about a visit,</a:t>
            </a:r>
            <a:br>
              <a:rPr lang="en-US" sz="2400" kern="0" dirty="0">
                <a:solidFill>
                  <a:srgbClr val="092B49"/>
                </a:solidFill>
                <a:cs typeface="Gotham Book" pitchFamily="50" charset="0"/>
              </a:rPr>
            </a:br>
            <a:r>
              <a:rPr lang="en-US" sz="2400" kern="0" dirty="0">
                <a:solidFill>
                  <a:srgbClr val="092B49"/>
                </a:solidFill>
                <a:cs typeface="Gotham Book" pitchFamily="50" charset="0"/>
              </a:rPr>
              <a:t>reminders, surveys etc.</a:t>
            </a:r>
          </a:p>
          <a:p>
            <a:endParaRPr lang="en-US" dirty="0"/>
          </a:p>
        </p:txBody>
      </p:sp>
    </p:spTree>
    <p:extLst>
      <p:ext uri="{BB962C8B-B14F-4D97-AF65-F5344CB8AC3E}">
        <p14:creationId xmlns:p14="http://schemas.microsoft.com/office/powerpoint/2010/main" val="316558240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F514B66-4390-4CF0-AE29-9067D9AE628C}"/>
              </a:ext>
            </a:extLst>
          </p:cNvPr>
          <p:cNvPicPr>
            <a:picLocks noChangeAspect="1"/>
          </p:cNvPicPr>
          <p:nvPr/>
        </p:nvPicPr>
        <p:blipFill>
          <a:blip r:embed="rId3"/>
          <a:stretch>
            <a:fillRect/>
          </a:stretch>
        </p:blipFill>
        <p:spPr>
          <a:xfrm>
            <a:off x="429649" y="429623"/>
            <a:ext cx="3452452" cy="4415154"/>
          </a:xfrm>
          <a:prstGeom prst="rect">
            <a:avLst/>
          </a:prstGeom>
        </p:spPr>
      </p:pic>
      <p:sp>
        <p:nvSpPr>
          <p:cNvPr id="2" name="Content Placeholder 2">
            <a:extLst>
              <a:ext uri="{FF2B5EF4-FFF2-40B4-BE49-F238E27FC236}">
                <a16:creationId xmlns:a16="http://schemas.microsoft.com/office/drawing/2014/main" id="{82CF89E0-E426-C357-A701-D7B1FBCE819B}"/>
              </a:ext>
            </a:extLst>
          </p:cNvPr>
          <p:cNvSpPr txBox="1">
            <a:spLocks/>
          </p:cNvSpPr>
          <p:nvPr/>
        </p:nvSpPr>
        <p:spPr>
          <a:xfrm>
            <a:off x="2743199" y="2445376"/>
            <a:ext cx="2149879" cy="9836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FF9E1B"/>
                </a:solidFill>
                <a:latin typeface="F37 Judge Bold" panose="00000800000000000000" pitchFamily="50" charset="0"/>
              </a:rPr>
              <a:t>NEED INSPIRATION?</a:t>
            </a:r>
          </a:p>
        </p:txBody>
      </p:sp>
      <p:pic>
        <p:nvPicPr>
          <p:cNvPr id="16" name="Picture 15">
            <a:extLst>
              <a:ext uri="{FF2B5EF4-FFF2-40B4-BE49-F238E27FC236}">
                <a16:creationId xmlns:a16="http://schemas.microsoft.com/office/drawing/2014/main" id="{FE189013-BA2E-442B-92BA-4DE70AF8DA30}"/>
              </a:ext>
            </a:extLst>
          </p:cNvPr>
          <p:cNvPicPr>
            <a:picLocks noChangeAspect="1"/>
          </p:cNvPicPr>
          <p:nvPr/>
        </p:nvPicPr>
        <p:blipFill>
          <a:blip r:embed="rId4"/>
          <a:stretch>
            <a:fillRect/>
          </a:stretch>
        </p:blipFill>
        <p:spPr>
          <a:xfrm>
            <a:off x="2154835" y="1987717"/>
            <a:ext cx="3161902" cy="4065302"/>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11831752-AFC8-CF2D-96FF-B8F589F943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413" y="542328"/>
            <a:ext cx="3446696" cy="2890777"/>
          </a:xfrm>
          <a:prstGeom prst="rect">
            <a:avLst/>
          </a:prstGeom>
          <a:ln w="50800">
            <a:solidFill>
              <a:srgbClr val="B9DAE5"/>
            </a:solidFill>
          </a:ln>
        </p:spPr>
      </p:pic>
      <p:sp>
        <p:nvSpPr>
          <p:cNvPr id="21" name="Right Triangle 20">
            <a:extLst>
              <a:ext uri="{FF2B5EF4-FFF2-40B4-BE49-F238E27FC236}">
                <a16:creationId xmlns:a16="http://schemas.microsoft.com/office/drawing/2014/main" id="{665BA87D-D8C7-4E8F-BBD2-62F997931D22}"/>
              </a:ext>
            </a:extLst>
          </p:cNvPr>
          <p:cNvSpPr/>
          <p:nvPr/>
        </p:nvSpPr>
        <p:spPr>
          <a:xfrm flipH="1">
            <a:off x="5664125" y="0"/>
            <a:ext cx="6527873" cy="6858001"/>
          </a:xfrm>
          <a:prstGeom prst="rtTriangl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5DA2D1F0-92B1-44B4-ACE8-CA3544A7965A}"/>
              </a:ext>
            </a:extLst>
          </p:cNvPr>
          <p:cNvSpPr>
            <a:spLocks noGrp="1"/>
          </p:cNvSpPr>
          <p:nvPr>
            <p:ph idx="1"/>
          </p:nvPr>
        </p:nvSpPr>
        <p:spPr>
          <a:xfrm>
            <a:off x="8184161" y="3171284"/>
            <a:ext cx="3628614" cy="3219889"/>
          </a:xfrm>
        </p:spPr>
        <p:txBody>
          <a:bodyPr>
            <a:noAutofit/>
          </a:bodyPr>
          <a:lstStyle/>
          <a:p>
            <a:pPr marL="0" indent="0" algn="r">
              <a:buNone/>
            </a:pPr>
            <a:r>
              <a:rPr lang="en-US" sz="2000" b="0" i="0" u="none" strike="noStrike" baseline="0" dirty="0">
                <a:solidFill>
                  <a:srgbClr val="FF9E1B"/>
                </a:solidFill>
                <a:latin typeface="F37 Judge Bold" panose="00000800000000000000" pitchFamily="50" charset="0"/>
              </a:rPr>
              <a:t>NEED INSPIRATION?</a:t>
            </a:r>
          </a:p>
          <a:p>
            <a:pPr marL="0" indent="0" algn="r">
              <a:buNone/>
            </a:pPr>
            <a:r>
              <a:rPr lang="en-US" sz="2000" b="0" i="0" u="none" strike="noStrike" baseline="0" dirty="0">
                <a:solidFill>
                  <a:srgbClr val="FF9E1B"/>
                </a:solidFill>
                <a:latin typeface="F37 Jagger" panose="00000500000000000000" pitchFamily="50" charset="0"/>
              </a:rPr>
              <a:t>You can check out and download KIC’s</a:t>
            </a:r>
            <a:r>
              <a:rPr lang="en-US" sz="2000" dirty="0">
                <a:solidFill>
                  <a:srgbClr val="FF9E1B"/>
                </a:solidFill>
                <a:latin typeface="F37 Jagger" panose="00000500000000000000" pitchFamily="50" charset="0"/>
              </a:rPr>
              <a:t> </a:t>
            </a:r>
            <a:r>
              <a:rPr lang="en-US" sz="2000" b="0" i="0" u="none" strike="noStrike" baseline="0" dirty="0">
                <a:solidFill>
                  <a:srgbClr val="FF9E1B"/>
                </a:solidFill>
                <a:latin typeface="F37 Jagger" panose="00000500000000000000" pitchFamily="50" charset="0"/>
              </a:rPr>
              <a:t>promo materials for free from </a:t>
            </a:r>
            <a:br>
              <a:rPr lang="en-US" sz="2000" b="0" i="0" u="none" strike="noStrike" baseline="0" dirty="0">
                <a:solidFill>
                  <a:srgbClr val="FF9E1B"/>
                </a:solidFill>
                <a:latin typeface="F37 Jagger" panose="00000500000000000000" pitchFamily="50" charset="0"/>
              </a:rPr>
            </a:br>
            <a:r>
              <a:rPr lang="en-US" sz="2000" b="0" i="0" u="none" strike="noStrike" baseline="0" dirty="0">
                <a:solidFill>
                  <a:srgbClr val="FF9E1B"/>
                </a:solidFill>
                <a:latin typeface="F37 Jagger" panose="00000500000000000000" pitchFamily="50" charset="0"/>
              </a:rPr>
              <a:t>our materials catalog. Also, you can download our brand elements (logo, colors, other promotional assets) from our brand toolkit </a:t>
            </a:r>
            <a:r>
              <a:rPr lang="en-US" sz="2000" b="0" i="0" u="sng" strike="noStrike" baseline="0" dirty="0">
                <a:solidFill>
                  <a:srgbClr val="FF9E1B"/>
                </a:solidFill>
                <a:latin typeface="F37 Jagger" panose="00000500000000000000" pitchFamily="50" charset="0"/>
              </a:rPr>
              <a:t>brandkickitca.org</a:t>
            </a:r>
            <a:r>
              <a:rPr lang="en-US" sz="2000" b="0" i="0" u="none" strike="noStrike" baseline="0" dirty="0">
                <a:solidFill>
                  <a:srgbClr val="FF9E1B"/>
                </a:solidFill>
                <a:latin typeface="F37 Jagger" panose="00000500000000000000" pitchFamily="50" charset="0"/>
              </a:rPr>
              <a:t>. </a:t>
            </a:r>
            <a:endParaRPr lang="en-US" sz="2000" dirty="0">
              <a:solidFill>
                <a:srgbClr val="FF9E1B"/>
              </a:solidFill>
              <a:latin typeface="F37 Jagger" panose="00000500000000000000" pitchFamily="50" charset="0"/>
            </a:endParaRPr>
          </a:p>
        </p:txBody>
      </p:sp>
    </p:spTree>
    <p:extLst>
      <p:ext uri="{BB962C8B-B14F-4D97-AF65-F5344CB8AC3E}">
        <p14:creationId xmlns:p14="http://schemas.microsoft.com/office/powerpoint/2010/main" val="41767021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403C-2A5F-47C2-913C-BEB94B2A9F11}"/>
              </a:ext>
            </a:extLst>
          </p:cNvPr>
          <p:cNvSpPr>
            <a:spLocks noGrp="1"/>
          </p:cNvSpPr>
          <p:nvPr>
            <p:ph type="title"/>
          </p:nvPr>
        </p:nvSpPr>
        <p:spPr>
          <a:xfrm>
            <a:off x="838200" y="212725"/>
            <a:ext cx="10687050" cy="1325563"/>
          </a:xfrm>
        </p:spPr>
        <p:txBody>
          <a:bodyPr/>
          <a:lstStyle/>
          <a:p>
            <a:r>
              <a:rPr lang="en-US" dirty="0" err="1">
                <a:solidFill>
                  <a:srgbClr val="FF9E1B"/>
                </a:solidFill>
                <a:latin typeface="a Big Deal" panose="02000503000000000000" pitchFamily="2" charset="0"/>
              </a:rPr>
              <a:t>Kic</a:t>
            </a:r>
            <a:r>
              <a:rPr lang="en-US" dirty="0">
                <a:solidFill>
                  <a:srgbClr val="FF9E1B"/>
                </a:solidFill>
                <a:latin typeface="a Big Deal" panose="02000503000000000000" pitchFamily="2" charset="0"/>
              </a:rPr>
              <a:t> brand awareness</a:t>
            </a:r>
          </a:p>
        </p:txBody>
      </p:sp>
      <p:sp>
        <p:nvSpPr>
          <p:cNvPr id="3" name="Content Placeholder 2">
            <a:extLst>
              <a:ext uri="{FF2B5EF4-FFF2-40B4-BE49-F238E27FC236}">
                <a16:creationId xmlns:a16="http://schemas.microsoft.com/office/drawing/2014/main" id="{4011E271-318D-49F2-BFD6-280AC253206B}"/>
              </a:ext>
            </a:extLst>
          </p:cNvPr>
          <p:cNvSpPr>
            <a:spLocks noGrp="1"/>
          </p:cNvSpPr>
          <p:nvPr>
            <p:ph idx="1"/>
          </p:nvPr>
        </p:nvSpPr>
        <p:spPr>
          <a:xfrm>
            <a:off x="2115686" y="1300944"/>
            <a:ext cx="8961119" cy="1325564"/>
          </a:xfrm>
        </p:spPr>
        <p:txBody>
          <a:bodyPr>
            <a:noAutofit/>
          </a:bodyPr>
          <a:lstStyle/>
          <a:p>
            <a:pPr marL="0" indent="0">
              <a:buClr>
                <a:srgbClr val="FF9E1B"/>
              </a:buClr>
              <a:buNone/>
            </a:pPr>
            <a:r>
              <a:rPr lang="en-US" sz="2200" b="0" i="0" u="none" strike="noStrike" baseline="0" dirty="0">
                <a:solidFill>
                  <a:srgbClr val="092B49"/>
                </a:solidFill>
              </a:rPr>
              <a:t>In orde</a:t>
            </a:r>
            <a:r>
              <a:rPr lang="en-US" sz="2200" dirty="0">
                <a:solidFill>
                  <a:srgbClr val="092B49"/>
                </a:solidFill>
              </a:rPr>
              <a:t>r to raise awareness about our free, nonjudgmental, confidential services and our partnership with HLCI clinics, we recommend you promote or mention the partnership with KIC on your website, social media, and other outreach channels, if possible. </a:t>
            </a:r>
            <a:endParaRPr lang="en-US" sz="2200" b="0" i="0" u="none" strike="noStrike" baseline="0" dirty="0">
              <a:solidFill>
                <a:srgbClr val="092B49"/>
              </a:solidFill>
            </a:endParaRPr>
          </a:p>
        </p:txBody>
      </p:sp>
      <p:sp>
        <p:nvSpPr>
          <p:cNvPr id="5" name="Oval 4">
            <a:extLst>
              <a:ext uri="{FF2B5EF4-FFF2-40B4-BE49-F238E27FC236}">
                <a16:creationId xmlns:a16="http://schemas.microsoft.com/office/drawing/2014/main" id="{0427AF45-5581-6F33-639B-1E6B2D93C8ED}"/>
              </a:ext>
            </a:extLst>
          </p:cNvPr>
          <p:cNvSpPr/>
          <p:nvPr/>
        </p:nvSpPr>
        <p:spPr>
          <a:xfrm>
            <a:off x="1009912" y="1420493"/>
            <a:ext cx="1018016" cy="1018016"/>
          </a:xfrm>
          <a:prstGeom prst="ellips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Marketing with solid fill">
            <a:extLst>
              <a:ext uri="{FF2B5EF4-FFF2-40B4-BE49-F238E27FC236}">
                <a16:creationId xmlns:a16="http://schemas.microsoft.com/office/drawing/2014/main" id="{E354E2C5-3859-49EC-9692-8896B2DC33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5808" y="1525588"/>
            <a:ext cx="782425" cy="782425"/>
          </a:xfrm>
          <a:prstGeom prst="rect">
            <a:avLst/>
          </a:prstGeom>
        </p:spPr>
      </p:pic>
      <p:sp>
        <p:nvSpPr>
          <p:cNvPr id="8" name="TextBox 7">
            <a:extLst>
              <a:ext uri="{FF2B5EF4-FFF2-40B4-BE49-F238E27FC236}">
                <a16:creationId xmlns:a16="http://schemas.microsoft.com/office/drawing/2014/main" id="{9D0155F3-E919-C77D-6D97-19F6DC462BFF}"/>
              </a:ext>
            </a:extLst>
          </p:cNvPr>
          <p:cNvSpPr txBox="1"/>
          <p:nvPr/>
        </p:nvSpPr>
        <p:spPr>
          <a:xfrm>
            <a:off x="481795" y="2531331"/>
            <a:ext cx="11075205" cy="3431709"/>
          </a:xfrm>
          <a:prstGeom prst="rect">
            <a:avLst/>
          </a:prstGeom>
          <a:noFill/>
        </p:spPr>
        <p:txBody>
          <a:bodyPr wrap="square">
            <a:spAutoFit/>
          </a:bodyPr>
          <a:lstStyle/>
          <a:p>
            <a:pPr marL="742950" lvl="1" indent="-285750">
              <a:spcAft>
                <a:spcPts val="600"/>
              </a:spcAft>
              <a:buClr>
                <a:srgbClr val="FF9E1B"/>
              </a:buClr>
              <a:buFont typeface="Wingdings" panose="05000000000000000000" pitchFamily="2" charset="2"/>
              <a:buChar char="§"/>
            </a:pPr>
            <a:r>
              <a:rPr lang="en-US" sz="2400" b="0" i="0" u="none" strike="noStrike" baseline="0" dirty="0">
                <a:solidFill>
                  <a:srgbClr val="092B49"/>
                </a:solidFill>
              </a:rPr>
              <a:t>Follow us and reshare our social media posts</a:t>
            </a:r>
            <a:br>
              <a:rPr lang="en-US" sz="2400" b="0" i="0" u="none" strike="noStrike" baseline="0" dirty="0">
                <a:solidFill>
                  <a:srgbClr val="092B49"/>
                </a:solidFill>
              </a:rPr>
            </a:br>
            <a:r>
              <a:rPr lang="en-US" sz="2400" b="0" i="0" u="none" strike="noStrike" baseline="0" dirty="0">
                <a:solidFill>
                  <a:srgbClr val="092B49"/>
                </a:solidFill>
              </a:rPr>
              <a:t>@kickitca on </a:t>
            </a:r>
            <a:r>
              <a:rPr lang="en-US" sz="2400" b="1" i="0" u="none" strike="noStrike" baseline="0" dirty="0">
                <a:solidFill>
                  <a:srgbClr val="FF9E1B"/>
                </a:solidFill>
                <a:hlinkClick r:id="rId5">
                  <a:extLst>
                    <a:ext uri="{A12FA001-AC4F-418D-AE19-62706E023703}">
                      <ahyp:hlinkClr xmlns:ahyp="http://schemas.microsoft.com/office/drawing/2018/hyperlinkcolor" val="tx"/>
                    </a:ext>
                  </a:extLst>
                </a:hlinkClick>
              </a:rPr>
              <a:t>Facebook</a:t>
            </a:r>
            <a:r>
              <a:rPr lang="en-US" sz="2400" b="0" i="0" u="none" strike="noStrike" baseline="0" dirty="0">
                <a:solidFill>
                  <a:srgbClr val="092B49"/>
                </a:solidFill>
              </a:rPr>
              <a:t>, </a:t>
            </a:r>
            <a:r>
              <a:rPr lang="en-US" sz="2400" b="1" i="0" u="none" strike="noStrike" baseline="0" dirty="0">
                <a:solidFill>
                  <a:srgbClr val="FF9E1B"/>
                </a:solidFill>
                <a:hlinkClick r:id="rId6">
                  <a:extLst>
                    <a:ext uri="{A12FA001-AC4F-418D-AE19-62706E023703}">
                      <ahyp:hlinkClr xmlns:ahyp="http://schemas.microsoft.com/office/drawing/2018/hyperlinkcolor" val="tx"/>
                    </a:ext>
                  </a:extLst>
                </a:hlinkClick>
              </a:rPr>
              <a:t>IG</a:t>
            </a:r>
            <a:r>
              <a:rPr lang="en-US" sz="2400" b="0" i="0" u="none" strike="noStrike" baseline="0" dirty="0">
                <a:solidFill>
                  <a:srgbClr val="092B49"/>
                </a:solidFill>
              </a:rPr>
              <a:t>, </a:t>
            </a:r>
            <a:r>
              <a:rPr lang="en-US" sz="2400" b="1" i="0" u="none" strike="noStrike" baseline="0" dirty="0">
                <a:solidFill>
                  <a:srgbClr val="FF9E1B"/>
                </a:solidFill>
                <a:hlinkClick r:id="rId7">
                  <a:extLst>
                    <a:ext uri="{A12FA001-AC4F-418D-AE19-62706E023703}">
                      <ahyp:hlinkClr xmlns:ahyp="http://schemas.microsoft.com/office/drawing/2018/hyperlinkcolor" val="tx"/>
                    </a:ext>
                  </a:extLst>
                </a:hlinkClick>
              </a:rPr>
              <a:t>X</a:t>
            </a:r>
            <a:r>
              <a:rPr lang="en-US" sz="2400" b="0" i="0" u="none" strike="noStrike" baseline="0" dirty="0">
                <a:solidFill>
                  <a:srgbClr val="092B49"/>
                </a:solidFill>
              </a:rPr>
              <a:t>, and </a:t>
            </a:r>
            <a:r>
              <a:rPr lang="en-US" sz="2400" b="1" i="0" u="none" strike="noStrike" baseline="0" dirty="0">
                <a:solidFill>
                  <a:srgbClr val="FF9E1B"/>
                </a:solidFill>
                <a:hlinkClick r:id="rId8">
                  <a:extLst>
                    <a:ext uri="{A12FA001-AC4F-418D-AE19-62706E023703}">
                      <ahyp:hlinkClr xmlns:ahyp="http://schemas.microsoft.com/office/drawing/2018/hyperlinkcolor" val="tx"/>
                    </a:ext>
                  </a:extLst>
                </a:hlinkClick>
              </a:rPr>
              <a:t>YouTube</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i="0" u="none" strike="noStrike" baseline="0" dirty="0">
                <a:solidFill>
                  <a:srgbClr val="FF9E1B"/>
                </a:solidFill>
                <a:hlinkClick r:id="rId9">
                  <a:extLst>
                    <a:ext uri="{A12FA001-AC4F-418D-AE19-62706E023703}">
                      <ahyp:hlinkClr xmlns:ahyp="http://schemas.microsoft.com/office/drawing/2018/hyperlinkcolor" val="tx"/>
                    </a:ext>
                  </a:extLst>
                </a:hlinkClick>
              </a:rPr>
              <a:t>Educational Materials</a:t>
            </a:r>
            <a:endParaRPr lang="en-US" sz="2400" b="0" i="0" u="none" strike="noStrike" baseline="0" dirty="0">
              <a:solidFill>
                <a:srgbClr val="092B49"/>
              </a:solidFill>
            </a:endParaRPr>
          </a:p>
          <a:p>
            <a:pPr marL="742950" lvl="1" indent="-285750">
              <a:spcAft>
                <a:spcPts val="600"/>
              </a:spcAft>
              <a:buClr>
                <a:srgbClr val="FF9E1B"/>
              </a:buClr>
              <a:buFont typeface="Wingdings" panose="05000000000000000000" pitchFamily="2" charset="2"/>
              <a:buChar char="§"/>
            </a:pPr>
            <a:r>
              <a:rPr lang="en-US" sz="2400" b="1" dirty="0">
                <a:solidFill>
                  <a:srgbClr val="FF9E1B"/>
                </a:solidFill>
                <a:hlinkClick r:id="rId10" action="ppaction://hlinkfile">
                  <a:extLst>
                    <a:ext uri="{A12FA001-AC4F-418D-AE19-62706E023703}">
                      <ahyp:hlinkClr xmlns:ahyp="http://schemas.microsoft.com/office/drawing/2018/hyperlinkcolor" val="tx"/>
                    </a:ext>
                  </a:extLst>
                </a:hlinkClick>
              </a:rPr>
              <a:t>Promotional Materials</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i="0" u="none" strike="noStrike" baseline="0" dirty="0">
                <a:solidFill>
                  <a:srgbClr val="FF9E1B"/>
                </a:solidFill>
                <a:hlinkClick r:id="rId11">
                  <a:extLst>
                    <a:ext uri="{A12FA001-AC4F-418D-AE19-62706E023703}">
                      <ahyp:hlinkClr xmlns:ahyp="http://schemas.microsoft.com/office/drawing/2018/hyperlinkcolor" val="tx"/>
                    </a:ext>
                  </a:extLst>
                </a:hlinkClick>
              </a:rPr>
              <a:t>Trainings</a:t>
            </a:r>
            <a:endParaRPr lang="en-US" sz="2400" b="1"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dirty="0">
                <a:solidFill>
                  <a:srgbClr val="FF9E1B"/>
                </a:solidFill>
                <a:hlinkClick r:id="rId12">
                  <a:extLst>
                    <a:ext uri="{A12FA001-AC4F-418D-AE19-62706E023703}">
                      <ahyp:hlinkClr xmlns:ahyp="http://schemas.microsoft.com/office/drawing/2018/hyperlinkcolor" val="tx"/>
                    </a:ext>
                  </a:extLst>
                </a:hlinkClick>
              </a:rPr>
              <a:t>Listen to Quit Coaching Sample Calls</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dirty="0">
                <a:solidFill>
                  <a:srgbClr val="092B49"/>
                </a:solidFill>
              </a:rPr>
              <a:t>For TA or custom training opportunities, </a:t>
            </a:r>
            <a:br>
              <a:rPr lang="en-US" sz="2400" dirty="0">
                <a:solidFill>
                  <a:srgbClr val="092B49"/>
                </a:solidFill>
              </a:rPr>
            </a:br>
            <a:r>
              <a:rPr lang="en-US" sz="2400" dirty="0">
                <a:solidFill>
                  <a:srgbClr val="092B49"/>
                </a:solidFill>
              </a:rPr>
              <a:t>email </a:t>
            </a:r>
            <a:r>
              <a:rPr lang="en-US" sz="2400" b="1" dirty="0">
                <a:solidFill>
                  <a:srgbClr val="FF9E1B"/>
                </a:solidFill>
                <a:hlinkClick r:id="rId13">
                  <a:extLst>
                    <a:ext uri="{A12FA001-AC4F-418D-AE19-62706E023703}">
                      <ahyp:hlinkClr xmlns:ahyp="http://schemas.microsoft.com/office/drawing/2018/hyperlinkcolor" val="tx"/>
                    </a:ext>
                  </a:extLst>
                </a:hlinkClick>
              </a:rPr>
              <a:t>acarbomihalic@health.ucsd.edu</a:t>
            </a:r>
            <a:endParaRPr lang="en-US" sz="2400" b="1" i="0" u="none" strike="noStrike" baseline="0" dirty="0">
              <a:solidFill>
                <a:srgbClr val="FF9E1B"/>
              </a:solidFill>
            </a:endParaRPr>
          </a:p>
        </p:txBody>
      </p:sp>
      <p:sp>
        <p:nvSpPr>
          <p:cNvPr id="9" name="Rectangle: Rounded Corners 8">
            <a:extLst>
              <a:ext uri="{FF2B5EF4-FFF2-40B4-BE49-F238E27FC236}">
                <a16:creationId xmlns:a16="http://schemas.microsoft.com/office/drawing/2014/main" id="{ACDF95D0-37A8-4BB3-345A-F80CC3266E5C}"/>
              </a:ext>
            </a:extLst>
          </p:cNvPr>
          <p:cNvSpPr/>
          <p:nvPr/>
        </p:nvSpPr>
        <p:spPr>
          <a:xfrm>
            <a:off x="838200" y="6113576"/>
            <a:ext cx="7892787" cy="577331"/>
          </a:xfrm>
          <a:prstGeom prst="roundRect">
            <a:avLst/>
          </a:prstGeom>
          <a:solidFill>
            <a:srgbClr val="EEE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22D25C6-7031-5CEA-5407-0ECD2142AA64}"/>
              </a:ext>
            </a:extLst>
          </p:cNvPr>
          <p:cNvSpPr txBox="1"/>
          <p:nvPr/>
        </p:nvSpPr>
        <p:spPr>
          <a:xfrm>
            <a:off x="1384930" y="6192601"/>
            <a:ext cx="8143014" cy="369332"/>
          </a:xfrm>
          <a:prstGeom prst="rect">
            <a:avLst/>
          </a:prstGeom>
          <a:noFill/>
        </p:spPr>
        <p:txBody>
          <a:bodyPr wrap="square" rtlCol="0">
            <a:spAutoFit/>
          </a:bodyPr>
          <a:lstStyle/>
          <a:p>
            <a:r>
              <a:rPr lang="en-US" dirty="0">
                <a:solidFill>
                  <a:srgbClr val="092B49"/>
                </a:solidFill>
              </a:rPr>
              <a:t>Join our </a:t>
            </a:r>
            <a:r>
              <a:rPr lang="en-US" b="1" dirty="0">
                <a:solidFill>
                  <a:srgbClr val="FF9E1B"/>
                </a:solidFill>
                <a:hlinkClick r:id="rId14">
                  <a:extLst>
                    <a:ext uri="{A12FA001-AC4F-418D-AE19-62706E023703}">
                      <ahyp:hlinkClr xmlns:ahyp="http://schemas.microsoft.com/office/drawing/2018/hyperlinkcolor" val="tx"/>
                    </a:ext>
                  </a:extLst>
                </a:hlinkClick>
              </a:rPr>
              <a:t>email list</a:t>
            </a:r>
            <a:r>
              <a:rPr lang="en-US" b="1" dirty="0">
                <a:solidFill>
                  <a:srgbClr val="FF9E1B"/>
                </a:solidFill>
              </a:rPr>
              <a:t> </a:t>
            </a:r>
            <a:r>
              <a:rPr lang="en-US" dirty="0">
                <a:solidFill>
                  <a:srgbClr val="092B49"/>
                </a:solidFill>
              </a:rPr>
              <a:t>to not miss out on our newest cessation news &amp; initiatives! </a:t>
            </a:r>
            <a:endParaRPr lang="en-US" b="1" u="sng" dirty="0">
              <a:solidFill>
                <a:srgbClr val="FF9E1B"/>
              </a:solidFill>
            </a:endParaRPr>
          </a:p>
        </p:txBody>
      </p:sp>
      <p:pic>
        <p:nvPicPr>
          <p:cNvPr id="11" name="Graphic 10" descr="Email with solid fill">
            <a:extLst>
              <a:ext uri="{FF2B5EF4-FFF2-40B4-BE49-F238E27FC236}">
                <a16:creationId xmlns:a16="http://schemas.microsoft.com/office/drawing/2014/main" id="{9C2837A6-59D9-996D-A91A-E30419DD0F4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7875" y="6168696"/>
            <a:ext cx="410828" cy="410828"/>
          </a:xfrm>
          <a:prstGeom prst="rect">
            <a:avLst/>
          </a:prstGeom>
        </p:spPr>
      </p:pic>
    </p:spTree>
    <p:extLst>
      <p:ext uri="{BB962C8B-B14F-4D97-AF65-F5344CB8AC3E}">
        <p14:creationId xmlns:p14="http://schemas.microsoft.com/office/powerpoint/2010/main" val="344889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6259-B897-B1FA-8FB2-330DC8DAB0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CEF9AA-30C7-3990-2ECB-D260AD8D4DFE}"/>
              </a:ext>
            </a:extLst>
          </p:cNvPr>
          <p:cNvSpPr>
            <a:spLocks noGrp="1"/>
          </p:cNvSpPr>
          <p:nvPr>
            <p:ph idx="1"/>
          </p:nvPr>
        </p:nvSpPr>
        <p:spPr/>
        <p:txBody>
          <a:bodyPr/>
          <a:lstStyle/>
          <a:p>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6617577C-6B2D-96F2-588C-5DC3A4127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65" b="27154"/>
          <a:stretch/>
        </p:blipFill>
        <p:spPr>
          <a:xfrm>
            <a:off x="0" y="0"/>
            <a:ext cx="12192000" cy="7033291"/>
          </a:xfrm>
          <a:prstGeom prst="rect">
            <a:avLst/>
          </a:prstGeom>
          <a:ln w="50800">
            <a:noFill/>
          </a:ln>
        </p:spPr>
      </p:pic>
    </p:spTree>
    <p:extLst>
      <p:ext uri="{BB962C8B-B14F-4D97-AF65-F5344CB8AC3E}">
        <p14:creationId xmlns:p14="http://schemas.microsoft.com/office/powerpoint/2010/main" val="3446902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0AD9C2E-FDFB-4D1C-8640-8D178B0A0359}"/>
              </a:ext>
            </a:extLst>
          </p:cNvPr>
          <p:cNvSpPr>
            <a:spLocks noGrp="1"/>
          </p:cNvSpPr>
          <p:nvPr>
            <p:ph idx="1"/>
          </p:nvPr>
        </p:nvSpPr>
        <p:spPr>
          <a:xfrm>
            <a:off x="859466" y="4221126"/>
            <a:ext cx="6976729" cy="1932024"/>
          </a:xfrm>
        </p:spPr>
        <p:txBody>
          <a:bodyPr>
            <a:normAutofit/>
          </a:bodyPr>
          <a:lstStyle/>
          <a:p>
            <a:pPr marL="0" indent="0">
              <a:buNone/>
            </a:pPr>
            <a:r>
              <a:rPr lang="en-US" dirty="0"/>
              <a:t>Questions? Please email </a:t>
            </a:r>
          </a:p>
          <a:p>
            <a:pPr marL="0" indent="0">
              <a:buNone/>
            </a:pPr>
            <a:r>
              <a:rPr lang="en-US" b="1" dirty="0">
                <a:solidFill>
                  <a:srgbClr val="FF9E1B"/>
                </a:solidFill>
                <a:hlinkClick r:id="rId3">
                  <a:extLst>
                    <a:ext uri="{A12FA001-AC4F-418D-AE19-62706E023703}">
                      <ahyp:hlinkClr xmlns:ahyp="http://schemas.microsoft.com/office/drawing/2018/hyperlinkcolor" val="tx"/>
                    </a:ext>
                  </a:extLst>
                </a:hlinkClick>
              </a:rPr>
              <a:t>ckirby@health.ucsd.edu</a:t>
            </a:r>
            <a:r>
              <a:rPr lang="en-US" b="1" dirty="0">
                <a:solidFill>
                  <a:srgbClr val="FF9E1B"/>
                </a:solidFill>
              </a:rPr>
              <a:t> </a:t>
            </a:r>
          </a:p>
        </p:txBody>
      </p:sp>
      <p:sp>
        <p:nvSpPr>
          <p:cNvPr id="4" name="Content Placeholder 2">
            <a:extLst>
              <a:ext uri="{FF2B5EF4-FFF2-40B4-BE49-F238E27FC236}">
                <a16:creationId xmlns:a16="http://schemas.microsoft.com/office/drawing/2014/main" id="{6E111C2D-BEFD-61DD-13BF-2DEC574D29E6}"/>
              </a:ext>
            </a:extLst>
          </p:cNvPr>
          <p:cNvSpPr txBox="1">
            <a:spLocks/>
          </p:cNvSpPr>
          <p:nvPr/>
        </p:nvSpPr>
        <p:spPr>
          <a:xfrm>
            <a:off x="546129" y="535816"/>
            <a:ext cx="8501155" cy="1569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0" dirty="0">
                <a:solidFill>
                  <a:srgbClr val="092B49"/>
                </a:solidFill>
                <a:latin typeface="F37 Judge Bold Condensed" panose="00000806000000000000" pitchFamily="50" charset="0"/>
              </a:rPr>
              <a:t>Questions?</a:t>
            </a:r>
            <a:endParaRPr lang="en-US" sz="12000" b="1" dirty="0">
              <a:solidFill>
                <a:srgbClr val="092B49"/>
              </a:solidFill>
              <a:latin typeface="F37 Judge Bold Condensed" panose="00000806000000000000" pitchFamily="50" charset="0"/>
            </a:endParaRPr>
          </a:p>
        </p:txBody>
      </p:sp>
      <p:sp>
        <p:nvSpPr>
          <p:cNvPr id="2" name="Content Placeholder 2">
            <a:extLst>
              <a:ext uri="{FF2B5EF4-FFF2-40B4-BE49-F238E27FC236}">
                <a16:creationId xmlns:a16="http://schemas.microsoft.com/office/drawing/2014/main" id="{20846228-D487-5D2C-D167-6681797FBC27}"/>
              </a:ext>
            </a:extLst>
          </p:cNvPr>
          <p:cNvSpPr txBox="1">
            <a:spLocks/>
          </p:cNvSpPr>
          <p:nvPr/>
        </p:nvSpPr>
        <p:spPr>
          <a:xfrm>
            <a:off x="619398" y="2105801"/>
            <a:ext cx="8501155" cy="1569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0" dirty="0">
                <a:solidFill>
                  <a:srgbClr val="092B49"/>
                </a:solidFill>
                <a:latin typeface="F37 Judge Bold Condensed" panose="00000806000000000000" pitchFamily="50" charset="0"/>
              </a:rPr>
              <a:t>Thank you!</a:t>
            </a:r>
            <a:endParaRPr lang="en-US" sz="12000" b="1" dirty="0">
              <a:solidFill>
                <a:srgbClr val="092B49"/>
              </a:solidFill>
              <a:latin typeface="F37 Judge Bold Condensed" panose="00000806000000000000" pitchFamily="50" charset="0"/>
            </a:endParaRPr>
          </a:p>
        </p:txBody>
      </p:sp>
    </p:spTree>
    <p:extLst>
      <p:ext uri="{BB962C8B-B14F-4D97-AF65-F5344CB8AC3E}">
        <p14:creationId xmlns:p14="http://schemas.microsoft.com/office/powerpoint/2010/main" val="243901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4A9829-B305-875A-5933-F3217D2A6146}"/>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Rebrand</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pic>
        <p:nvPicPr>
          <p:cNvPr id="9" name="Picture 8">
            <a:extLst>
              <a:ext uri="{FF2B5EF4-FFF2-40B4-BE49-F238E27FC236}">
                <a16:creationId xmlns:a16="http://schemas.microsoft.com/office/drawing/2014/main" id="{38329BB9-56A1-9DE2-66FD-91D680A6BCAB}"/>
              </a:ext>
            </a:extLst>
          </p:cNvPr>
          <p:cNvPicPr>
            <a:picLocks noChangeAspect="1"/>
          </p:cNvPicPr>
          <p:nvPr/>
        </p:nvPicPr>
        <p:blipFill>
          <a:blip r:embed="rId3"/>
          <a:stretch>
            <a:fillRect/>
          </a:stretch>
        </p:blipFill>
        <p:spPr>
          <a:xfrm>
            <a:off x="797333" y="3005510"/>
            <a:ext cx="3499513" cy="3172539"/>
          </a:xfrm>
          <a:prstGeom prst="rect">
            <a:avLst/>
          </a:prstGeom>
        </p:spPr>
      </p:pic>
      <p:pic>
        <p:nvPicPr>
          <p:cNvPr id="10" name="Picture 9">
            <a:extLst>
              <a:ext uri="{FF2B5EF4-FFF2-40B4-BE49-F238E27FC236}">
                <a16:creationId xmlns:a16="http://schemas.microsoft.com/office/drawing/2014/main" id="{3E8B8992-D2CD-2D74-3561-01F1FBAEDCF7}"/>
              </a:ext>
            </a:extLst>
          </p:cNvPr>
          <p:cNvPicPr>
            <a:picLocks noChangeAspect="1"/>
          </p:cNvPicPr>
          <p:nvPr/>
        </p:nvPicPr>
        <p:blipFill>
          <a:blip r:embed="rId4"/>
          <a:stretch>
            <a:fillRect/>
          </a:stretch>
        </p:blipFill>
        <p:spPr>
          <a:xfrm>
            <a:off x="7783209" y="3001108"/>
            <a:ext cx="3552534" cy="3199048"/>
          </a:xfrm>
          <a:prstGeom prst="rect">
            <a:avLst/>
          </a:prstGeom>
        </p:spPr>
      </p:pic>
      <p:pic>
        <p:nvPicPr>
          <p:cNvPr id="11" name="Picture 10">
            <a:extLst>
              <a:ext uri="{FF2B5EF4-FFF2-40B4-BE49-F238E27FC236}">
                <a16:creationId xmlns:a16="http://schemas.microsoft.com/office/drawing/2014/main" id="{FB0F0C00-80C9-ACFE-D57D-79937A097262}"/>
              </a:ext>
            </a:extLst>
          </p:cNvPr>
          <p:cNvPicPr>
            <a:picLocks noChangeAspect="1"/>
          </p:cNvPicPr>
          <p:nvPr/>
        </p:nvPicPr>
        <p:blipFill>
          <a:blip r:embed="rId5"/>
          <a:stretch>
            <a:fillRect/>
          </a:stretch>
        </p:blipFill>
        <p:spPr>
          <a:xfrm>
            <a:off x="4316783" y="3009944"/>
            <a:ext cx="3446489" cy="3190212"/>
          </a:xfrm>
          <a:prstGeom prst="rect">
            <a:avLst/>
          </a:prstGeom>
        </p:spPr>
      </p:pic>
      <p:cxnSp>
        <p:nvCxnSpPr>
          <p:cNvPr id="12" name="Straight Connector 11">
            <a:extLst>
              <a:ext uri="{FF2B5EF4-FFF2-40B4-BE49-F238E27FC236}">
                <a16:creationId xmlns:a16="http://schemas.microsoft.com/office/drawing/2014/main" id="{3F5A6F4B-4410-2BA4-A4A5-24A50D8D9DD8}"/>
              </a:ext>
            </a:extLst>
          </p:cNvPr>
          <p:cNvCxnSpPr>
            <a:cxnSpLocks/>
          </p:cNvCxnSpPr>
          <p:nvPr/>
        </p:nvCxnSpPr>
        <p:spPr>
          <a:xfrm>
            <a:off x="797333" y="886732"/>
            <a:ext cx="1397227"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5B297F8-F38A-5055-C888-3CCD2CD9019A}"/>
              </a:ext>
            </a:extLst>
          </p:cNvPr>
          <p:cNvSpPr txBox="1">
            <a:spLocks noChangeArrowheads="1"/>
          </p:cNvSpPr>
          <p:nvPr/>
        </p:nvSpPr>
        <p:spPr>
          <a:xfrm>
            <a:off x="684647" y="1349089"/>
            <a:ext cx="10634661" cy="1540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9E1B"/>
              </a:buClr>
              <a:buFont typeface="Arial" panose="020B0604020202020204" pitchFamily="34" charset="0"/>
              <a:buNone/>
            </a:pPr>
            <a:r>
              <a:rPr lang="en-US" sz="2400" dirty="0">
                <a:solidFill>
                  <a:srgbClr val="092B49"/>
                </a:solidFill>
              </a:rPr>
              <a:t>To build a strong brand, we needed to be consistent in the way we talk about our service. In general, we refer to Kick It California as a </a:t>
            </a:r>
            <a:r>
              <a:rPr lang="en-US" sz="2400" b="1" dirty="0">
                <a:solidFill>
                  <a:srgbClr val="092B49"/>
                </a:solidFill>
              </a:rPr>
              <a:t>"text and talk-based support program" that uses "one-on-one coaching" and "proven, science-based methods" to "help people who smoke, vape, and use smokeless tobacco quit.”</a:t>
            </a:r>
          </a:p>
          <a:p>
            <a:pPr marL="457200" lvl="1" indent="0">
              <a:buFont typeface="Arial" panose="020B0604020202020204" pitchFamily="34" charset="0"/>
              <a:buNone/>
            </a:pPr>
            <a:endParaRPr lang="en-US" altLang="zh-CN" sz="3500" dirty="0">
              <a:cs typeface="Arial" panose="020B0604020202020204" pitchFamily="34" charset="0"/>
            </a:endParaRPr>
          </a:p>
          <a:p>
            <a:pPr marL="457200" lvl="1" indent="0">
              <a:buFont typeface="Arial" panose="020B0604020202020204" pitchFamily="34" charset="0"/>
              <a:buNone/>
            </a:pPr>
            <a:endParaRPr lang="en-US" altLang="zh-CN" dirty="0">
              <a:cs typeface="Arial" panose="020B0604020202020204" pitchFamily="34" charset="0"/>
            </a:endParaRPr>
          </a:p>
        </p:txBody>
      </p:sp>
    </p:spTree>
    <p:extLst>
      <p:ext uri="{BB962C8B-B14F-4D97-AF65-F5344CB8AC3E}">
        <p14:creationId xmlns:p14="http://schemas.microsoft.com/office/powerpoint/2010/main" val="853419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809410-697C-DAFC-65E4-652F255B8DDE}"/>
              </a:ext>
            </a:extLst>
          </p:cNvPr>
          <p:cNvSpPr>
            <a:spLocks noChangeArrowheads="1"/>
          </p:cNvSpPr>
          <p:nvPr/>
        </p:nvSpPr>
        <p:spPr bwMode="auto">
          <a:xfrm>
            <a:off x="877153" y="391522"/>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Services &amp; resources overview</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pic>
        <p:nvPicPr>
          <p:cNvPr id="3" name="Picture 2">
            <a:extLst>
              <a:ext uri="{FF2B5EF4-FFF2-40B4-BE49-F238E27FC236}">
                <a16:creationId xmlns:a16="http://schemas.microsoft.com/office/drawing/2014/main" id="{2C1E210C-8FA1-38DD-19FD-738D7A80E7F1}"/>
              </a:ext>
            </a:extLst>
          </p:cNvPr>
          <p:cNvPicPr>
            <a:picLocks noChangeAspect="1"/>
          </p:cNvPicPr>
          <p:nvPr/>
        </p:nvPicPr>
        <p:blipFill rotWithShape="1">
          <a:blip r:embed="rId3"/>
          <a:srcRect t="2194"/>
          <a:stretch/>
        </p:blipFill>
        <p:spPr>
          <a:xfrm>
            <a:off x="1800197" y="1135780"/>
            <a:ext cx="8591603" cy="3932388"/>
          </a:xfrm>
          <a:prstGeom prst="rect">
            <a:avLst/>
          </a:prstGeom>
        </p:spPr>
      </p:pic>
      <p:sp>
        <p:nvSpPr>
          <p:cNvPr id="10" name="Content Placeholder 2">
            <a:extLst>
              <a:ext uri="{FF2B5EF4-FFF2-40B4-BE49-F238E27FC236}">
                <a16:creationId xmlns:a16="http://schemas.microsoft.com/office/drawing/2014/main" id="{48FFB1F7-A51A-642A-99CA-0DDF65C120CF}"/>
              </a:ext>
            </a:extLst>
          </p:cNvPr>
          <p:cNvSpPr txBox="1">
            <a:spLocks/>
          </p:cNvSpPr>
          <p:nvPr/>
        </p:nvSpPr>
        <p:spPr>
          <a:xfrm>
            <a:off x="698247" y="5039293"/>
            <a:ext cx="5397752" cy="1517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Aft>
                <a:spcPts val="1200"/>
              </a:spcAft>
              <a:buSzPct val="100000"/>
              <a:buFont typeface="Arial" panose="020B0604020202020204" pitchFamily="34" charset="0"/>
              <a:buNone/>
              <a:defRPr/>
            </a:pPr>
            <a:r>
              <a:rPr lang="en-US" altLang="zh-CN" b="1" u="sng" dirty="0">
                <a:solidFill>
                  <a:schemeClr val="accent1"/>
                </a:solidFill>
                <a:latin typeface="+mj-lt"/>
                <a:ea typeface="SimSun" pitchFamily="2" charset="-122"/>
                <a:cs typeface="Arial" pitchFamily="34" charset="0"/>
              </a:rPr>
              <a:t>Nicotine Patches Availability</a:t>
            </a:r>
          </a:p>
          <a:p>
            <a:pPr marL="342900" lvl="1" indent="-342900">
              <a:lnSpc>
                <a:spcPct val="80000"/>
              </a:lnSpc>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First 5 CA funds </a:t>
            </a:r>
            <a:r>
              <a:rPr lang="en-US" altLang="zh-CN" sz="2000" dirty="0">
                <a:solidFill>
                  <a:srgbClr val="092B49"/>
                </a:solidFill>
                <a:ea typeface="SimSun" pitchFamily="2" charset="-122"/>
                <a:cs typeface="Arial" pitchFamily="34" charset="0"/>
              </a:rPr>
              <a:t>– 2-week starter kit of patches</a:t>
            </a:r>
          </a:p>
          <a:p>
            <a:pPr marL="800100"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Persons living with children 0-5, Pregnant smokers (with MD approval) </a:t>
            </a:r>
          </a:p>
          <a:p>
            <a:pPr marL="257175" lvl="1" indent="-257175">
              <a:lnSpc>
                <a:spcPct val="80000"/>
              </a:lnSpc>
              <a:buSzPct val="100000"/>
              <a:defRPr/>
            </a:pPr>
            <a:endParaRPr lang="en-US" altLang="zh-CN" sz="2000" dirty="0">
              <a:solidFill>
                <a:srgbClr val="092B49"/>
              </a:solidFill>
              <a:ea typeface="SimSun" pitchFamily="2" charset="-122"/>
              <a:cs typeface="Arial" pitchFamily="34" charset="0"/>
            </a:endParaRPr>
          </a:p>
          <a:p>
            <a:pPr marL="0" indent="0">
              <a:buFont typeface="Arial" panose="020B0604020202020204" pitchFamily="34" charset="0"/>
              <a:buNone/>
            </a:pPr>
            <a:endParaRPr lang="en-US" dirty="0"/>
          </a:p>
        </p:txBody>
      </p:sp>
      <p:sp>
        <p:nvSpPr>
          <p:cNvPr id="14" name="TextBox 13">
            <a:extLst>
              <a:ext uri="{FF2B5EF4-FFF2-40B4-BE49-F238E27FC236}">
                <a16:creationId xmlns:a16="http://schemas.microsoft.com/office/drawing/2014/main" id="{94B22BA2-93E1-897C-EBA7-B39FD6F7AD83}"/>
              </a:ext>
            </a:extLst>
          </p:cNvPr>
          <p:cNvSpPr txBox="1"/>
          <p:nvPr/>
        </p:nvSpPr>
        <p:spPr>
          <a:xfrm>
            <a:off x="6095999" y="5513415"/>
            <a:ext cx="5917096" cy="864211"/>
          </a:xfrm>
          <a:prstGeom prst="rect">
            <a:avLst/>
          </a:prstGeom>
          <a:noFill/>
        </p:spPr>
        <p:txBody>
          <a:bodyPr wrap="square">
            <a:spAutoFit/>
          </a:bodyPr>
          <a:lstStyle/>
          <a:p>
            <a:pPr marL="342900" lvl="1" indent="-342900">
              <a:lnSpc>
                <a:spcPct val="80000"/>
              </a:lnSpc>
              <a:spcAft>
                <a:spcPts val="600"/>
              </a:spcAft>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Medi-Cal</a:t>
            </a:r>
          </a:p>
          <a:p>
            <a:pPr marL="642938"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Most beneficiaries can get pharmacotherapy covered</a:t>
            </a:r>
          </a:p>
          <a:p>
            <a:pPr marL="642938"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MD prescription needed  </a:t>
            </a:r>
          </a:p>
        </p:txBody>
      </p:sp>
    </p:spTree>
    <p:extLst>
      <p:ext uri="{BB962C8B-B14F-4D97-AF65-F5344CB8AC3E}">
        <p14:creationId xmlns:p14="http://schemas.microsoft.com/office/powerpoint/2010/main" val="11142986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srcRect/>
          <a:stretch>
            <a:fillRect/>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AB0EE1C-BD5E-48E4-AC47-D4917DD7C2B0}" vid="{B7889D6F-621F-4F46-975B-E8C26E75BCF3}"/>
    </a:ext>
  </a:extLst>
</a:theme>
</file>

<file path=ppt/theme/theme2.xml><?xml version="1.0" encoding="utf-8"?>
<a:theme xmlns:a="http://schemas.openxmlformats.org/drawingml/2006/main" name="Custom Desig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GARY_NOBUTTS_PPT</Template>
  <TotalTime>11622</TotalTime>
  <Words>11129</Words>
  <Application>Microsoft Office PowerPoint</Application>
  <PresentationFormat>Widescreen</PresentationFormat>
  <Paragraphs>928</Paragraphs>
  <Slides>70</Slides>
  <Notes>66</Notes>
  <HiddenSlides>0</HiddenSlides>
  <MMClips>0</MMClips>
  <ScaleCrop>false</ScaleCrop>
  <HeadingPairs>
    <vt:vector size="8" baseType="variant">
      <vt:variant>
        <vt:lpstr>Fonts Used</vt:lpstr>
      </vt:variant>
      <vt:variant>
        <vt:i4>21</vt:i4>
      </vt: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94" baseType="lpstr">
      <vt:lpstr>SimSun</vt:lpstr>
      <vt:lpstr>a Big Deal</vt:lpstr>
      <vt:lpstr>Arial</vt:lpstr>
      <vt:lpstr>Calibri</vt:lpstr>
      <vt:lpstr>Calibri Light</vt:lpstr>
      <vt:lpstr>Courier New</vt:lpstr>
      <vt:lpstr>Din</vt:lpstr>
      <vt:lpstr>F37 Jagger</vt:lpstr>
      <vt:lpstr>F37 Jagger Bold</vt:lpstr>
      <vt:lpstr>F37 Judge Bold</vt:lpstr>
      <vt:lpstr>F37 Judge Bold Condensed</vt:lpstr>
      <vt:lpstr>F37 Judge Medium Condensed</vt:lpstr>
      <vt:lpstr>Gilroy</vt:lpstr>
      <vt:lpstr>Gilroy Bold</vt:lpstr>
      <vt:lpstr>Gilroy ExtraBold</vt:lpstr>
      <vt:lpstr>Gilroy Italic</vt:lpstr>
      <vt:lpstr>Gotham Book</vt:lpstr>
      <vt:lpstr>Jagger</vt:lpstr>
      <vt:lpstr>Osaka</vt:lpstr>
      <vt:lpstr>Times New Roman</vt:lpstr>
      <vt:lpstr>Wingdings</vt:lpstr>
      <vt:lpstr>Office Theme</vt:lpstr>
      <vt:lpstr>Custom Design</vt:lpstr>
      <vt:lpstr>Acrobat Document</vt:lpstr>
      <vt:lpstr>PowerPoint Presentation</vt:lpstr>
      <vt:lpstr>Trainings Done July – Dec 2023</vt:lpstr>
      <vt:lpstr>About Kick It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Importance of Proactive  Referrals From Providers</vt:lpstr>
      <vt:lpstr>Using Ask-Advise-Refer (AAR) </vt:lpstr>
      <vt:lpstr>PowerPoint Presentation</vt:lpstr>
      <vt:lpstr>PowerPoint Presentation</vt:lpstr>
      <vt:lpstr>PowerPoint Presentation</vt:lpstr>
      <vt:lpstr>PowerPoint Presentation</vt:lpstr>
      <vt:lpstr>PowerPoint Presentation</vt:lpstr>
      <vt:lpstr>PowerPoint Presentation</vt:lpstr>
      <vt:lpstr>Promoting Kick It California</vt:lpstr>
      <vt:lpstr>Questions?</vt:lpstr>
      <vt:lpstr>PowerPoint Presentation</vt:lpstr>
      <vt:lpstr>PowerPoint Presentation</vt:lpstr>
      <vt:lpstr>AGENDA</vt:lpstr>
      <vt:lpstr>About Kick It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Importance of Proactive  Referrals From Providers</vt:lpstr>
      <vt:lpstr>Using Ask-Advise-Refer (AAR) </vt:lpstr>
      <vt:lpstr>PowerPoint Presentation</vt:lpstr>
      <vt:lpstr>PowerPoint Presentation</vt:lpstr>
      <vt:lpstr>PowerPoint Presentation</vt:lpstr>
      <vt:lpstr>Population Health Strategy </vt:lpstr>
      <vt:lpstr>Pilot Data</vt:lpstr>
      <vt:lpstr>Reach Rate</vt:lpstr>
      <vt:lpstr>How Your Clinic Can Make a Difference</vt:lpstr>
      <vt:lpstr>PowerPoint Presentation</vt:lpstr>
      <vt:lpstr>PowerPoint Presentation</vt:lpstr>
      <vt:lpstr>Kic brand awareness</vt:lpstr>
      <vt:lpstr>PowerPoint Presentation</vt:lpstr>
      <vt:lpstr>PowerPoint Presentation</vt:lpstr>
      <vt:lpstr>AGENDA</vt:lpstr>
      <vt:lpstr>About Kick It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Importance of Proactive  Referrals From Providers</vt:lpstr>
      <vt:lpstr>Using Ask-Advise-Refer (AAR) </vt:lpstr>
      <vt:lpstr>PowerPoint Presentation</vt:lpstr>
      <vt:lpstr>PowerPoint Presentation</vt:lpstr>
      <vt:lpstr>PowerPoint Presentation</vt:lpstr>
      <vt:lpstr>Population Health Strategy </vt:lpstr>
      <vt:lpstr>Pilot Data</vt:lpstr>
      <vt:lpstr>Reach Rate</vt:lpstr>
      <vt:lpstr>How Your Clinic Can Make a Difference</vt:lpstr>
      <vt:lpstr>PowerPoint Presentation</vt:lpstr>
      <vt:lpstr>PowerPoint Presentation</vt:lpstr>
      <vt:lpstr>Kic brand awareness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Edgar Melendrez</dc:creator>
  <cp:lastModifiedBy>Carrie Kirby</cp:lastModifiedBy>
  <cp:revision>872</cp:revision>
  <dcterms:created xsi:type="dcterms:W3CDTF">2018-09-13T22:26:31Z</dcterms:created>
  <dcterms:modified xsi:type="dcterms:W3CDTF">2024-01-23T20:33:58Z</dcterms:modified>
</cp:coreProperties>
</file>