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56" r:id="rId3"/>
    <p:sldId id="526" r:id="rId4"/>
    <p:sldId id="519" r:id="rId5"/>
    <p:sldId id="558" r:id="rId6"/>
    <p:sldId id="507" r:id="rId7"/>
    <p:sldId id="280" r:id="rId8"/>
    <p:sldId id="551" r:id="rId9"/>
    <p:sldId id="556" r:id="rId10"/>
    <p:sldId id="557" r:id="rId11"/>
    <p:sldId id="539" r:id="rId12"/>
    <p:sldId id="270" r:id="rId13"/>
    <p:sldId id="528" r:id="rId14"/>
    <p:sldId id="637" r:id="rId15"/>
    <p:sldId id="540" r:id="rId16"/>
    <p:sldId id="541" r:id="rId17"/>
    <p:sldId id="542" r:id="rId18"/>
    <p:sldId id="515" r:id="rId19"/>
    <p:sldId id="278" r:id="rId20"/>
    <p:sldId id="536" r:id="rId21"/>
    <p:sldId id="545" r:id="rId22"/>
    <p:sldId id="546" r:id="rId23"/>
    <p:sldId id="547" r:id="rId24"/>
    <p:sldId id="554" r:id="rId25"/>
    <p:sldId id="538" r:id="rId26"/>
    <p:sldId id="530" r:id="rId27"/>
    <p:sldId id="512" r:id="rId28"/>
    <p:sldId id="516" r:id="rId29"/>
    <p:sldId id="559" r:id="rId30"/>
    <p:sldId id="534" r:id="rId31"/>
    <p:sldId id="492"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450DF3-7327-D262-BB98-A58F7EF7B0C3}" name="Carbo-Mihalic, Anna-Montserrat" initials="CMAM" userId="S::acarbomihalic@health.ucsd.edu::99a080b7-edbf-493c-ae87-2f493780f8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B"/>
    <a:srgbClr val="092B49"/>
    <a:srgbClr val="EEEC75"/>
    <a:srgbClr val="B9DAE5"/>
    <a:srgbClr val="BDE0E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autoAdjust="0"/>
    <p:restoredTop sz="67207" autoAdjust="0"/>
  </p:normalViewPr>
  <p:slideViewPr>
    <p:cSldViewPr snapToGrid="0">
      <p:cViewPr varScale="1">
        <p:scale>
          <a:sx n="59" d="100"/>
          <a:sy n="59" d="100"/>
        </p:scale>
        <p:origin x="1272" y="6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Referrals</c:v>
                </c:pt>
              </c:strCache>
            </c:strRef>
          </c:tx>
          <c:spPr>
            <a:ln w="28575" cap="rnd">
              <a:solidFill>
                <a:srgbClr val="FF9E1B"/>
              </a:solidFill>
              <a:round/>
            </a:ln>
            <a:effectLst/>
          </c:spPr>
          <c:marker>
            <c:symbol val="none"/>
          </c:marker>
          <c:cat>
            <c:numRef>
              <c:f>Sheet1!$A$2:$A$12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Sheet1!$B$2:$B$12</c:f>
              <c:numCache>
                <c:formatCode>General</c:formatCode>
                <c:ptCount val="11"/>
                <c:pt idx="0">
                  <c:v>316</c:v>
                </c:pt>
                <c:pt idx="1">
                  <c:v>424</c:v>
                </c:pt>
                <c:pt idx="2">
                  <c:v>2131</c:v>
                </c:pt>
                <c:pt idx="3">
                  <c:v>3199</c:v>
                </c:pt>
                <c:pt idx="4">
                  <c:v>7567</c:v>
                </c:pt>
                <c:pt idx="5">
                  <c:v>9121</c:v>
                </c:pt>
                <c:pt idx="6">
                  <c:v>10070</c:v>
                </c:pt>
                <c:pt idx="7">
                  <c:v>7693</c:v>
                </c:pt>
                <c:pt idx="8">
                  <c:v>10367</c:v>
                </c:pt>
                <c:pt idx="9">
                  <c:v>10508</c:v>
                </c:pt>
                <c:pt idx="10">
                  <c:v>9955</c:v>
                </c:pt>
              </c:numCache>
            </c:numRef>
          </c:val>
          <c:smooth val="0"/>
          <c:extLst>
            <c:ext xmlns:c16="http://schemas.microsoft.com/office/drawing/2014/chart" uri="{C3380CC4-5D6E-409C-BE32-E72D297353CC}">
              <c16:uniqueId val="{00000000-C432-4557-B697-7C5554F5A1A8}"/>
            </c:ext>
          </c:extLst>
        </c:ser>
        <c:dLbls>
          <c:showLegendKey val="0"/>
          <c:showVal val="0"/>
          <c:showCatName val="0"/>
          <c:showSerName val="0"/>
          <c:showPercent val="0"/>
          <c:showBubbleSize val="0"/>
        </c:dLbls>
        <c:smooth val="0"/>
        <c:axId val="426089136"/>
        <c:axId val="426091632"/>
      </c:lineChart>
      <c:catAx>
        <c:axId val="42608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91632"/>
        <c:crosses val="autoZero"/>
        <c:auto val="1"/>
        <c:lblAlgn val="ctr"/>
        <c:lblOffset val="100"/>
        <c:noMultiLvlLbl val="0"/>
      </c:catAx>
      <c:valAx>
        <c:axId val="42609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08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EDB3D1-5A47-4E07-A7FF-7E847F7F00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C6F7C5-7AC9-4695-AA14-08BE65AD4A4A}">
      <dgm:prSet/>
      <dgm:spPr/>
      <dgm:t>
        <a:bodyPr/>
        <a:lstStyle/>
        <a:p>
          <a:r>
            <a:rPr lang="en-US" dirty="0">
              <a:solidFill>
                <a:srgbClr val="092B49"/>
              </a:solidFill>
            </a:rPr>
            <a:t>Intake call</a:t>
          </a:r>
        </a:p>
      </dgm:t>
    </dgm:pt>
    <dgm:pt modelId="{3AFECB63-4D6B-4CC7-B77A-1D0E46F214A8}" type="parTrans" cxnId="{80BF49B1-8682-4B16-B68D-2C357F0FABA1}">
      <dgm:prSet/>
      <dgm:spPr/>
      <dgm:t>
        <a:bodyPr/>
        <a:lstStyle/>
        <a:p>
          <a:endParaRPr lang="en-US"/>
        </a:p>
      </dgm:t>
    </dgm:pt>
    <dgm:pt modelId="{6316F8A2-A77D-4960-8AC3-F2B0C734C68D}" type="sibTrans" cxnId="{80BF49B1-8682-4B16-B68D-2C357F0FABA1}">
      <dgm:prSet/>
      <dgm:spPr/>
      <dgm:t>
        <a:bodyPr/>
        <a:lstStyle/>
        <a:p>
          <a:endParaRPr lang="en-US"/>
        </a:p>
      </dgm:t>
    </dgm:pt>
    <dgm:pt modelId="{E2BE58EB-9116-47D3-964E-F9D5D860F63C}">
      <dgm:prSet custT="1"/>
      <dgm:spPr/>
      <dgm:t>
        <a:bodyPr/>
        <a:lstStyle/>
        <a:p>
          <a:r>
            <a:rPr lang="en-US" sz="1200" dirty="0">
              <a:solidFill>
                <a:srgbClr val="092B49"/>
              </a:solidFill>
            </a:rPr>
            <a:t>Determine needs, ~6 min. call</a:t>
          </a:r>
        </a:p>
      </dgm:t>
    </dgm:pt>
    <dgm:pt modelId="{B57F4E02-6E75-4F5D-BE1C-02F54EB48697}" type="parTrans" cxnId="{FE740A87-46B4-4E93-B401-15555F338AF4}">
      <dgm:prSet/>
      <dgm:spPr/>
      <dgm:t>
        <a:bodyPr/>
        <a:lstStyle/>
        <a:p>
          <a:endParaRPr lang="en-US"/>
        </a:p>
      </dgm:t>
    </dgm:pt>
    <dgm:pt modelId="{A7F7E7FA-1D4E-4DC2-9E5C-40B1EF69DD53}" type="sibTrans" cxnId="{FE740A87-46B4-4E93-B401-15555F338AF4}">
      <dgm:prSet/>
      <dgm:spPr/>
      <dgm:t>
        <a:bodyPr/>
        <a:lstStyle/>
        <a:p>
          <a:endParaRPr lang="en-US"/>
        </a:p>
      </dgm:t>
    </dgm:pt>
    <dgm:pt modelId="{61D83E96-8A2E-43B3-962C-90E8A459C47A}">
      <dgm:prSet/>
      <dgm:spPr/>
      <dgm:t>
        <a:bodyPr/>
        <a:lstStyle/>
        <a:p>
          <a:r>
            <a:rPr lang="en-US" dirty="0">
              <a:solidFill>
                <a:srgbClr val="092B49"/>
              </a:solidFill>
            </a:rPr>
            <a:t>First counseling session</a:t>
          </a:r>
        </a:p>
      </dgm:t>
    </dgm:pt>
    <dgm:pt modelId="{74211D20-618C-426F-BF2D-A5B7B907DD85}" type="parTrans" cxnId="{3CEED256-B1C0-4EDD-8BBA-BF2A9EFF7237}">
      <dgm:prSet/>
      <dgm:spPr/>
      <dgm:t>
        <a:bodyPr/>
        <a:lstStyle/>
        <a:p>
          <a:endParaRPr lang="en-US"/>
        </a:p>
      </dgm:t>
    </dgm:pt>
    <dgm:pt modelId="{69D58578-226E-4640-A1B6-BBC279ABCE91}" type="sibTrans" cxnId="{3CEED256-B1C0-4EDD-8BBA-BF2A9EFF7237}">
      <dgm:prSet/>
      <dgm:spPr/>
      <dgm:t>
        <a:bodyPr/>
        <a:lstStyle/>
        <a:p>
          <a:endParaRPr lang="en-US"/>
        </a:p>
      </dgm:t>
    </dgm:pt>
    <dgm:pt modelId="{0A9EF134-75A8-4D26-BBEA-74C0E7D5767A}">
      <dgm:prSet custT="1"/>
      <dgm:spPr/>
      <dgm:t>
        <a:bodyPr/>
        <a:lstStyle/>
        <a:p>
          <a:r>
            <a:rPr lang="en-US" sz="1200" dirty="0"/>
            <a:t>Comprehensive, ~30 min. call</a:t>
          </a:r>
        </a:p>
      </dgm:t>
    </dgm:pt>
    <dgm:pt modelId="{CF276236-329C-45E0-97F3-46399328D4A3}" type="parTrans" cxnId="{53241273-A874-47BB-90B9-2D0F67221B24}">
      <dgm:prSet/>
      <dgm:spPr/>
      <dgm:t>
        <a:bodyPr/>
        <a:lstStyle/>
        <a:p>
          <a:endParaRPr lang="en-US"/>
        </a:p>
      </dgm:t>
    </dgm:pt>
    <dgm:pt modelId="{9922FB49-3898-4720-A586-E8D732909BDB}" type="sibTrans" cxnId="{53241273-A874-47BB-90B9-2D0F67221B24}">
      <dgm:prSet/>
      <dgm:spPr/>
      <dgm:t>
        <a:bodyPr/>
        <a:lstStyle/>
        <a:p>
          <a:endParaRPr lang="en-US"/>
        </a:p>
      </dgm:t>
    </dgm:pt>
    <dgm:pt modelId="{1885053E-318F-492A-B22E-3D228742E4D8}">
      <dgm:prSet custT="1"/>
      <dgm:spPr/>
      <dgm:t>
        <a:bodyPr/>
        <a:lstStyle/>
        <a:p>
          <a:r>
            <a:rPr lang="en-US" sz="1200" dirty="0"/>
            <a:t>Prepare to quit</a:t>
          </a:r>
        </a:p>
      </dgm:t>
    </dgm:pt>
    <dgm:pt modelId="{28EC480C-24E8-4AE3-9CFC-E0B842E7FB74}" type="parTrans" cxnId="{544ED5FF-D9A6-4802-8390-4C7AA5F4B523}">
      <dgm:prSet/>
      <dgm:spPr/>
      <dgm:t>
        <a:bodyPr/>
        <a:lstStyle/>
        <a:p>
          <a:endParaRPr lang="en-US"/>
        </a:p>
      </dgm:t>
    </dgm:pt>
    <dgm:pt modelId="{0C591A9C-D7AF-4189-9F90-E8B170155748}" type="sibTrans" cxnId="{544ED5FF-D9A6-4802-8390-4C7AA5F4B523}">
      <dgm:prSet/>
      <dgm:spPr/>
      <dgm:t>
        <a:bodyPr/>
        <a:lstStyle/>
        <a:p>
          <a:endParaRPr lang="en-US"/>
        </a:p>
      </dgm:t>
    </dgm:pt>
    <dgm:pt modelId="{50B16949-6787-4107-84E3-B02856FEAFC4}">
      <dgm:prSet custT="1"/>
      <dgm:spPr/>
      <dgm:t>
        <a:bodyPr/>
        <a:lstStyle/>
        <a:p>
          <a:r>
            <a:rPr lang="en-US" sz="1200" dirty="0"/>
            <a:t>Set a quit date</a:t>
          </a:r>
        </a:p>
      </dgm:t>
    </dgm:pt>
    <dgm:pt modelId="{6A83F1D5-30AD-40B2-9D5C-F047F1B9A025}" type="parTrans" cxnId="{AE1A172A-7E58-4455-AC19-FEACACB2B615}">
      <dgm:prSet/>
      <dgm:spPr/>
      <dgm:t>
        <a:bodyPr/>
        <a:lstStyle/>
        <a:p>
          <a:endParaRPr lang="en-US"/>
        </a:p>
      </dgm:t>
    </dgm:pt>
    <dgm:pt modelId="{405BBC69-3349-4F6E-AFB8-6D34302D1DD8}" type="sibTrans" cxnId="{AE1A172A-7E58-4455-AC19-FEACACB2B615}">
      <dgm:prSet/>
      <dgm:spPr/>
      <dgm:t>
        <a:bodyPr/>
        <a:lstStyle/>
        <a:p>
          <a:endParaRPr lang="en-US"/>
        </a:p>
      </dgm:t>
    </dgm:pt>
    <dgm:pt modelId="{13EE6A70-46BF-4F14-AB25-687B4B449C9E}">
      <dgm:prSet/>
      <dgm:spPr/>
      <dgm:t>
        <a:bodyPr/>
        <a:lstStyle/>
        <a:p>
          <a:r>
            <a:rPr lang="en-US" dirty="0">
              <a:solidFill>
                <a:srgbClr val="092B49"/>
              </a:solidFill>
            </a:rPr>
            <a:t>Follow-up sessions</a:t>
          </a:r>
        </a:p>
      </dgm:t>
    </dgm:pt>
    <dgm:pt modelId="{987608BE-4A3F-48D0-907E-BD60812AA2AE}" type="parTrans" cxnId="{7EA5A917-D48D-44E5-ABAD-C8ADAAAA54B8}">
      <dgm:prSet/>
      <dgm:spPr/>
      <dgm:t>
        <a:bodyPr/>
        <a:lstStyle/>
        <a:p>
          <a:endParaRPr lang="en-US"/>
        </a:p>
      </dgm:t>
    </dgm:pt>
    <dgm:pt modelId="{D2426406-045F-4B0A-B19B-BD8E04180498}" type="sibTrans" cxnId="{7EA5A917-D48D-44E5-ABAD-C8ADAAAA54B8}">
      <dgm:prSet/>
      <dgm:spPr/>
      <dgm:t>
        <a:bodyPr/>
        <a:lstStyle/>
        <a:p>
          <a:endParaRPr lang="en-US"/>
        </a:p>
      </dgm:t>
    </dgm:pt>
    <dgm:pt modelId="{CBDC7BBB-A4E1-43CE-AB90-F3CDE3D04941}">
      <dgm:prSet custT="1"/>
      <dgm:spPr/>
      <dgm:t>
        <a:bodyPr/>
        <a:lstStyle/>
        <a:p>
          <a:r>
            <a:rPr lang="en-US" sz="1200" dirty="0">
              <a:solidFill>
                <a:srgbClr val="092B49"/>
              </a:solidFill>
            </a:rPr>
            <a:t>Up to four ~10 minute calls</a:t>
          </a:r>
        </a:p>
      </dgm:t>
    </dgm:pt>
    <dgm:pt modelId="{A131B253-3CB5-4035-9782-241881949E22}" type="parTrans" cxnId="{27630749-6BFE-4AF1-AFCF-9BC91D2F40C2}">
      <dgm:prSet/>
      <dgm:spPr/>
      <dgm:t>
        <a:bodyPr/>
        <a:lstStyle/>
        <a:p>
          <a:endParaRPr lang="en-US"/>
        </a:p>
      </dgm:t>
    </dgm:pt>
    <dgm:pt modelId="{410E1E39-EE20-4DE0-80CA-BD714A060CD2}" type="sibTrans" cxnId="{27630749-6BFE-4AF1-AFCF-9BC91D2F40C2}">
      <dgm:prSet/>
      <dgm:spPr/>
      <dgm:t>
        <a:bodyPr/>
        <a:lstStyle/>
        <a:p>
          <a:endParaRPr lang="en-US"/>
        </a:p>
      </dgm:t>
    </dgm:pt>
    <dgm:pt modelId="{7903477F-7B6B-4BDD-B0C2-542F56C26375}">
      <dgm:prSet custT="1"/>
      <dgm:spPr/>
      <dgm:t>
        <a:bodyPr/>
        <a:lstStyle/>
        <a:p>
          <a:r>
            <a:rPr lang="en-US" sz="1200">
              <a:solidFill>
                <a:srgbClr val="092B49"/>
              </a:solidFill>
            </a:rPr>
            <a:t>Support and accountability</a:t>
          </a:r>
        </a:p>
      </dgm:t>
    </dgm:pt>
    <dgm:pt modelId="{6D533AFF-85CC-47DE-9105-DF128D24727E}" type="parTrans" cxnId="{B10FD696-E0DC-4814-85BB-271160F21CE6}">
      <dgm:prSet/>
      <dgm:spPr/>
      <dgm:t>
        <a:bodyPr/>
        <a:lstStyle/>
        <a:p>
          <a:endParaRPr lang="en-US"/>
        </a:p>
      </dgm:t>
    </dgm:pt>
    <dgm:pt modelId="{485EF399-4EE6-4EF7-B45B-210F1E5778EC}" type="sibTrans" cxnId="{B10FD696-E0DC-4814-85BB-271160F21CE6}">
      <dgm:prSet/>
      <dgm:spPr/>
      <dgm:t>
        <a:bodyPr/>
        <a:lstStyle/>
        <a:p>
          <a:endParaRPr lang="en-US"/>
        </a:p>
      </dgm:t>
    </dgm:pt>
    <dgm:pt modelId="{0DA60D2E-E413-4BD6-99D1-83CEF8469BAE}">
      <dgm:prSet custT="1"/>
      <dgm:spPr/>
      <dgm:t>
        <a:bodyPr/>
        <a:lstStyle/>
        <a:p>
          <a:r>
            <a:rPr lang="en-US" sz="1200" dirty="0">
              <a:solidFill>
                <a:srgbClr val="092B49"/>
              </a:solidFill>
            </a:rPr>
            <a:t>Relapse prevention</a:t>
          </a:r>
        </a:p>
      </dgm:t>
    </dgm:pt>
    <dgm:pt modelId="{E0C8A5CA-A591-44BF-ABAD-DA6662CEE1C4}" type="parTrans" cxnId="{15001D51-BEC4-4F64-88BA-4E1BB1B1C33D}">
      <dgm:prSet/>
      <dgm:spPr/>
      <dgm:t>
        <a:bodyPr/>
        <a:lstStyle/>
        <a:p>
          <a:endParaRPr lang="en-US"/>
        </a:p>
      </dgm:t>
    </dgm:pt>
    <dgm:pt modelId="{13FF3C71-AD4D-4CB9-925C-B730FACF20C1}" type="sibTrans" cxnId="{15001D51-BEC4-4F64-88BA-4E1BB1B1C33D}">
      <dgm:prSet/>
      <dgm:spPr/>
      <dgm:t>
        <a:bodyPr/>
        <a:lstStyle/>
        <a:p>
          <a:endParaRPr lang="en-US"/>
        </a:p>
      </dgm:t>
    </dgm:pt>
    <dgm:pt modelId="{1BCF3158-965F-433B-BA2C-B3EF858D0037}" type="pres">
      <dgm:prSet presAssocID="{07EDB3D1-5A47-4E07-A7FF-7E847F7F005F}" presName="root" presStyleCnt="0">
        <dgm:presLayoutVars>
          <dgm:dir/>
          <dgm:resizeHandles val="exact"/>
        </dgm:presLayoutVars>
      </dgm:prSet>
      <dgm:spPr/>
    </dgm:pt>
    <dgm:pt modelId="{015ABCCC-7181-41F5-83C4-028F51E070E7}" type="pres">
      <dgm:prSet presAssocID="{1FC6F7C5-7AC9-4695-AA14-08BE65AD4A4A}" presName="compNode" presStyleCnt="0"/>
      <dgm:spPr/>
    </dgm:pt>
    <dgm:pt modelId="{C894AC84-D28D-479F-A3B3-73A5567FDACD}" type="pres">
      <dgm:prSet presAssocID="{1FC6F7C5-7AC9-4695-AA14-08BE65AD4A4A}" presName="bgRect" presStyleLbl="bgShp" presStyleIdx="0" presStyleCnt="3" custLinFactNeighborY="-1301"/>
      <dgm:spPr>
        <a:solidFill>
          <a:srgbClr val="B9DAE5"/>
        </a:solidFill>
      </dgm:spPr>
    </dgm:pt>
    <dgm:pt modelId="{9353EB7A-E788-4622-B305-11BD12098F06}" type="pres">
      <dgm:prSet presAssocID="{1FC6F7C5-7AC9-4695-AA14-08BE65AD4A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B71B0FB7-61D9-4ACC-8966-ED0C24BF5AE7}" type="pres">
      <dgm:prSet presAssocID="{1FC6F7C5-7AC9-4695-AA14-08BE65AD4A4A}" presName="spaceRect" presStyleCnt="0"/>
      <dgm:spPr/>
    </dgm:pt>
    <dgm:pt modelId="{FCD4C7AF-5E88-4367-ADC4-BA5FBA153C6B}" type="pres">
      <dgm:prSet presAssocID="{1FC6F7C5-7AC9-4695-AA14-08BE65AD4A4A}" presName="parTx" presStyleLbl="revTx" presStyleIdx="0" presStyleCnt="6">
        <dgm:presLayoutVars>
          <dgm:chMax val="0"/>
          <dgm:chPref val="0"/>
        </dgm:presLayoutVars>
      </dgm:prSet>
      <dgm:spPr/>
    </dgm:pt>
    <dgm:pt modelId="{DC4BC9FD-7102-48A9-98E0-A7501BBE005D}" type="pres">
      <dgm:prSet presAssocID="{1FC6F7C5-7AC9-4695-AA14-08BE65AD4A4A}" presName="desTx" presStyleLbl="revTx" presStyleIdx="1" presStyleCnt="6">
        <dgm:presLayoutVars/>
      </dgm:prSet>
      <dgm:spPr/>
    </dgm:pt>
    <dgm:pt modelId="{CCE8FD5D-CE23-4BC0-B8EB-4EF5BD7BD73E}" type="pres">
      <dgm:prSet presAssocID="{6316F8A2-A77D-4960-8AC3-F2B0C734C68D}" presName="sibTrans" presStyleCnt="0"/>
      <dgm:spPr/>
    </dgm:pt>
    <dgm:pt modelId="{E210D70F-72E8-4005-A63C-EF5F55B738BE}" type="pres">
      <dgm:prSet presAssocID="{61D83E96-8A2E-43B3-962C-90E8A459C47A}" presName="compNode" presStyleCnt="0"/>
      <dgm:spPr/>
    </dgm:pt>
    <dgm:pt modelId="{FDC7352A-9505-4E97-86BA-E9DC8427BCC4}" type="pres">
      <dgm:prSet presAssocID="{61D83E96-8A2E-43B3-962C-90E8A459C47A}" presName="bgRect" presStyleLbl="bgShp" presStyleIdx="1" presStyleCnt="3" custLinFactNeighborY="-11319"/>
      <dgm:spPr>
        <a:solidFill>
          <a:srgbClr val="B9DAE5"/>
        </a:solidFill>
      </dgm:spPr>
    </dgm:pt>
    <dgm:pt modelId="{9D632964-7300-4D22-8409-D478CD27ED13}" type="pres">
      <dgm:prSet presAssocID="{61D83E96-8A2E-43B3-962C-90E8A459C47A}" presName="iconRect" presStyleLbl="node1" presStyleIdx="1" presStyleCnt="3" custLinFactNeighborY="-205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7A2CF53D-D8C6-4BC9-9F5B-C67C3BDD885C}" type="pres">
      <dgm:prSet presAssocID="{61D83E96-8A2E-43B3-962C-90E8A459C47A}" presName="spaceRect" presStyleCnt="0"/>
      <dgm:spPr/>
    </dgm:pt>
    <dgm:pt modelId="{F7E4B5D2-3311-40CB-A28C-39162B213EDB}" type="pres">
      <dgm:prSet presAssocID="{61D83E96-8A2E-43B3-962C-90E8A459C47A}" presName="parTx" presStyleLbl="revTx" presStyleIdx="2" presStyleCnt="6" custLinFactNeighborY="-11322">
        <dgm:presLayoutVars>
          <dgm:chMax val="0"/>
          <dgm:chPref val="0"/>
        </dgm:presLayoutVars>
      </dgm:prSet>
      <dgm:spPr/>
    </dgm:pt>
    <dgm:pt modelId="{D4FEB57F-5863-4B53-90AE-BA8C7BE49F3F}" type="pres">
      <dgm:prSet presAssocID="{61D83E96-8A2E-43B3-962C-90E8A459C47A}" presName="desTx" presStyleLbl="revTx" presStyleIdx="3" presStyleCnt="6" custLinFactNeighborY="-11322">
        <dgm:presLayoutVars/>
      </dgm:prSet>
      <dgm:spPr/>
    </dgm:pt>
    <dgm:pt modelId="{DD72C028-7D1B-4021-8B78-7E42CADF5338}" type="pres">
      <dgm:prSet presAssocID="{69D58578-226E-4640-A1B6-BBC279ABCE91}" presName="sibTrans" presStyleCnt="0"/>
      <dgm:spPr/>
    </dgm:pt>
    <dgm:pt modelId="{1923ACE6-4C09-4A9E-844D-54866C2C427A}" type="pres">
      <dgm:prSet presAssocID="{13EE6A70-46BF-4F14-AB25-687B4B449C9E}" presName="compNode" presStyleCnt="0"/>
      <dgm:spPr/>
    </dgm:pt>
    <dgm:pt modelId="{6F02F92E-7BBA-4983-BFD7-857CFABF19DF}" type="pres">
      <dgm:prSet presAssocID="{13EE6A70-46BF-4F14-AB25-687B4B449C9E}" presName="bgRect" presStyleLbl="bgShp" presStyleIdx="2" presStyleCnt="3" custLinFactNeighborY="-20126"/>
      <dgm:spPr>
        <a:solidFill>
          <a:srgbClr val="B9DAE5"/>
        </a:solidFill>
      </dgm:spPr>
    </dgm:pt>
    <dgm:pt modelId="{5DA89865-3DFD-4F9F-A0E6-7B1E9D775AA4}" type="pres">
      <dgm:prSet presAssocID="{13EE6A70-46BF-4F14-AB25-687B4B449C9E}" presName="iconRect" presStyleLbl="node1" presStyleIdx="2" presStyleCnt="3" custLinFactNeighborY="-343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19559BC-3ECA-4E7F-9789-E13E0E9E149C}" type="pres">
      <dgm:prSet presAssocID="{13EE6A70-46BF-4F14-AB25-687B4B449C9E}" presName="spaceRect" presStyleCnt="0"/>
      <dgm:spPr/>
    </dgm:pt>
    <dgm:pt modelId="{8D07E02C-8213-42AD-B717-DE4489D69B6F}" type="pres">
      <dgm:prSet presAssocID="{13EE6A70-46BF-4F14-AB25-687B4B449C9E}" presName="parTx" presStyleLbl="revTx" presStyleIdx="4" presStyleCnt="6" custLinFactNeighborY="-18870">
        <dgm:presLayoutVars>
          <dgm:chMax val="0"/>
          <dgm:chPref val="0"/>
        </dgm:presLayoutVars>
      </dgm:prSet>
      <dgm:spPr/>
    </dgm:pt>
    <dgm:pt modelId="{8BD75C95-BC7B-4A9E-A7B3-87AF0A3001FD}" type="pres">
      <dgm:prSet presAssocID="{13EE6A70-46BF-4F14-AB25-687B4B449C9E}" presName="desTx" presStyleLbl="revTx" presStyleIdx="5" presStyleCnt="6" custLinFactNeighborY="-18870">
        <dgm:presLayoutVars/>
      </dgm:prSet>
      <dgm:spPr/>
    </dgm:pt>
  </dgm:ptLst>
  <dgm:cxnLst>
    <dgm:cxn modelId="{7EA5A917-D48D-44E5-ABAD-C8ADAAAA54B8}" srcId="{07EDB3D1-5A47-4E07-A7FF-7E847F7F005F}" destId="{13EE6A70-46BF-4F14-AB25-687B4B449C9E}" srcOrd="2" destOrd="0" parTransId="{987608BE-4A3F-48D0-907E-BD60812AA2AE}" sibTransId="{D2426406-045F-4B0A-B19B-BD8E04180498}"/>
    <dgm:cxn modelId="{AE1A172A-7E58-4455-AC19-FEACACB2B615}" srcId="{61D83E96-8A2E-43B3-962C-90E8A459C47A}" destId="{50B16949-6787-4107-84E3-B02856FEAFC4}" srcOrd="2" destOrd="0" parTransId="{6A83F1D5-30AD-40B2-9D5C-F047F1B9A025}" sibTransId="{405BBC69-3349-4F6E-AFB8-6D34302D1DD8}"/>
    <dgm:cxn modelId="{112EAE30-76B6-4380-9AF5-05BD58D5595A}" type="presOf" srcId="{50B16949-6787-4107-84E3-B02856FEAFC4}" destId="{D4FEB57F-5863-4B53-90AE-BA8C7BE49F3F}" srcOrd="0" destOrd="2" presId="urn:microsoft.com/office/officeart/2018/2/layout/IconVerticalSolidList"/>
    <dgm:cxn modelId="{27630749-6BFE-4AF1-AFCF-9BC91D2F40C2}" srcId="{13EE6A70-46BF-4F14-AB25-687B4B449C9E}" destId="{CBDC7BBB-A4E1-43CE-AB90-F3CDE3D04941}" srcOrd="0" destOrd="0" parTransId="{A131B253-3CB5-4035-9782-241881949E22}" sibTransId="{410E1E39-EE20-4DE0-80CA-BD714A060CD2}"/>
    <dgm:cxn modelId="{FDB1F950-FE4F-4F55-8C09-C8162ED8A2C5}" type="presOf" srcId="{E2BE58EB-9116-47D3-964E-F9D5D860F63C}" destId="{DC4BC9FD-7102-48A9-98E0-A7501BBE005D}" srcOrd="0" destOrd="0" presId="urn:microsoft.com/office/officeart/2018/2/layout/IconVerticalSolidList"/>
    <dgm:cxn modelId="{15001D51-BEC4-4F64-88BA-4E1BB1B1C33D}" srcId="{13EE6A70-46BF-4F14-AB25-687B4B449C9E}" destId="{0DA60D2E-E413-4BD6-99D1-83CEF8469BAE}" srcOrd="2" destOrd="0" parTransId="{E0C8A5CA-A591-44BF-ABAD-DA6662CEE1C4}" sibTransId="{13FF3C71-AD4D-4CB9-925C-B730FACF20C1}"/>
    <dgm:cxn modelId="{1E7B5651-62F3-4335-9E30-5B187F73B857}" type="presOf" srcId="{1885053E-318F-492A-B22E-3D228742E4D8}" destId="{D4FEB57F-5863-4B53-90AE-BA8C7BE49F3F}" srcOrd="0" destOrd="1" presId="urn:microsoft.com/office/officeart/2018/2/layout/IconVerticalSolidList"/>
    <dgm:cxn modelId="{53241273-A874-47BB-90B9-2D0F67221B24}" srcId="{61D83E96-8A2E-43B3-962C-90E8A459C47A}" destId="{0A9EF134-75A8-4D26-BBEA-74C0E7D5767A}" srcOrd="0" destOrd="0" parTransId="{CF276236-329C-45E0-97F3-46399328D4A3}" sibTransId="{9922FB49-3898-4720-A586-E8D732909BDB}"/>
    <dgm:cxn modelId="{3CEED256-B1C0-4EDD-8BBA-BF2A9EFF7237}" srcId="{07EDB3D1-5A47-4E07-A7FF-7E847F7F005F}" destId="{61D83E96-8A2E-43B3-962C-90E8A459C47A}" srcOrd="1" destOrd="0" parTransId="{74211D20-618C-426F-BF2D-A5B7B907DD85}" sibTransId="{69D58578-226E-4640-A1B6-BBC279ABCE91}"/>
    <dgm:cxn modelId="{C14DD081-86B3-415C-ACC3-F23CCB9CC73F}" type="presOf" srcId="{61D83E96-8A2E-43B3-962C-90E8A459C47A}" destId="{F7E4B5D2-3311-40CB-A28C-39162B213EDB}" srcOrd="0" destOrd="0" presId="urn:microsoft.com/office/officeart/2018/2/layout/IconVerticalSolidList"/>
    <dgm:cxn modelId="{C7291382-74BA-4F08-83A4-0109EAA44820}" type="presOf" srcId="{13EE6A70-46BF-4F14-AB25-687B4B449C9E}" destId="{8D07E02C-8213-42AD-B717-DE4489D69B6F}" srcOrd="0" destOrd="0" presId="urn:microsoft.com/office/officeart/2018/2/layout/IconVerticalSolidList"/>
    <dgm:cxn modelId="{FE740A87-46B4-4E93-B401-15555F338AF4}" srcId="{1FC6F7C5-7AC9-4695-AA14-08BE65AD4A4A}" destId="{E2BE58EB-9116-47D3-964E-F9D5D860F63C}" srcOrd="0" destOrd="0" parTransId="{B57F4E02-6E75-4F5D-BE1C-02F54EB48697}" sibTransId="{A7F7E7FA-1D4E-4DC2-9E5C-40B1EF69DD53}"/>
    <dgm:cxn modelId="{B10FD696-E0DC-4814-85BB-271160F21CE6}" srcId="{13EE6A70-46BF-4F14-AB25-687B4B449C9E}" destId="{7903477F-7B6B-4BDD-B0C2-542F56C26375}" srcOrd="1" destOrd="0" parTransId="{6D533AFF-85CC-47DE-9105-DF128D24727E}" sibTransId="{485EF399-4EE6-4EF7-B45B-210F1E5778EC}"/>
    <dgm:cxn modelId="{80BF49B1-8682-4B16-B68D-2C357F0FABA1}" srcId="{07EDB3D1-5A47-4E07-A7FF-7E847F7F005F}" destId="{1FC6F7C5-7AC9-4695-AA14-08BE65AD4A4A}" srcOrd="0" destOrd="0" parTransId="{3AFECB63-4D6B-4CC7-B77A-1D0E46F214A8}" sibTransId="{6316F8A2-A77D-4960-8AC3-F2B0C734C68D}"/>
    <dgm:cxn modelId="{201684BC-778E-449B-9E3A-DF3D67443FBA}" type="presOf" srcId="{1FC6F7C5-7AC9-4695-AA14-08BE65AD4A4A}" destId="{FCD4C7AF-5E88-4367-ADC4-BA5FBA153C6B}" srcOrd="0" destOrd="0" presId="urn:microsoft.com/office/officeart/2018/2/layout/IconVerticalSolidList"/>
    <dgm:cxn modelId="{77EFE0C5-303D-4F47-8432-3995627B87E5}" type="presOf" srcId="{07EDB3D1-5A47-4E07-A7FF-7E847F7F005F}" destId="{1BCF3158-965F-433B-BA2C-B3EF858D0037}" srcOrd="0" destOrd="0" presId="urn:microsoft.com/office/officeart/2018/2/layout/IconVerticalSolidList"/>
    <dgm:cxn modelId="{0B7FEEC8-68F1-46B7-8B85-FC67BB0A396D}" type="presOf" srcId="{0A9EF134-75A8-4D26-BBEA-74C0E7D5767A}" destId="{D4FEB57F-5863-4B53-90AE-BA8C7BE49F3F}" srcOrd="0" destOrd="0" presId="urn:microsoft.com/office/officeart/2018/2/layout/IconVerticalSolidList"/>
    <dgm:cxn modelId="{DA5490CE-79A6-4511-86CF-AD1A49756D99}" type="presOf" srcId="{7903477F-7B6B-4BDD-B0C2-542F56C26375}" destId="{8BD75C95-BC7B-4A9E-A7B3-87AF0A3001FD}" srcOrd="0" destOrd="1" presId="urn:microsoft.com/office/officeart/2018/2/layout/IconVerticalSolidList"/>
    <dgm:cxn modelId="{A3F00AF3-4EF2-4473-91C5-8909873DDBF1}" type="presOf" srcId="{0DA60D2E-E413-4BD6-99D1-83CEF8469BAE}" destId="{8BD75C95-BC7B-4A9E-A7B3-87AF0A3001FD}" srcOrd="0" destOrd="2" presId="urn:microsoft.com/office/officeart/2018/2/layout/IconVerticalSolidList"/>
    <dgm:cxn modelId="{9A3E7DF7-9080-44DB-A989-FA9C11102AA1}" type="presOf" srcId="{CBDC7BBB-A4E1-43CE-AB90-F3CDE3D04941}" destId="{8BD75C95-BC7B-4A9E-A7B3-87AF0A3001FD}" srcOrd="0" destOrd="0" presId="urn:microsoft.com/office/officeart/2018/2/layout/IconVerticalSolidList"/>
    <dgm:cxn modelId="{544ED5FF-D9A6-4802-8390-4C7AA5F4B523}" srcId="{61D83E96-8A2E-43B3-962C-90E8A459C47A}" destId="{1885053E-318F-492A-B22E-3D228742E4D8}" srcOrd="1" destOrd="0" parTransId="{28EC480C-24E8-4AE3-9CFC-E0B842E7FB74}" sibTransId="{0C591A9C-D7AF-4189-9F90-E8B170155748}"/>
    <dgm:cxn modelId="{9DD851BA-E2BA-44DF-893F-3391B10E908F}" type="presParOf" srcId="{1BCF3158-965F-433B-BA2C-B3EF858D0037}" destId="{015ABCCC-7181-41F5-83C4-028F51E070E7}" srcOrd="0" destOrd="0" presId="urn:microsoft.com/office/officeart/2018/2/layout/IconVerticalSolidList"/>
    <dgm:cxn modelId="{07957A51-E39B-4212-8642-6DE36D7DAE3A}" type="presParOf" srcId="{015ABCCC-7181-41F5-83C4-028F51E070E7}" destId="{C894AC84-D28D-479F-A3B3-73A5567FDACD}" srcOrd="0" destOrd="0" presId="urn:microsoft.com/office/officeart/2018/2/layout/IconVerticalSolidList"/>
    <dgm:cxn modelId="{3A042747-4A8E-41AC-B685-CB052A46FB2F}" type="presParOf" srcId="{015ABCCC-7181-41F5-83C4-028F51E070E7}" destId="{9353EB7A-E788-4622-B305-11BD12098F06}" srcOrd="1" destOrd="0" presId="urn:microsoft.com/office/officeart/2018/2/layout/IconVerticalSolidList"/>
    <dgm:cxn modelId="{1C4F8761-83D0-493A-A4B1-864FF96DC759}" type="presParOf" srcId="{015ABCCC-7181-41F5-83C4-028F51E070E7}" destId="{B71B0FB7-61D9-4ACC-8966-ED0C24BF5AE7}" srcOrd="2" destOrd="0" presId="urn:microsoft.com/office/officeart/2018/2/layout/IconVerticalSolidList"/>
    <dgm:cxn modelId="{25F25BB3-B1ED-4B4D-8A7A-723A795E69E3}" type="presParOf" srcId="{015ABCCC-7181-41F5-83C4-028F51E070E7}" destId="{FCD4C7AF-5E88-4367-ADC4-BA5FBA153C6B}" srcOrd="3" destOrd="0" presId="urn:microsoft.com/office/officeart/2018/2/layout/IconVerticalSolidList"/>
    <dgm:cxn modelId="{245BFA98-23E5-454E-B528-543AD8146B72}" type="presParOf" srcId="{015ABCCC-7181-41F5-83C4-028F51E070E7}" destId="{DC4BC9FD-7102-48A9-98E0-A7501BBE005D}" srcOrd="4" destOrd="0" presId="urn:microsoft.com/office/officeart/2018/2/layout/IconVerticalSolidList"/>
    <dgm:cxn modelId="{A5265FB9-AB11-49F1-9E06-29CE2E06BB34}" type="presParOf" srcId="{1BCF3158-965F-433B-BA2C-B3EF858D0037}" destId="{CCE8FD5D-CE23-4BC0-B8EB-4EF5BD7BD73E}" srcOrd="1" destOrd="0" presId="urn:microsoft.com/office/officeart/2018/2/layout/IconVerticalSolidList"/>
    <dgm:cxn modelId="{2BB52907-C34F-44DA-8495-642361CD8E1A}" type="presParOf" srcId="{1BCF3158-965F-433B-BA2C-B3EF858D0037}" destId="{E210D70F-72E8-4005-A63C-EF5F55B738BE}" srcOrd="2" destOrd="0" presId="urn:microsoft.com/office/officeart/2018/2/layout/IconVerticalSolidList"/>
    <dgm:cxn modelId="{D7960189-66EB-4940-8A65-56AF715A861B}" type="presParOf" srcId="{E210D70F-72E8-4005-A63C-EF5F55B738BE}" destId="{FDC7352A-9505-4E97-86BA-E9DC8427BCC4}" srcOrd="0" destOrd="0" presId="urn:microsoft.com/office/officeart/2018/2/layout/IconVerticalSolidList"/>
    <dgm:cxn modelId="{BE670918-485B-45FE-8879-044242040ED3}" type="presParOf" srcId="{E210D70F-72E8-4005-A63C-EF5F55B738BE}" destId="{9D632964-7300-4D22-8409-D478CD27ED13}" srcOrd="1" destOrd="0" presId="urn:microsoft.com/office/officeart/2018/2/layout/IconVerticalSolidList"/>
    <dgm:cxn modelId="{DAB9D273-B258-432B-8820-A732DB44B8DC}" type="presParOf" srcId="{E210D70F-72E8-4005-A63C-EF5F55B738BE}" destId="{7A2CF53D-D8C6-4BC9-9F5B-C67C3BDD885C}" srcOrd="2" destOrd="0" presId="urn:microsoft.com/office/officeart/2018/2/layout/IconVerticalSolidList"/>
    <dgm:cxn modelId="{774ED185-A281-4F8E-8081-6D304D98C049}" type="presParOf" srcId="{E210D70F-72E8-4005-A63C-EF5F55B738BE}" destId="{F7E4B5D2-3311-40CB-A28C-39162B213EDB}" srcOrd="3" destOrd="0" presId="urn:microsoft.com/office/officeart/2018/2/layout/IconVerticalSolidList"/>
    <dgm:cxn modelId="{95A4F9BD-A124-4D3B-B6D5-19185BF904C1}" type="presParOf" srcId="{E210D70F-72E8-4005-A63C-EF5F55B738BE}" destId="{D4FEB57F-5863-4B53-90AE-BA8C7BE49F3F}" srcOrd="4" destOrd="0" presId="urn:microsoft.com/office/officeart/2018/2/layout/IconVerticalSolidList"/>
    <dgm:cxn modelId="{13CBF1C4-BCFE-40EF-B0A8-C870ADDF4926}" type="presParOf" srcId="{1BCF3158-965F-433B-BA2C-B3EF858D0037}" destId="{DD72C028-7D1B-4021-8B78-7E42CADF5338}" srcOrd="3" destOrd="0" presId="urn:microsoft.com/office/officeart/2018/2/layout/IconVerticalSolidList"/>
    <dgm:cxn modelId="{A2C74116-7653-416B-BDED-96F3617820AC}" type="presParOf" srcId="{1BCF3158-965F-433B-BA2C-B3EF858D0037}" destId="{1923ACE6-4C09-4A9E-844D-54866C2C427A}" srcOrd="4" destOrd="0" presId="urn:microsoft.com/office/officeart/2018/2/layout/IconVerticalSolidList"/>
    <dgm:cxn modelId="{AC6B9946-47A6-491A-BD46-2EDE1D81D01A}" type="presParOf" srcId="{1923ACE6-4C09-4A9E-844D-54866C2C427A}" destId="{6F02F92E-7BBA-4983-BFD7-857CFABF19DF}" srcOrd="0" destOrd="0" presId="urn:microsoft.com/office/officeart/2018/2/layout/IconVerticalSolidList"/>
    <dgm:cxn modelId="{FC651996-CF12-471E-A358-411DE76C9E24}" type="presParOf" srcId="{1923ACE6-4C09-4A9E-844D-54866C2C427A}" destId="{5DA89865-3DFD-4F9F-A0E6-7B1E9D775AA4}" srcOrd="1" destOrd="0" presId="urn:microsoft.com/office/officeart/2018/2/layout/IconVerticalSolidList"/>
    <dgm:cxn modelId="{9F1323E9-9AE0-4AA9-8167-D9C86B913B3C}" type="presParOf" srcId="{1923ACE6-4C09-4A9E-844D-54866C2C427A}" destId="{319559BC-3ECA-4E7F-9789-E13E0E9E149C}" srcOrd="2" destOrd="0" presId="urn:microsoft.com/office/officeart/2018/2/layout/IconVerticalSolidList"/>
    <dgm:cxn modelId="{DB88FEE8-2C5F-47FD-AAA5-A8029790CB8E}" type="presParOf" srcId="{1923ACE6-4C09-4A9E-844D-54866C2C427A}" destId="{8D07E02C-8213-42AD-B717-DE4489D69B6F}" srcOrd="3" destOrd="0" presId="urn:microsoft.com/office/officeart/2018/2/layout/IconVerticalSolidList"/>
    <dgm:cxn modelId="{AE6A2DF7-3555-4477-92BD-797F3C6FAB47}" type="presParOf" srcId="{1923ACE6-4C09-4A9E-844D-54866C2C427A}" destId="{8BD75C95-BC7B-4A9E-A7B3-87AF0A3001F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8E204-15A3-4BE3-A8AE-CA5102421810}"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F579AF8-EC49-474F-AFB9-68F91232B562}">
      <dgm:prSet/>
      <dgm:spPr>
        <a:solidFill>
          <a:srgbClr val="FF9E1B"/>
        </a:solidFill>
      </dgm:spPr>
      <dgm:t>
        <a:bodyPr/>
        <a:lstStyle/>
        <a:p>
          <a:r>
            <a:rPr lang="en-US"/>
            <a:t>Motivation</a:t>
          </a:r>
        </a:p>
      </dgm:t>
    </dgm:pt>
    <dgm:pt modelId="{EDAB216D-DA8D-4739-AACC-598A72F8CB65}" type="parTrans" cxnId="{E1CB6582-4FAA-47E4-A6E5-5A5A6CC52B59}">
      <dgm:prSet/>
      <dgm:spPr/>
      <dgm:t>
        <a:bodyPr/>
        <a:lstStyle/>
        <a:p>
          <a:endParaRPr lang="en-US"/>
        </a:p>
      </dgm:t>
    </dgm:pt>
    <dgm:pt modelId="{26F1A0B6-91F3-4B2D-9DD3-187CF357BEC3}" type="sibTrans" cxnId="{E1CB6582-4FAA-47E4-A6E5-5A5A6CC52B59}">
      <dgm:prSet/>
      <dgm:spPr/>
      <dgm:t>
        <a:bodyPr/>
        <a:lstStyle/>
        <a:p>
          <a:endParaRPr lang="en-US"/>
        </a:p>
      </dgm:t>
    </dgm:pt>
    <dgm:pt modelId="{BBD9362A-D1DF-4873-8BA7-AB34A44F7A92}">
      <dgm:prSet/>
      <dgm:spPr>
        <a:solidFill>
          <a:srgbClr val="FF9E1B"/>
        </a:solidFill>
      </dgm:spPr>
      <dgm:t>
        <a:bodyPr/>
        <a:lstStyle/>
        <a:p>
          <a:r>
            <a:rPr lang="en-US" dirty="0"/>
            <a:t>Self-efficacy</a:t>
          </a:r>
        </a:p>
      </dgm:t>
    </dgm:pt>
    <dgm:pt modelId="{9017ED43-4A78-470F-B7FB-772BB8105895}" type="parTrans" cxnId="{F6AE027B-6209-4231-A390-DB22850ACA0E}">
      <dgm:prSet/>
      <dgm:spPr/>
      <dgm:t>
        <a:bodyPr/>
        <a:lstStyle/>
        <a:p>
          <a:endParaRPr lang="en-US"/>
        </a:p>
      </dgm:t>
    </dgm:pt>
    <dgm:pt modelId="{B751E406-B824-4F13-A247-BB35E17FC69D}" type="sibTrans" cxnId="{F6AE027B-6209-4231-A390-DB22850ACA0E}">
      <dgm:prSet/>
      <dgm:spPr/>
      <dgm:t>
        <a:bodyPr/>
        <a:lstStyle/>
        <a:p>
          <a:endParaRPr lang="en-US"/>
        </a:p>
      </dgm:t>
    </dgm:pt>
    <dgm:pt modelId="{BE189E1F-2675-4262-B790-3626F5EA46AA}">
      <dgm:prSet/>
      <dgm:spPr>
        <a:solidFill>
          <a:srgbClr val="FF9E1B"/>
        </a:solidFill>
      </dgm:spPr>
      <dgm:t>
        <a:bodyPr/>
        <a:lstStyle/>
        <a:p>
          <a:r>
            <a:rPr lang="en-US"/>
            <a:t>Smoking &amp; quitting history</a:t>
          </a:r>
        </a:p>
      </dgm:t>
    </dgm:pt>
    <dgm:pt modelId="{0F022A49-E480-464C-9B93-27194C8B917A}" type="parTrans" cxnId="{7533F1B9-2EE1-4754-8981-86CBE9295575}">
      <dgm:prSet/>
      <dgm:spPr/>
      <dgm:t>
        <a:bodyPr/>
        <a:lstStyle/>
        <a:p>
          <a:endParaRPr lang="en-US"/>
        </a:p>
      </dgm:t>
    </dgm:pt>
    <dgm:pt modelId="{4CC93B49-60B8-441A-B448-BB79C6D39BD2}" type="sibTrans" cxnId="{7533F1B9-2EE1-4754-8981-86CBE9295575}">
      <dgm:prSet/>
      <dgm:spPr/>
      <dgm:t>
        <a:bodyPr/>
        <a:lstStyle/>
        <a:p>
          <a:endParaRPr lang="en-US"/>
        </a:p>
      </dgm:t>
    </dgm:pt>
    <dgm:pt modelId="{CF77DBA2-7C87-470F-BE02-AB87C875184A}">
      <dgm:prSet/>
      <dgm:spPr>
        <a:solidFill>
          <a:srgbClr val="FF9E1B"/>
        </a:solidFill>
      </dgm:spPr>
      <dgm:t>
        <a:bodyPr/>
        <a:lstStyle/>
        <a:p>
          <a:r>
            <a:rPr lang="en-US"/>
            <a:t>Environmental considerations</a:t>
          </a:r>
        </a:p>
      </dgm:t>
    </dgm:pt>
    <dgm:pt modelId="{9B41902F-C565-4730-B77C-4B44CA92F0D6}" type="parTrans" cxnId="{F46FF24B-CA3A-41FC-9309-6D83BF02F0AA}">
      <dgm:prSet/>
      <dgm:spPr/>
      <dgm:t>
        <a:bodyPr/>
        <a:lstStyle/>
        <a:p>
          <a:endParaRPr lang="en-US"/>
        </a:p>
      </dgm:t>
    </dgm:pt>
    <dgm:pt modelId="{0E02B28F-264B-4520-9FD8-DA355102F07F}" type="sibTrans" cxnId="{F46FF24B-CA3A-41FC-9309-6D83BF02F0AA}">
      <dgm:prSet/>
      <dgm:spPr/>
      <dgm:t>
        <a:bodyPr/>
        <a:lstStyle/>
        <a:p>
          <a:endParaRPr lang="en-US"/>
        </a:p>
      </dgm:t>
    </dgm:pt>
    <dgm:pt modelId="{A0003658-F0B5-4774-A587-C4F7F219997A}">
      <dgm:prSet/>
      <dgm:spPr>
        <a:solidFill>
          <a:srgbClr val="FF9E1B"/>
        </a:solidFill>
      </dgm:spPr>
      <dgm:t>
        <a:bodyPr/>
        <a:lstStyle/>
        <a:p>
          <a:r>
            <a:rPr lang="en-US" dirty="0"/>
            <a:t>Treatment overview &amp; rationale</a:t>
          </a:r>
        </a:p>
      </dgm:t>
    </dgm:pt>
    <dgm:pt modelId="{C17250EE-4703-458B-938F-4A296EDB7B33}" type="parTrans" cxnId="{D8FE2AAC-5AF8-4720-85A3-62A614EEC2C2}">
      <dgm:prSet/>
      <dgm:spPr/>
      <dgm:t>
        <a:bodyPr/>
        <a:lstStyle/>
        <a:p>
          <a:endParaRPr lang="en-US"/>
        </a:p>
      </dgm:t>
    </dgm:pt>
    <dgm:pt modelId="{9A86022D-865B-4F85-8B19-D6F737A6F8B6}" type="sibTrans" cxnId="{D8FE2AAC-5AF8-4720-85A3-62A614EEC2C2}">
      <dgm:prSet/>
      <dgm:spPr/>
      <dgm:t>
        <a:bodyPr/>
        <a:lstStyle/>
        <a:p>
          <a:endParaRPr lang="en-US"/>
        </a:p>
      </dgm:t>
    </dgm:pt>
    <dgm:pt modelId="{812CC595-CDE5-4754-98A1-FC6DA846ECF7}">
      <dgm:prSet/>
      <dgm:spPr>
        <a:solidFill>
          <a:srgbClr val="FF9E1B"/>
        </a:solidFill>
      </dgm:spPr>
      <dgm:t>
        <a:bodyPr/>
        <a:lstStyle/>
        <a:p>
          <a:r>
            <a:rPr lang="en-US"/>
            <a:t>Health considerations </a:t>
          </a:r>
        </a:p>
      </dgm:t>
    </dgm:pt>
    <dgm:pt modelId="{690073D6-7E1F-4F68-A407-F9A820347AC0}" type="parTrans" cxnId="{6ED377C9-F630-4D45-9A12-F3FC2586650F}">
      <dgm:prSet/>
      <dgm:spPr/>
      <dgm:t>
        <a:bodyPr/>
        <a:lstStyle/>
        <a:p>
          <a:endParaRPr lang="en-US"/>
        </a:p>
      </dgm:t>
    </dgm:pt>
    <dgm:pt modelId="{82E2D641-B63E-43BD-9961-C2C5CF3F5D0D}" type="sibTrans" cxnId="{6ED377C9-F630-4D45-9A12-F3FC2586650F}">
      <dgm:prSet/>
      <dgm:spPr/>
      <dgm:t>
        <a:bodyPr/>
        <a:lstStyle/>
        <a:p>
          <a:endParaRPr lang="en-US"/>
        </a:p>
      </dgm:t>
    </dgm:pt>
    <dgm:pt modelId="{048C2962-BE4F-4E4E-BA52-B8A952E21C56}">
      <dgm:prSet/>
      <dgm:spPr>
        <a:solidFill>
          <a:srgbClr val="FF9E1B"/>
        </a:solidFill>
      </dgm:spPr>
      <dgm:t>
        <a:bodyPr/>
        <a:lstStyle/>
        <a:p>
          <a:r>
            <a:rPr lang="en-US" dirty="0"/>
            <a:t>Quitting methods </a:t>
          </a:r>
        </a:p>
      </dgm:t>
    </dgm:pt>
    <dgm:pt modelId="{F5230A7D-2A05-4C39-8C48-890B1880B133}" type="parTrans" cxnId="{EE732D9D-F5D2-45DA-8192-35F90440D98A}">
      <dgm:prSet/>
      <dgm:spPr/>
      <dgm:t>
        <a:bodyPr/>
        <a:lstStyle/>
        <a:p>
          <a:endParaRPr lang="en-US"/>
        </a:p>
      </dgm:t>
    </dgm:pt>
    <dgm:pt modelId="{B32F3DBD-5BB5-4D0D-A4EE-60B71E40B35F}" type="sibTrans" cxnId="{EE732D9D-F5D2-45DA-8192-35F90440D98A}">
      <dgm:prSet/>
      <dgm:spPr/>
      <dgm:t>
        <a:bodyPr/>
        <a:lstStyle/>
        <a:p>
          <a:endParaRPr lang="en-US"/>
        </a:p>
      </dgm:t>
    </dgm:pt>
    <dgm:pt modelId="{A2346A37-8875-4727-BEB6-D8EA25D30C43}">
      <dgm:prSet/>
      <dgm:spPr>
        <a:solidFill>
          <a:srgbClr val="FF9E1B"/>
        </a:solidFill>
      </dgm:spPr>
      <dgm:t>
        <a:bodyPr/>
        <a:lstStyle/>
        <a:p>
          <a:r>
            <a:rPr lang="en-US"/>
            <a:t>Self-image</a:t>
          </a:r>
        </a:p>
      </dgm:t>
    </dgm:pt>
    <dgm:pt modelId="{70FFE329-717A-4D51-B18A-1F2A1BDDA936}" type="parTrans" cxnId="{06D9FC56-535C-40F8-B0B6-61F11754BA1B}">
      <dgm:prSet/>
      <dgm:spPr/>
      <dgm:t>
        <a:bodyPr/>
        <a:lstStyle/>
        <a:p>
          <a:endParaRPr lang="en-US"/>
        </a:p>
      </dgm:t>
    </dgm:pt>
    <dgm:pt modelId="{FD12BB55-A60C-40B5-B67E-93A65F3D9AF1}" type="sibTrans" cxnId="{06D9FC56-535C-40F8-B0B6-61F11754BA1B}">
      <dgm:prSet/>
      <dgm:spPr/>
      <dgm:t>
        <a:bodyPr/>
        <a:lstStyle/>
        <a:p>
          <a:endParaRPr lang="en-US"/>
        </a:p>
      </dgm:t>
    </dgm:pt>
    <dgm:pt modelId="{2BB116B4-5F60-4B83-B2FB-67CCE144A36B}" type="pres">
      <dgm:prSet presAssocID="{9518E204-15A3-4BE3-A8AE-CA5102421810}" presName="diagram" presStyleCnt="0">
        <dgm:presLayoutVars>
          <dgm:dir/>
          <dgm:resizeHandles val="exact"/>
        </dgm:presLayoutVars>
      </dgm:prSet>
      <dgm:spPr/>
    </dgm:pt>
    <dgm:pt modelId="{3C92166B-464B-4976-9320-1EB531251321}" type="pres">
      <dgm:prSet presAssocID="{7F579AF8-EC49-474F-AFB9-68F91232B562}" presName="node" presStyleLbl="node1" presStyleIdx="0" presStyleCnt="8">
        <dgm:presLayoutVars>
          <dgm:bulletEnabled val="1"/>
        </dgm:presLayoutVars>
      </dgm:prSet>
      <dgm:spPr/>
    </dgm:pt>
    <dgm:pt modelId="{BBF8A308-4F8C-4C27-9E61-0259775ADDAA}" type="pres">
      <dgm:prSet presAssocID="{26F1A0B6-91F3-4B2D-9DD3-187CF357BEC3}" presName="sibTrans" presStyleCnt="0"/>
      <dgm:spPr/>
    </dgm:pt>
    <dgm:pt modelId="{D421AE67-3C0F-4C77-8D22-7A983986EB04}" type="pres">
      <dgm:prSet presAssocID="{BBD9362A-D1DF-4873-8BA7-AB34A44F7A92}" presName="node" presStyleLbl="node1" presStyleIdx="1" presStyleCnt="8">
        <dgm:presLayoutVars>
          <dgm:bulletEnabled val="1"/>
        </dgm:presLayoutVars>
      </dgm:prSet>
      <dgm:spPr/>
    </dgm:pt>
    <dgm:pt modelId="{9C15DF11-3B92-4C20-9EC7-B6344FA59E03}" type="pres">
      <dgm:prSet presAssocID="{B751E406-B824-4F13-A247-BB35E17FC69D}" presName="sibTrans" presStyleCnt="0"/>
      <dgm:spPr/>
    </dgm:pt>
    <dgm:pt modelId="{CF942B5E-1594-430E-A081-982AA0A51376}" type="pres">
      <dgm:prSet presAssocID="{BE189E1F-2675-4262-B790-3626F5EA46AA}" presName="node" presStyleLbl="node1" presStyleIdx="2" presStyleCnt="8">
        <dgm:presLayoutVars>
          <dgm:bulletEnabled val="1"/>
        </dgm:presLayoutVars>
      </dgm:prSet>
      <dgm:spPr/>
    </dgm:pt>
    <dgm:pt modelId="{DB948872-9B33-4B97-A6A5-D922E236CDAB}" type="pres">
      <dgm:prSet presAssocID="{4CC93B49-60B8-441A-B448-BB79C6D39BD2}" presName="sibTrans" presStyleCnt="0"/>
      <dgm:spPr/>
    </dgm:pt>
    <dgm:pt modelId="{7D773AB9-0D8F-4BF6-B173-64F99F24F804}" type="pres">
      <dgm:prSet presAssocID="{CF77DBA2-7C87-470F-BE02-AB87C875184A}" presName="node" presStyleLbl="node1" presStyleIdx="3" presStyleCnt="8">
        <dgm:presLayoutVars>
          <dgm:bulletEnabled val="1"/>
        </dgm:presLayoutVars>
      </dgm:prSet>
      <dgm:spPr/>
    </dgm:pt>
    <dgm:pt modelId="{727AAD3E-C32C-4EED-A1CB-BC1CA4E91B15}" type="pres">
      <dgm:prSet presAssocID="{0E02B28F-264B-4520-9FD8-DA355102F07F}" presName="sibTrans" presStyleCnt="0"/>
      <dgm:spPr/>
    </dgm:pt>
    <dgm:pt modelId="{61CA4ED9-BBE0-4810-A423-473C846C6A64}" type="pres">
      <dgm:prSet presAssocID="{A0003658-F0B5-4774-A587-C4F7F219997A}" presName="node" presStyleLbl="node1" presStyleIdx="4" presStyleCnt="8">
        <dgm:presLayoutVars>
          <dgm:bulletEnabled val="1"/>
        </dgm:presLayoutVars>
      </dgm:prSet>
      <dgm:spPr/>
    </dgm:pt>
    <dgm:pt modelId="{64B8F442-0E84-4A40-818E-63E9D29547E5}" type="pres">
      <dgm:prSet presAssocID="{9A86022D-865B-4F85-8B19-D6F737A6F8B6}" presName="sibTrans" presStyleCnt="0"/>
      <dgm:spPr/>
    </dgm:pt>
    <dgm:pt modelId="{13D4BA00-802B-419C-B760-EA7669F316B6}" type="pres">
      <dgm:prSet presAssocID="{812CC595-CDE5-4754-98A1-FC6DA846ECF7}" presName="node" presStyleLbl="node1" presStyleIdx="5" presStyleCnt="8">
        <dgm:presLayoutVars>
          <dgm:bulletEnabled val="1"/>
        </dgm:presLayoutVars>
      </dgm:prSet>
      <dgm:spPr/>
    </dgm:pt>
    <dgm:pt modelId="{6F627D06-E674-4BDE-A74A-17B1AD0AA658}" type="pres">
      <dgm:prSet presAssocID="{82E2D641-B63E-43BD-9961-C2C5CF3F5D0D}" presName="sibTrans" presStyleCnt="0"/>
      <dgm:spPr/>
    </dgm:pt>
    <dgm:pt modelId="{23AF7775-9C0C-40D8-9946-847E1BDF3346}" type="pres">
      <dgm:prSet presAssocID="{048C2962-BE4F-4E4E-BA52-B8A952E21C56}" presName="node" presStyleLbl="node1" presStyleIdx="6" presStyleCnt="8">
        <dgm:presLayoutVars>
          <dgm:bulletEnabled val="1"/>
        </dgm:presLayoutVars>
      </dgm:prSet>
      <dgm:spPr/>
    </dgm:pt>
    <dgm:pt modelId="{ADDB644F-A104-4C39-88B5-FBD088815ED6}" type="pres">
      <dgm:prSet presAssocID="{B32F3DBD-5BB5-4D0D-A4EE-60B71E40B35F}" presName="sibTrans" presStyleCnt="0"/>
      <dgm:spPr/>
    </dgm:pt>
    <dgm:pt modelId="{155196AC-5992-4718-9575-89D3F69F7CE2}" type="pres">
      <dgm:prSet presAssocID="{A2346A37-8875-4727-BEB6-D8EA25D30C43}" presName="node" presStyleLbl="node1" presStyleIdx="7" presStyleCnt="8">
        <dgm:presLayoutVars>
          <dgm:bulletEnabled val="1"/>
        </dgm:presLayoutVars>
      </dgm:prSet>
      <dgm:spPr/>
    </dgm:pt>
  </dgm:ptLst>
  <dgm:cxnLst>
    <dgm:cxn modelId="{5A8FB102-7360-4D52-997C-FA822FB21E7E}" type="presOf" srcId="{7F579AF8-EC49-474F-AFB9-68F91232B562}" destId="{3C92166B-464B-4976-9320-1EB531251321}" srcOrd="0" destOrd="0" presId="urn:microsoft.com/office/officeart/2005/8/layout/default"/>
    <dgm:cxn modelId="{7748D210-8AAA-4DA6-9AF7-19B8EA0D162A}" type="presOf" srcId="{812CC595-CDE5-4754-98A1-FC6DA846ECF7}" destId="{13D4BA00-802B-419C-B760-EA7669F316B6}" srcOrd="0" destOrd="0" presId="urn:microsoft.com/office/officeart/2005/8/layout/default"/>
    <dgm:cxn modelId="{DDEC5912-141F-4234-99BA-5D476DB5911F}" type="presOf" srcId="{9518E204-15A3-4BE3-A8AE-CA5102421810}" destId="{2BB116B4-5F60-4B83-B2FB-67CCE144A36B}" srcOrd="0" destOrd="0" presId="urn:microsoft.com/office/officeart/2005/8/layout/default"/>
    <dgm:cxn modelId="{58EFB036-48A2-4134-8C31-D65996BEC34D}" type="presOf" srcId="{048C2962-BE4F-4E4E-BA52-B8A952E21C56}" destId="{23AF7775-9C0C-40D8-9946-847E1BDF3346}" srcOrd="0" destOrd="0" presId="urn:microsoft.com/office/officeart/2005/8/layout/default"/>
    <dgm:cxn modelId="{BD71C545-CED8-45AE-9283-863345527523}" type="presOf" srcId="{A0003658-F0B5-4774-A587-C4F7F219997A}" destId="{61CA4ED9-BBE0-4810-A423-473C846C6A64}" srcOrd="0" destOrd="0" presId="urn:microsoft.com/office/officeart/2005/8/layout/default"/>
    <dgm:cxn modelId="{F46FF24B-CA3A-41FC-9309-6D83BF02F0AA}" srcId="{9518E204-15A3-4BE3-A8AE-CA5102421810}" destId="{CF77DBA2-7C87-470F-BE02-AB87C875184A}" srcOrd="3" destOrd="0" parTransId="{9B41902F-C565-4730-B77C-4B44CA92F0D6}" sibTransId="{0E02B28F-264B-4520-9FD8-DA355102F07F}"/>
    <dgm:cxn modelId="{06D9FC56-535C-40F8-B0B6-61F11754BA1B}" srcId="{9518E204-15A3-4BE3-A8AE-CA5102421810}" destId="{A2346A37-8875-4727-BEB6-D8EA25D30C43}" srcOrd="7" destOrd="0" parTransId="{70FFE329-717A-4D51-B18A-1F2A1BDDA936}" sibTransId="{FD12BB55-A60C-40B5-B67E-93A65F3D9AF1}"/>
    <dgm:cxn modelId="{F6AE027B-6209-4231-A390-DB22850ACA0E}" srcId="{9518E204-15A3-4BE3-A8AE-CA5102421810}" destId="{BBD9362A-D1DF-4873-8BA7-AB34A44F7A92}" srcOrd="1" destOrd="0" parTransId="{9017ED43-4A78-470F-B7FB-772BB8105895}" sibTransId="{B751E406-B824-4F13-A247-BB35E17FC69D}"/>
    <dgm:cxn modelId="{E1CB6582-4FAA-47E4-A6E5-5A5A6CC52B59}" srcId="{9518E204-15A3-4BE3-A8AE-CA5102421810}" destId="{7F579AF8-EC49-474F-AFB9-68F91232B562}" srcOrd="0" destOrd="0" parTransId="{EDAB216D-DA8D-4739-AACC-598A72F8CB65}" sibTransId="{26F1A0B6-91F3-4B2D-9DD3-187CF357BEC3}"/>
    <dgm:cxn modelId="{3303108F-37FB-4835-AF8B-16FD74759B87}" type="presOf" srcId="{BE189E1F-2675-4262-B790-3626F5EA46AA}" destId="{CF942B5E-1594-430E-A081-982AA0A51376}" srcOrd="0" destOrd="0" presId="urn:microsoft.com/office/officeart/2005/8/layout/default"/>
    <dgm:cxn modelId="{EE732D9D-F5D2-45DA-8192-35F90440D98A}" srcId="{9518E204-15A3-4BE3-A8AE-CA5102421810}" destId="{048C2962-BE4F-4E4E-BA52-B8A952E21C56}" srcOrd="6" destOrd="0" parTransId="{F5230A7D-2A05-4C39-8C48-890B1880B133}" sibTransId="{B32F3DBD-5BB5-4D0D-A4EE-60B71E40B35F}"/>
    <dgm:cxn modelId="{8CDC95A9-DA33-418F-9E5F-93A0268C53AD}" type="presOf" srcId="{A2346A37-8875-4727-BEB6-D8EA25D30C43}" destId="{155196AC-5992-4718-9575-89D3F69F7CE2}" srcOrd="0" destOrd="0" presId="urn:microsoft.com/office/officeart/2005/8/layout/default"/>
    <dgm:cxn modelId="{D8FE2AAC-5AF8-4720-85A3-62A614EEC2C2}" srcId="{9518E204-15A3-4BE3-A8AE-CA5102421810}" destId="{A0003658-F0B5-4774-A587-C4F7F219997A}" srcOrd="4" destOrd="0" parTransId="{C17250EE-4703-458B-938F-4A296EDB7B33}" sibTransId="{9A86022D-865B-4F85-8B19-D6F737A6F8B6}"/>
    <dgm:cxn modelId="{7533F1B9-2EE1-4754-8981-86CBE9295575}" srcId="{9518E204-15A3-4BE3-A8AE-CA5102421810}" destId="{BE189E1F-2675-4262-B790-3626F5EA46AA}" srcOrd="2" destOrd="0" parTransId="{0F022A49-E480-464C-9B93-27194C8B917A}" sibTransId="{4CC93B49-60B8-441A-B448-BB79C6D39BD2}"/>
    <dgm:cxn modelId="{6ED377C9-F630-4D45-9A12-F3FC2586650F}" srcId="{9518E204-15A3-4BE3-A8AE-CA5102421810}" destId="{812CC595-CDE5-4754-98A1-FC6DA846ECF7}" srcOrd="5" destOrd="0" parTransId="{690073D6-7E1F-4F68-A407-F9A820347AC0}" sibTransId="{82E2D641-B63E-43BD-9961-C2C5CF3F5D0D}"/>
    <dgm:cxn modelId="{053240EE-083D-4421-B5F3-06B49D5BD945}" type="presOf" srcId="{CF77DBA2-7C87-470F-BE02-AB87C875184A}" destId="{7D773AB9-0D8F-4BF6-B173-64F99F24F804}" srcOrd="0" destOrd="0" presId="urn:microsoft.com/office/officeart/2005/8/layout/default"/>
    <dgm:cxn modelId="{CF3ABCF7-02D8-4AAE-A932-1A4AF58918C5}" type="presOf" srcId="{BBD9362A-D1DF-4873-8BA7-AB34A44F7A92}" destId="{D421AE67-3C0F-4C77-8D22-7A983986EB04}" srcOrd="0" destOrd="0" presId="urn:microsoft.com/office/officeart/2005/8/layout/default"/>
    <dgm:cxn modelId="{B80C8A2B-D294-4BE2-A0C7-D99672C194DD}" type="presParOf" srcId="{2BB116B4-5F60-4B83-B2FB-67CCE144A36B}" destId="{3C92166B-464B-4976-9320-1EB531251321}" srcOrd="0" destOrd="0" presId="urn:microsoft.com/office/officeart/2005/8/layout/default"/>
    <dgm:cxn modelId="{EFB34D4F-4FB4-475D-87C2-4C0A78D0A052}" type="presParOf" srcId="{2BB116B4-5F60-4B83-B2FB-67CCE144A36B}" destId="{BBF8A308-4F8C-4C27-9E61-0259775ADDAA}" srcOrd="1" destOrd="0" presId="urn:microsoft.com/office/officeart/2005/8/layout/default"/>
    <dgm:cxn modelId="{FCFA503D-1D96-429C-812B-D99088D125C7}" type="presParOf" srcId="{2BB116B4-5F60-4B83-B2FB-67CCE144A36B}" destId="{D421AE67-3C0F-4C77-8D22-7A983986EB04}" srcOrd="2" destOrd="0" presId="urn:microsoft.com/office/officeart/2005/8/layout/default"/>
    <dgm:cxn modelId="{D9AAB58A-ED8E-4056-BEAB-C34EB4D77C87}" type="presParOf" srcId="{2BB116B4-5F60-4B83-B2FB-67CCE144A36B}" destId="{9C15DF11-3B92-4C20-9EC7-B6344FA59E03}" srcOrd="3" destOrd="0" presId="urn:microsoft.com/office/officeart/2005/8/layout/default"/>
    <dgm:cxn modelId="{C76FB5A3-A748-4A7D-801C-04918168AC50}" type="presParOf" srcId="{2BB116B4-5F60-4B83-B2FB-67CCE144A36B}" destId="{CF942B5E-1594-430E-A081-982AA0A51376}" srcOrd="4" destOrd="0" presId="urn:microsoft.com/office/officeart/2005/8/layout/default"/>
    <dgm:cxn modelId="{CE7DC412-02B4-4743-B522-8267A50AC1E3}" type="presParOf" srcId="{2BB116B4-5F60-4B83-B2FB-67CCE144A36B}" destId="{DB948872-9B33-4B97-A6A5-D922E236CDAB}" srcOrd="5" destOrd="0" presId="urn:microsoft.com/office/officeart/2005/8/layout/default"/>
    <dgm:cxn modelId="{D8F0B6EA-ACC4-4569-A973-736AF6C0B855}" type="presParOf" srcId="{2BB116B4-5F60-4B83-B2FB-67CCE144A36B}" destId="{7D773AB9-0D8F-4BF6-B173-64F99F24F804}" srcOrd="6" destOrd="0" presId="urn:microsoft.com/office/officeart/2005/8/layout/default"/>
    <dgm:cxn modelId="{D437EBA3-E34A-4B52-83CC-D205EFDDCD33}" type="presParOf" srcId="{2BB116B4-5F60-4B83-B2FB-67CCE144A36B}" destId="{727AAD3E-C32C-4EED-A1CB-BC1CA4E91B15}" srcOrd="7" destOrd="0" presId="urn:microsoft.com/office/officeart/2005/8/layout/default"/>
    <dgm:cxn modelId="{095A90F3-FA58-4634-8E2E-EC5379FFB7E5}" type="presParOf" srcId="{2BB116B4-5F60-4B83-B2FB-67CCE144A36B}" destId="{61CA4ED9-BBE0-4810-A423-473C846C6A64}" srcOrd="8" destOrd="0" presId="urn:microsoft.com/office/officeart/2005/8/layout/default"/>
    <dgm:cxn modelId="{A1F13075-54D0-4144-B5B6-EBEA4E48C71E}" type="presParOf" srcId="{2BB116B4-5F60-4B83-B2FB-67CCE144A36B}" destId="{64B8F442-0E84-4A40-818E-63E9D29547E5}" srcOrd="9" destOrd="0" presId="urn:microsoft.com/office/officeart/2005/8/layout/default"/>
    <dgm:cxn modelId="{42C4EF01-A794-4153-A333-126BA1C9D365}" type="presParOf" srcId="{2BB116B4-5F60-4B83-B2FB-67CCE144A36B}" destId="{13D4BA00-802B-419C-B760-EA7669F316B6}" srcOrd="10" destOrd="0" presId="urn:microsoft.com/office/officeart/2005/8/layout/default"/>
    <dgm:cxn modelId="{F290C7CE-833F-410B-83BE-424E0BB02054}" type="presParOf" srcId="{2BB116B4-5F60-4B83-B2FB-67CCE144A36B}" destId="{6F627D06-E674-4BDE-A74A-17B1AD0AA658}" srcOrd="11" destOrd="0" presId="urn:microsoft.com/office/officeart/2005/8/layout/default"/>
    <dgm:cxn modelId="{C041099E-9B3A-4CD2-B9D4-E19F0C839813}" type="presParOf" srcId="{2BB116B4-5F60-4B83-B2FB-67CCE144A36B}" destId="{23AF7775-9C0C-40D8-9946-847E1BDF3346}" srcOrd="12" destOrd="0" presId="urn:microsoft.com/office/officeart/2005/8/layout/default"/>
    <dgm:cxn modelId="{6587D09B-7223-4958-B0BB-C82108F77376}" type="presParOf" srcId="{2BB116B4-5F60-4B83-B2FB-67CCE144A36B}" destId="{ADDB644F-A104-4C39-88B5-FBD088815ED6}" srcOrd="13" destOrd="0" presId="urn:microsoft.com/office/officeart/2005/8/layout/default"/>
    <dgm:cxn modelId="{D6D1BC94-8E8D-473E-8DC8-7FF68AD4A225}" type="presParOf" srcId="{2BB116B4-5F60-4B83-B2FB-67CCE144A36B}" destId="{155196AC-5992-4718-9575-89D3F69F7CE2}"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729A62-1430-434A-B6AA-70C0EAF0A5D6}" type="doc">
      <dgm:prSet loTypeId="urn:microsoft.com/office/officeart/2017/3/layout/HorizontalPathTimeline" loCatId="process" qsTypeId="urn:microsoft.com/office/officeart/2005/8/quickstyle/simple2" qsCatId="simple" csTypeId="urn:microsoft.com/office/officeart/2005/8/colors/accent1_2" csCatId="accent1" phldr="1"/>
      <dgm:spPr/>
      <dgm:t>
        <a:bodyPr/>
        <a:lstStyle/>
        <a:p>
          <a:endParaRPr lang="en-US"/>
        </a:p>
      </dgm:t>
    </dgm:pt>
    <dgm:pt modelId="{FD7AE160-6B3F-46BE-B32D-5249033A4DC0}">
      <dgm:prSet/>
      <dgm:spPr/>
      <dgm:t>
        <a:bodyPr/>
        <a:lstStyle/>
        <a:p>
          <a:pPr>
            <a:defRPr b="1"/>
          </a:pPr>
          <a:r>
            <a:rPr lang="en-US" dirty="0">
              <a:solidFill>
                <a:srgbClr val="092B49"/>
              </a:solidFill>
              <a:latin typeface="F37 Jagger Bold" panose="00000800000000000000" pitchFamily="50" charset="0"/>
            </a:rPr>
            <a:t>2013</a:t>
          </a:r>
        </a:p>
      </dgm:t>
    </dgm:pt>
    <dgm:pt modelId="{067B02F0-DA4D-4E0E-B9C0-40260D45987D}" type="parTrans" cxnId="{E31408B8-2F24-413D-BCEB-906498FD2C3D}">
      <dgm:prSet/>
      <dgm:spPr/>
      <dgm:t>
        <a:bodyPr/>
        <a:lstStyle/>
        <a:p>
          <a:endParaRPr lang="en-US"/>
        </a:p>
      </dgm:t>
    </dgm:pt>
    <dgm:pt modelId="{DFB6D4EB-704C-4F95-8A72-6282A54D5F62}" type="sibTrans" cxnId="{E31408B8-2F24-413D-BCEB-906498FD2C3D}">
      <dgm:prSet/>
      <dgm:spPr/>
      <dgm:t>
        <a:bodyPr/>
        <a:lstStyle/>
        <a:p>
          <a:endParaRPr lang="en-US"/>
        </a:p>
      </dgm:t>
    </dgm:pt>
    <dgm:pt modelId="{8E439016-A126-426A-AF48-1B2AB1FE8615}">
      <dgm:prSet/>
      <dgm:spPr>
        <a:solidFill>
          <a:srgbClr val="B9DAE5">
            <a:alpha val="90000"/>
          </a:srgbClr>
        </a:solidFill>
        <a:ln>
          <a:noFill/>
        </a:ln>
      </dgm:spPr>
      <dgm:t>
        <a:bodyPr/>
        <a:lstStyle/>
        <a:p>
          <a:r>
            <a:rPr lang="en-US" dirty="0">
              <a:solidFill>
                <a:srgbClr val="092B49"/>
              </a:solidFill>
            </a:rPr>
            <a:t>Began electronic referrals (e-Referral) in 2013 with UC Davis </a:t>
          </a:r>
        </a:p>
      </dgm:t>
    </dgm:pt>
    <dgm:pt modelId="{D57C6901-78F8-4810-9581-DEF2E8B304E6}" type="parTrans" cxnId="{1E5BD2D1-DA34-46C8-8483-FB29BF2383F7}">
      <dgm:prSet/>
      <dgm:spPr/>
      <dgm:t>
        <a:bodyPr/>
        <a:lstStyle/>
        <a:p>
          <a:endParaRPr lang="en-US"/>
        </a:p>
      </dgm:t>
    </dgm:pt>
    <dgm:pt modelId="{AA238B45-24FA-4588-AB25-6A19F0CCDE9C}" type="sibTrans" cxnId="{1E5BD2D1-DA34-46C8-8483-FB29BF2383F7}">
      <dgm:prSet/>
      <dgm:spPr/>
      <dgm:t>
        <a:bodyPr/>
        <a:lstStyle/>
        <a:p>
          <a:endParaRPr lang="en-US"/>
        </a:p>
      </dgm:t>
    </dgm:pt>
    <dgm:pt modelId="{9B010F55-9D70-4C96-B6E4-D84BAA0A79E8}">
      <dgm:prSet/>
      <dgm:spPr/>
      <dgm:t>
        <a:bodyPr/>
        <a:lstStyle/>
        <a:p>
          <a:pPr>
            <a:defRPr b="1"/>
          </a:pPr>
          <a:r>
            <a:rPr lang="en-US" dirty="0">
              <a:solidFill>
                <a:srgbClr val="092B49"/>
              </a:solidFill>
              <a:latin typeface="F37 Jagger Bold" panose="00000800000000000000" pitchFamily="50" charset="0"/>
            </a:rPr>
            <a:t>2014</a:t>
          </a:r>
        </a:p>
      </dgm:t>
    </dgm:pt>
    <dgm:pt modelId="{547D5DB9-16A5-4536-81A2-767C1B355A99}" type="parTrans" cxnId="{FF82D6E7-135B-49F6-9821-D6C749E27494}">
      <dgm:prSet/>
      <dgm:spPr/>
      <dgm:t>
        <a:bodyPr/>
        <a:lstStyle/>
        <a:p>
          <a:endParaRPr lang="en-US"/>
        </a:p>
      </dgm:t>
    </dgm:pt>
    <dgm:pt modelId="{4FC0CFF3-2A11-48C3-A464-DC7193364623}" type="sibTrans" cxnId="{FF82D6E7-135B-49F6-9821-D6C749E27494}">
      <dgm:prSet/>
      <dgm:spPr/>
      <dgm:t>
        <a:bodyPr/>
        <a:lstStyle/>
        <a:p>
          <a:endParaRPr lang="en-US"/>
        </a:p>
      </dgm:t>
    </dgm:pt>
    <dgm:pt modelId="{0227F08F-F0FF-4490-BC53-B31C95B1920A}">
      <dgm:prSet/>
      <dgm:spPr>
        <a:solidFill>
          <a:srgbClr val="B9DAE5">
            <a:alpha val="90000"/>
          </a:srgbClr>
        </a:solidFill>
        <a:ln>
          <a:noFill/>
        </a:ln>
      </dgm:spPr>
      <dgm:t>
        <a:bodyPr/>
        <a:lstStyle/>
        <a:p>
          <a:r>
            <a:rPr lang="en-US" dirty="0">
              <a:solidFill>
                <a:srgbClr val="092B49"/>
              </a:solidFill>
            </a:rPr>
            <a:t>Expanded to 3 additional 3 UC’s in 2014 and a 4th in 2015 </a:t>
          </a:r>
        </a:p>
      </dgm:t>
    </dgm:pt>
    <dgm:pt modelId="{F282A829-A23C-45A3-8331-12ACF9436BAB}" type="parTrans" cxnId="{09B4AED6-C5C1-4A63-86FA-C78EA8003B1C}">
      <dgm:prSet/>
      <dgm:spPr/>
      <dgm:t>
        <a:bodyPr/>
        <a:lstStyle/>
        <a:p>
          <a:endParaRPr lang="en-US"/>
        </a:p>
      </dgm:t>
    </dgm:pt>
    <dgm:pt modelId="{19CC06BD-F25E-4248-A08F-1F150CED5332}" type="sibTrans" cxnId="{09B4AED6-C5C1-4A63-86FA-C78EA8003B1C}">
      <dgm:prSet/>
      <dgm:spPr/>
      <dgm:t>
        <a:bodyPr/>
        <a:lstStyle/>
        <a:p>
          <a:endParaRPr lang="en-US"/>
        </a:p>
      </dgm:t>
    </dgm:pt>
    <dgm:pt modelId="{08699B60-F43B-48DF-A636-57D1A6527A49}">
      <dgm:prSet/>
      <dgm:spPr/>
      <dgm:t>
        <a:bodyPr/>
        <a:lstStyle/>
        <a:p>
          <a:pPr>
            <a:defRPr b="1"/>
          </a:pPr>
          <a:r>
            <a:rPr lang="en-US" dirty="0">
              <a:solidFill>
                <a:srgbClr val="092B49"/>
              </a:solidFill>
              <a:latin typeface="F37 Jagger Bold" panose="00000800000000000000" pitchFamily="50" charset="0"/>
            </a:rPr>
            <a:t>2015</a:t>
          </a:r>
        </a:p>
      </dgm:t>
    </dgm:pt>
    <dgm:pt modelId="{D526AE24-048C-42B6-B741-74C0685B63D8}" type="parTrans" cxnId="{33799165-7BD7-4C07-9593-086A629D7E5D}">
      <dgm:prSet/>
      <dgm:spPr/>
      <dgm:t>
        <a:bodyPr/>
        <a:lstStyle/>
        <a:p>
          <a:endParaRPr lang="en-US"/>
        </a:p>
      </dgm:t>
    </dgm:pt>
    <dgm:pt modelId="{CC8E868A-95BD-4180-93C6-06A0A3326758}" type="sibTrans" cxnId="{33799165-7BD7-4C07-9593-086A629D7E5D}">
      <dgm:prSet/>
      <dgm:spPr/>
      <dgm:t>
        <a:bodyPr/>
        <a:lstStyle/>
        <a:p>
          <a:endParaRPr lang="en-US"/>
        </a:p>
      </dgm:t>
    </dgm:pt>
    <dgm:pt modelId="{186E3897-DC1B-4962-A01D-6D43E564ACAA}">
      <dgm:prSet/>
      <dgm:spPr>
        <a:solidFill>
          <a:srgbClr val="B9DAE5">
            <a:alpha val="90000"/>
          </a:srgbClr>
        </a:solidFill>
        <a:ln>
          <a:noFill/>
        </a:ln>
      </dgm:spPr>
      <dgm:t>
        <a:bodyPr/>
        <a:lstStyle/>
        <a:p>
          <a:r>
            <a:rPr lang="en-US" dirty="0">
              <a:solidFill>
                <a:srgbClr val="092B49"/>
              </a:solidFill>
            </a:rPr>
            <a:t>Designated as Specialized Registry in 2015 </a:t>
          </a:r>
        </a:p>
      </dgm:t>
    </dgm:pt>
    <dgm:pt modelId="{C461E9FC-6F47-4068-9AB6-C8770BFF1E3D}" type="parTrans" cxnId="{6F707FFD-EE10-442F-9CDB-1F7199C9ABA4}">
      <dgm:prSet/>
      <dgm:spPr/>
      <dgm:t>
        <a:bodyPr/>
        <a:lstStyle/>
        <a:p>
          <a:endParaRPr lang="en-US"/>
        </a:p>
      </dgm:t>
    </dgm:pt>
    <dgm:pt modelId="{C03ACABD-828E-4ADE-842F-9E9E24E53418}" type="sibTrans" cxnId="{6F707FFD-EE10-442F-9CDB-1F7199C9ABA4}">
      <dgm:prSet/>
      <dgm:spPr/>
      <dgm:t>
        <a:bodyPr/>
        <a:lstStyle/>
        <a:p>
          <a:endParaRPr lang="en-US"/>
        </a:p>
      </dgm:t>
    </dgm:pt>
    <dgm:pt modelId="{2A7AA411-B012-48F8-A1AF-8910988CDCC3}">
      <dgm:prSet/>
      <dgm:spPr/>
      <dgm:t>
        <a:bodyPr/>
        <a:lstStyle/>
        <a:p>
          <a:pPr>
            <a:defRPr b="1"/>
          </a:pPr>
          <a:r>
            <a:rPr lang="en-US" dirty="0">
              <a:solidFill>
                <a:srgbClr val="092B49"/>
              </a:solidFill>
              <a:latin typeface="F37 Jagger Bold" panose="00000800000000000000" pitchFamily="50" charset="0"/>
            </a:rPr>
            <a:t>2016</a:t>
          </a:r>
        </a:p>
      </dgm:t>
    </dgm:pt>
    <dgm:pt modelId="{715FDCC7-8182-4462-9BCB-5167901DBA57}" type="parTrans" cxnId="{0319675F-D7F9-4331-8C76-A0C8A8DDAC3B}">
      <dgm:prSet/>
      <dgm:spPr/>
      <dgm:t>
        <a:bodyPr/>
        <a:lstStyle/>
        <a:p>
          <a:endParaRPr lang="en-US"/>
        </a:p>
      </dgm:t>
    </dgm:pt>
    <dgm:pt modelId="{6A3367E6-64E3-4331-BC4D-EEEAE20D6157}" type="sibTrans" cxnId="{0319675F-D7F9-4331-8C76-A0C8A8DDAC3B}">
      <dgm:prSet/>
      <dgm:spPr/>
      <dgm:t>
        <a:bodyPr/>
        <a:lstStyle/>
        <a:p>
          <a:endParaRPr lang="en-US"/>
        </a:p>
      </dgm:t>
    </dgm:pt>
    <dgm:pt modelId="{C62155E0-B945-46CE-AEC5-E56FF11743C8}">
      <dgm:prSet/>
      <dgm:spPr>
        <a:solidFill>
          <a:srgbClr val="B9DAE5">
            <a:alpha val="90000"/>
          </a:srgbClr>
        </a:solidFill>
        <a:ln>
          <a:noFill/>
        </a:ln>
      </dgm:spPr>
      <dgm:t>
        <a:bodyPr/>
        <a:lstStyle/>
        <a:p>
          <a:r>
            <a:rPr lang="en-US" dirty="0">
              <a:solidFill>
                <a:srgbClr val="092B49"/>
              </a:solidFill>
            </a:rPr>
            <a:t>Since 2016 partnered with over 80 clinics, hospitals, etc. to implement e-Referral program </a:t>
          </a:r>
        </a:p>
      </dgm:t>
    </dgm:pt>
    <dgm:pt modelId="{E206694E-1369-47E5-9E2A-455CE85F77B0}" type="parTrans" cxnId="{2903F9D7-078C-4E4E-8BFA-772EF9239F4F}">
      <dgm:prSet/>
      <dgm:spPr/>
      <dgm:t>
        <a:bodyPr/>
        <a:lstStyle/>
        <a:p>
          <a:endParaRPr lang="en-US"/>
        </a:p>
      </dgm:t>
    </dgm:pt>
    <dgm:pt modelId="{555FB25E-D1FE-462F-9B62-F4E944393A61}" type="sibTrans" cxnId="{2903F9D7-078C-4E4E-8BFA-772EF9239F4F}">
      <dgm:prSet/>
      <dgm:spPr/>
      <dgm:t>
        <a:bodyPr/>
        <a:lstStyle/>
        <a:p>
          <a:endParaRPr lang="en-US"/>
        </a:p>
      </dgm:t>
    </dgm:pt>
    <dgm:pt modelId="{016029C7-C166-4CDB-A056-F8A0703E2417}" type="pres">
      <dgm:prSet presAssocID="{E4729A62-1430-434A-B6AA-70C0EAF0A5D6}" presName="root" presStyleCnt="0">
        <dgm:presLayoutVars>
          <dgm:chMax/>
          <dgm:chPref/>
          <dgm:animLvl val="lvl"/>
        </dgm:presLayoutVars>
      </dgm:prSet>
      <dgm:spPr/>
    </dgm:pt>
    <dgm:pt modelId="{2EFCC1C8-1036-4960-8547-7805F2BD96CF}" type="pres">
      <dgm:prSet presAssocID="{E4729A62-1430-434A-B6AA-70C0EAF0A5D6}" presName="divider" presStyleLbl="node1" presStyleIdx="0" presStyleCnt="1"/>
      <dgm:spPr>
        <a:solidFill>
          <a:srgbClr val="FF9E1B"/>
        </a:solidFill>
        <a:ln>
          <a:noFill/>
        </a:ln>
      </dgm:spPr>
    </dgm:pt>
    <dgm:pt modelId="{6AAE4F29-FE4F-421A-A449-4AEFDE6ACC2F}" type="pres">
      <dgm:prSet presAssocID="{E4729A62-1430-434A-B6AA-70C0EAF0A5D6}" presName="nodes" presStyleCnt="0">
        <dgm:presLayoutVars>
          <dgm:chMax/>
          <dgm:chPref/>
          <dgm:animLvl val="lvl"/>
        </dgm:presLayoutVars>
      </dgm:prSet>
      <dgm:spPr/>
    </dgm:pt>
    <dgm:pt modelId="{21B68345-140D-4018-9F71-C32F95018716}" type="pres">
      <dgm:prSet presAssocID="{FD7AE160-6B3F-46BE-B32D-5249033A4DC0}" presName="composite" presStyleCnt="0"/>
      <dgm:spPr/>
    </dgm:pt>
    <dgm:pt modelId="{A72D1CF9-70EF-421A-AA70-AEA17572303B}" type="pres">
      <dgm:prSet presAssocID="{FD7AE160-6B3F-46BE-B32D-5249033A4DC0}" presName="L1TextContainer" presStyleLbl="revTx" presStyleIdx="0" presStyleCnt="4">
        <dgm:presLayoutVars>
          <dgm:chMax val="1"/>
          <dgm:chPref val="1"/>
          <dgm:bulletEnabled val="1"/>
        </dgm:presLayoutVars>
      </dgm:prSet>
      <dgm:spPr/>
    </dgm:pt>
    <dgm:pt modelId="{704833FE-D62F-4209-8230-AF8E00844F70}" type="pres">
      <dgm:prSet presAssocID="{FD7AE160-6B3F-46BE-B32D-5249033A4DC0}" presName="L2TextContainerWrapper" presStyleCnt="0">
        <dgm:presLayoutVars>
          <dgm:chMax val="0"/>
          <dgm:chPref val="0"/>
          <dgm:bulletEnabled val="1"/>
        </dgm:presLayoutVars>
      </dgm:prSet>
      <dgm:spPr/>
    </dgm:pt>
    <dgm:pt modelId="{E3A28B92-03A3-4F21-975C-9C41DF311E5C}" type="pres">
      <dgm:prSet presAssocID="{FD7AE160-6B3F-46BE-B32D-5249033A4DC0}" presName="L2TextContainer" presStyleLbl="bgAccFollowNode1" presStyleIdx="0" presStyleCnt="4"/>
      <dgm:spPr/>
    </dgm:pt>
    <dgm:pt modelId="{3820226B-DC34-470A-8068-A19A7F4692D0}" type="pres">
      <dgm:prSet presAssocID="{FD7AE160-6B3F-46BE-B32D-5249033A4DC0}" presName="FlexibleEmptyPlaceHolder" presStyleCnt="0"/>
      <dgm:spPr/>
    </dgm:pt>
    <dgm:pt modelId="{CC2222F6-60EB-4CCC-BDC4-540F08815314}" type="pres">
      <dgm:prSet presAssocID="{FD7AE160-6B3F-46BE-B32D-5249033A4DC0}" presName="ConnectLine" presStyleLbl="alignNode1" presStyleIdx="0"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65AFDDB-C670-4CE8-809D-01322CE7E2C6}" type="pres">
      <dgm:prSet presAssocID="{FD7AE160-6B3F-46BE-B32D-5249033A4DC0}" presName="ConnectorPoint" presStyleLbl="fgAcc1" presStyleIdx="0" presStyleCnt="4"/>
      <dgm:spPr>
        <a:solidFill>
          <a:schemeClr val="lt1">
            <a:alpha val="90000"/>
            <a:hueOff val="0"/>
            <a:satOff val="0"/>
            <a:lumOff val="0"/>
            <a:alphaOff val="0"/>
          </a:schemeClr>
        </a:solidFill>
        <a:ln w="12700" cap="flat" cmpd="sng" algn="ctr">
          <a:noFill/>
          <a:prstDash val="solid"/>
          <a:miter lim="800000"/>
        </a:ln>
        <a:effectLst/>
      </dgm:spPr>
    </dgm:pt>
    <dgm:pt modelId="{674203A9-391A-4A18-92FF-B79335B6DF8E}" type="pres">
      <dgm:prSet presAssocID="{FD7AE160-6B3F-46BE-B32D-5249033A4DC0}" presName="EmptyPlaceHolder" presStyleCnt="0"/>
      <dgm:spPr/>
    </dgm:pt>
    <dgm:pt modelId="{543EE4A4-07CA-4329-9986-4C050CAC2B39}" type="pres">
      <dgm:prSet presAssocID="{DFB6D4EB-704C-4F95-8A72-6282A54D5F62}" presName="spaceBetweenRectangles" presStyleCnt="0"/>
      <dgm:spPr/>
    </dgm:pt>
    <dgm:pt modelId="{60EB62FF-2953-42ED-BAD5-DCD0A45A2BAD}" type="pres">
      <dgm:prSet presAssocID="{9B010F55-9D70-4C96-B6E4-D84BAA0A79E8}" presName="composite" presStyleCnt="0"/>
      <dgm:spPr/>
    </dgm:pt>
    <dgm:pt modelId="{43BE6284-977B-4193-B762-00FB857D6BF4}" type="pres">
      <dgm:prSet presAssocID="{9B010F55-9D70-4C96-B6E4-D84BAA0A79E8}" presName="L1TextContainer" presStyleLbl="revTx" presStyleIdx="1" presStyleCnt="4">
        <dgm:presLayoutVars>
          <dgm:chMax val="1"/>
          <dgm:chPref val="1"/>
          <dgm:bulletEnabled val="1"/>
        </dgm:presLayoutVars>
      </dgm:prSet>
      <dgm:spPr/>
    </dgm:pt>
    <dgm:pt modelId="{D2BB2FBE-AA3A-4A58-ADF8-237B842BEA61}" type="pres">
      <dgm:prSet presAssocID="{9B010F55-9D70-4C96-B6E4-D84BAA0A79E8}" presName="L2TextContainerWrapper" presStyleCnt="0">
        <dgm:presLayoutVars>
          <dgm:chMax val="0"/>
          <dgm:chPref val="0"/>
          <dgm:bulletEnabled val="1"/>
        </dgm:presLayoutVars>
      </dgm:prSet>
      <dgm:spPr/>
    </dgm:pt>
    <dgm:pt modelId="{A824194C-D086-4239-9B8F-4F09F64703DD}" type="pres">
      <dgm:prSet presAssocID="{9B010F55-9D70-4C96-B6E4-D84BAA0A79E8}" presName="L2TextContainer" presStyleLbl="bgAccFollowNode1" presStyleIdx="1" presStyleCnt="4"/>
      <dgm:spPr/>
    </dgm:pt>
    <dgm:pt modelId="{4ACA79FF-AAC4-4AA5-B254-703837177A14}" type="pres">
      <dgm:prSet presAssocID="{9B010F55-9D70-4C96-B6E4-D84BAA0A79E8}" presName="FlexibleEmptyPlaceHolder" presStyleCnt="0"/>
      <dgm:spPr/>
    </dgm:pt>
    <dgm:pt modelId="{E73AC15A-A31D-48D3-820D-DAA74040B6B9}" type="pres">
      <dgm:prSet presAssocID="{9B010F55-9D70-4C96-B6E4-D84BAA0A79E8}" presName="ConnectLine" presStyleLbl="alignNode1" presStyleIdx="1"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4903A62-DA83-4E93-93CB-9CEA1B365AF6}" type="pres">
      <dgm:prSet presAssocID="{9B010F55-9D70-4C96-B6E4-D84BAA0A79E8}" presName="ConnectorPoint"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7C8AC3A7-CAFF-41C5-A804-427DA53EF4E7}" type="pres">
      <dgm:prSet presAssocID="{9B010F55-9D70-4C96-B6E4-D84BAA0A79E8}" presName="EmptyPlaceHolder" presStyleCnt="0"/>
      <dgm:spPr/>
    </dgm:pt>
    <dgm:pt modelId="{D6B3A082-AADC-4ED7-9B10-EF290956644E}" type="pres">
      <dgm:prSet presAssocID="{4FC0CFF3-2A11-48C3-A464-DC7193364623}" presName="spaceBetweenRectangles" presStyleCnt="0"/>
      <dgm:spPr/>
    </dgm:pt>
    <dgm:pt modelId="{645F6A72-BA79-4884-8FE4-18AF3F83D4BC}" type="pres">
      <dgm:prSet presAssocID="{08699B60-F43B-48DF-A636-57D1A6527A49}" presName="composite" presStyleCnt="0"/>
      <dgm:spPr/>
    </dgm:pt>
    <dgm:pt modelId="{AB2CDC73-76EA-470A-9BEB-2E5895D23F77}" type="pres">
      <dgm:prSet presAssocID="{08699B60-F43B-48DF-A636-57D1A6527A49}" presName="L1TextContainer" presStyleLbl="revTx" presStyleIdx="2" presStyleCnt="4">
        <dgm:presLayoutVars>
          <dgm:chMax val="1"/>
          <dgm:chPref val="1"/>
          <dgm:bulletEnabled val="1"/>
        </dgm:presLayoutVars>
      </dgm:prSet>
      <dgm:spPr/>
    </dgm:pt>
    <dgm:pt modelId="{F4B72CCE-AFA2-403F-A24E-BF49D15E5710}" type="pres">
      <dgm:prSet presAssocID="{08699B60-F43B-48DF-A636-57D1A6527A49}" presName="L2TextContainerWrapper" presStyleCnt="0">
        <dgm:presLayoutVars>
          <dgm:chMax val="0"/>
          <dgm:chPref val="0"/>
          <dgm:bulletEnabled val="1"/>
        </dgm:presLayoutVars>
      </dgm:prSet>
      <dgm:spPr/>
    </dgm:pt>
    <dgm:pt modelId="{7F59FE78-1DFB-4343-BD20-DBEC5C96895B}" type="pres">
      <dgm:prSet presAssocID="{08699B60-F43B-48DF-A636-57D1A6527A49}" presName="L2TextContainer" presStyleLbl="bgAccFollowNode1" presStyleIdx="2" presStyleCnt="4"/>
      <dgm:spPr/>
    </dgm:pt>
    <dgm:pt modelId="{F12557BA-9991-438E-B05D-6B1D48A398EE}" type="pres">
      <dgm:prSet presAssocID="{08699B60-F43B-48DF-A636-57D1A6527A49}" presName="FlexibleEmptyPlaceHolder" presStyleCnt="0"/>
      <dgm:spPr/>
    </dgm:pt>
    <dgm:pt modelId="{8EF5B6AA-1549-4A2F-8113-073C7BCC5F56}" type="pres">
      <dgm:prSet presAssocID="{08699B60-F43B-48DF-A636-57D1A6527A49}" presName="ConnectLine" presStyleLbl="alignNode1" presStyleIdx="2"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0DFDE79-015F-46C0-9691-7D07743C06C4}" type="pres">
      <dgm:prSet presAssocID="{08699B60-F43B-48DF-A636-57D1A6527A49}" presName="ConnectorPoint"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EF326A53-6F6E-47C4-85AE-7EBEA675293C}" type="pres">
      <dgm:prSet presAssocID="{08699B60-F43B-48DF-A636-57D1A6527A49}" presName="EmptyPlaceHolder" presStyleCnt="0"/>
      <dgm:spPr/>
    </dgm:pt>
    <dgm:pt modelId="{914175E6-D302-4BDA-942B-0065210A6CB0}" type="pres">
      <dgm:prSet presAssocID="{CC8E868A-95BD-4180-93C6-06A0A3326758}" presName="spaceBetweenRectangles" presStyleCnt="0"/>
      <dgm:spPr/>
    </dgm:pt>
    <dgm:pt modelId="{06A7BBD8-AA59-46A9-9058-EA15CD2539D0}" type="pres">
      <dgm:prSet presAssocID="{2A7AA411-B012-48F8-A1AF-8910988CDCC3}" presName="composite" presStyleCnt="0"/>
      <dgm:spPr/>
    </dgm:pt>
    <dgm:pt modelId="{668074F9-40C6-431A-8D04-E055C8AFA01F}" type="pres">
      <dgm:prSet presAssocID="{2A7AA411-B012-48F8-A1AF-8910988CDCC3}" presName="L1TextContainer" presStyleLbl="revTx" presStyleIdx="3" presStyleCnt="4">
        <dgm:presLayoutVars>
          <dgm:chMax val="1"/>
          <dgm:chPref val="1"/>
          <dgm:bulletEnabled val="1"/>
        </dgm:presLayoutVars>
      </dgm:prSet>
      <dgm:spPr/>
    </dgm:pt>
    <dgm:pt modelId="{01078339-5C62-472F-A709-12F2502C683F}" type="pres">
      <dgm:prSet presAssocID="{2A7AA411-B012-48F8-A1AF-8910988CDCC3}" presName="L2TextContainerWrapper" presStyleCnt="0">
        <dgm:presLayoutVars>
          <dgm:chMax val="0"/>
          <dgm:chPref val="0"/>
          <dgm:bulletEnabled val="1"/>
        </dgm:presLayoutVars>
      </dgm:prSet>
      <dgm:spPr/>
    </dgm:pt>
    <dgm:pt modelId="{F40E9A42-E4A5-4626-9C21-DEBD7F32A75E}" type="pres">
      <dgm:prSet presAssocID="{2A7AA411-B012-48F8-A1AF-8910988CDCC3}" presName="L2TextContainer" presStyleLbl="bgAccFollowNode1" presStyleIdx="3" presStyleCnt="4"/>
      <dgm:spPr/>
    </dgm:pt>
    <dgm:pt modelId="{AFD81935-AFCC-4D77-9163-F75B333581F7}" type="pres">
      <dgm:prSet presAssocID="{2A7AA411-B012-48F8-A1AF-8910988CDCC3}" presName="FlexibleEmptyPlaceHolder" presStyleCnt="0"/>
      <dgm:spPr/>
    </dgm:pt>
    <dgm:pt modelId="{42BD4239-0477-4E36-A00E-86F1488618BB}" type="pres">
      <dgm:prSet presAssocID="{2A7AA411-B012-48F8-A1AF-8910988CDCC3}" presName="ConnectLine" presStyleLbl="alignNode1" presStyleIdx="3"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3F2A89C-93AC-473B-9098-45A3A5695A7F}" type="pres">
      <dgm:prSet presAssocID="{2A7AA411-B012-48F8-A1AF-8910988CDCC3}" presName="ConnectorPoint"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38DB6D96-CAB4-49EC-92B9-8C82E21A3D85}" type="pres">
      <dgm:prSet presAssocID="{2A7AA411-B012-48F8-A1AF-8910988CDCC3}" presName="EmptyPlaceHolder" presStyleCnt="0"/>
      <dgm:spPr/>
    </dgm:pt>
  </dgm:ptLst>
  <dgm:cxnLst>
    <dgm:cxn modelId="{9D3A0B1D-F112-43C7-8BB8-7AF4B4C9ECB6}" type="presOf" srcId="{186E3897-DC1B-4962-A01D-6D43E564ACAA}" destId="{7F59FE78-1DFB-4343-BD20-DBEC5C96895B}" srcOrd="0" destOrd="0" presId="urn:microsoft.com/office/officeart/2017/3/layout/HorizontalPathTimeline"/>
    <dgm:cxn modelId="{0E820521-CC14-4895-8442-DF91248CE673}" type="presOf" srcId="{C62155E0-B945-46CE-AEC5-E56FF11743C8}" destId="{F40E9A42-E4A5-4626-9C21-DEBD7F32A75E}" srcOrd="0" destOrd="0" presId="urn:microsoft.com/office/officeart/2017/3/layout/HorizontalPathTimeline"/>
    <dgm:cxn modelId="{ED224F39-3252-4FED-AA30-DD5CA45D990F}" type="presOf" srcId="{08699B60-F43B-48DF-A636-57D1A6527A49}" destId="{AB2CDC73-76EA-470A-9BEB-2E5895D23F77}" srcOrd="0" destOrd="0" presId="urn:microsoft.com/office/officeart/2017/3/layout/HorizontalPathTimeline"/>
    <dgm:cxn modelId="{DB16723B-D5B3-4019-A727-781F5C9966CC}" type="presOf" srcId="{2A7AA411-B012-48F8-A1AF-8910988CDCC3}" destId="{668074F9-40C6-431A-8D04-E055C8AFA01F}" srcOrd="0" destOrd="0" presId="urn:microsoft.com/office/officeart/2017/3/layout/HorizontalPathTimeline"/>
    <dgm:cxn modelId="{0319675F-D7F9-4331-8C76-A0C8A8DDAC3B}" srcId="{E4729A62-1430-434A-B6AA-70C0EAF0A5D6}" destId="{2A7AA411-B012-48F8-A1AF-8910988CDCC3}" srcOrd="3" destOrd="0" parTransId="{715FDCC7-8182-4462-9BCB-5167901DBA57}" sibTransId="{6A3367E6-64E3-4331-BC4D-EEEAE20D6157}"/>
    <dgm:cxn modelId="{33799165-7BD7-4C07-9593-086A629D7E5D}" srcId="{E4729A62-1430-434A-B6AA-70C0EAF0A5D6}" destId="{08699B60-F43B-48DF-A636-57D1A6527A49}" srcOrd="2" destOrd="0" parTransId="{D526AE24-048C-42B6-B741-74C0685B63D8}" sibTransId="{CC8E868A-95BD-4180-93C6-06A0A3326758}"/>
    <dgm:cxn modelId="{DDB2AE59-204F-4350-ABC1-96C7F7E433F4}" type="presOf" srcId="{0227F08F-F0FF-4490-BC53-B31C95B1920A}" destId="{A824194C-D086-4239-9B8F-4F09F64703DD}" srcOrd="0" destOrd="0" presId="urn:microsoft.com/office/officeart/2017/3/layout/HorizontalPathTimeline"/>
    <dgm:cxn modelId="{F1B21B7E-1B85-4C58-B226-B543D4B7BA6C}" type="presOf" srcId="{8E439016-A126-426A-AF48-1B2AB1FE8615}" destId="{E3A28B92-03A3-4F21-975C-9C41DF311E5C}" srcOrd="0" destOrd="0" presId="urn:microsoft.com/office/officeart/2017/3/layout/HorizontalPathTimeline"/>
    <dgm:cxn modelId="{6A1BA7B7-BA29-43B5-B648-C87A24DF10D2}" type="presOf" srcId="{E4729A62-1430-434A-B6AA-70C0EAF0A5D6}" destId="{016029C7-C166-4CDB-A056-F8A0703E2417}" srcOrd="0" destOrd="0" presId="urn:microsoft.com/office/officeart/2017/3/layout/HorizontalPathTimeline"/>
    <dgm:cxn modelId="{E31408B8-2F24-413D-BCEB-906498FD2C3D}" srcId="{E4729A62-1430-434A-B6AA-70C0EAF0A5D6}" destId="{FD7AE160-6B3F-46BE-B32D-5249033A4DC0}" srcOrd="0" destOrd="0" parTransId="{067B02F0-DA4D-4E0E-B9C0-40260D45987D}" sibTransId="{DFB6D4EB-704C-4F95-8A72-6282A54D5F62}"/>
    <dgm:cxn modelId="{20B02EC1-D2F8-483B-8467-F357E3EC433C}" type="presOf" srcId="{9B010F55-9D70-4C96-B6E4-D84BAA0A79E8}" destId="{43BE6284-977B-4193-B762-00FB857D6BF4}" srcOrd="0" destOrd="0" presId="urn:microsoft.com/office/officeart/2017/3/layout/HorizontalPathTimeline"/>
    <dgm:cxn modelId="{1E5BD2D1-DA34-46C8-8483-FB29BF2383F7}" srcId="{FD7AE160-6B3F-46BE-B32D-5249033A4DC0}" destId="{8E439016-A126-426A-AF48-1B2AB1FE8615}" srcOrd="0" destOrd="0" parTransId="{D57C6901-78F8-4810-9581-DEF2E8B304E6}" sibTransId="{AA238B45-24FA-4588-AB25-6A19F0CCDE9C}"/>
    <dgm:cxn modelId="{09B4AED6-C5C1-4A63-86FA-C78EA8003B1C}" srcId="{9B010F55-9D70-4C96-B6E4-D84BAA0A79E8}" destId="{0227F08F-F0FF-4490-BC53-B31C95B1920A}" srcOrd="0" destOrd="0" parTransId="{F282A829-A23C-45A3-8331-12ACF9436BAB}" sibTransId="{19CC06BD-F25E-4248-A08F-1F150CED5332}"/>
    <dgm:cxn modelId="{2903F9D7-078C-4E4E-8BFA-772EF9239F4F}" srcId="{2A7AA411-B012-48F8-A1AF-8910988CDCC3}" destId="{C62155E0-B945-46CE-AEC5-E56FF11743C8}" srcOrd="0" destOrd="0" parTransId="{E206694E-1369-47E5-9E2A-455CE85F77B0}" sibTransId="{555FB25E-D1FE-462F-9B62-F4E944393A61}"/>
    <dgm:cxn modelId="{059877DC-2601-42AA-93DE-CB1DB44B12F1}" type="presOf" srcId="{FD7AE160-6B3F-46BE-B32D-5249033A4DC0}" destId="{A72D1CF9-70EF-421A-AA70-AEA17572303B}" srcOrd="0" destOrd="0" presId="urn:microsoft.com/office/officeart/2017/3/layout/HorizontalPathTimeline"/>
    <dgm:cxn modelId="{FF82D6E7-135B-49F6-9821-D6C749E27494}" srcId="{E4729A62-1430-434A-B6AA-70C0EAF0A5D6}" destId="{9B010F55-9D70-4C96-B6E4-D84BAA0A79E8}" srcOrd="1" destOrd="0" parTransId="{547D5DB9-16A5-4536-81A2-767C1B355A99}" sibTransId="{4FC0CFF3-2A11-48C3-A464-DC7193364623}"/>
    <dgm:cxn modelId="{6F707FFD-EE10-442F-9CDB-1F7199C9ABA4}" srcId="{08699B60-F43B-48DF-A636-57D1A6527A49}" destId="{186E3897-DC1B-4962-A01D-6D43E564ACAA}" srcOrd="0" destOrd="0" parTransId="{C461E9FC-6F47-4068-9AB6-C8770BFF1E3D}" sibTransId="{C03ACABD-828E-4ADE-842F-9E9E24E53418}"/>
    <dgm:cxn modelId="{26686DEA-4032-4E9C-8D56-D3A5A2D13849}" type="presParOf" srcId="{016029C7-C166-4CDB-A056-F8A0703E2417}" destId="{2EFCC1C8-1036-4960-8547-7805F2BD96CF}" srcOrd="0" destOrd="0" presId="urn:microsoft.com/office/officeart/2017/3/layout/HorizontalPathTimeline"/>
    <dgm:cxn modelId="{67C8F435-B1DB-4913-9551-AF619963C8DD}" type="presParOf" srcId="{016029C7-C166-4CDB-A056-F8A0703E2417}" destId="{6AAE4F29-FE4F-421A-A449-4AEFDE6ACC2F}" srcOrd="1" destOrd="0" presId="urn:microsoft.com/office/officeart/2017/3/layout/HorizontalPathTimeline"/>
    <dgm:cxn modelId="{A8E71B8D-812E-4430-8B2A-9F36446322ED}" type="presParOf" srcId="{6AAE4F29-FE4F-421A-A449-4AEFDE6ACC2F}" destId="{21B68345-140D-4018-9F71-C32F95018716}" srcOrd="0" destOrd="0" presId="urn:microsoft.com/office/officeart/2017/3/layout/HorizontalPathTimeline"/>
    <dgm:cxn modelId="{E013B174-9130-4C1D-A6D0-94360B1DB55B}" type="presParOf" srcId="{21B68345-140D-4018-9F71-C32F95018716}" destId="{A72D1CF9-70EF-421A-AA70-AEA17572303B}" srcOrd="0" destOrd="0" presId="urn:microsoft.com/office/officeart/2017/3/layout/HorizontalPathTimeline"/>
    <dgm:cxn modelId="{AB3B6F5F-B450-4A5D-B348-411856EAA309}" type="presParOf" srcId="{21B68345-140D-4018-9F71-C32F95018716}" destId="{704833FE-D62F-4209-8230-AF8E00844F70}" srcOrd="1" destOrd="0" presId="urn:microsoft.com/office/officeart/2017/3/layout/HorizontalPathTimeline"/>
    <dgm:cxn modelId="{6457A4DC-3227-44BE-9B32-05D975417A31}" type="presParOf" srcId="{704833FE-D62F-4209-8230-AF8E00844F70}" destId="{E3A28B92-03A3-4F21-975C-9C41DF311E5C}" srcOrd="0" destOrd="0" presId="urn:microsoft.com/office/officeart/2017/3/layout/HorizontalPathTimeline"/>
    <dgm:cxn modelId="{A53C3BB3-CDEF-443D-93A1-96EA2AEB117B}" type="presParOf" srcId="{704833FE-D62F-4209-8230-AF8E00844F70}" destId="{3820226B-DC34-470A-8068-A19A7F4692D0}" srcOrd="1" destOrd="0" presId="urn:microsoft.com/office/officeart/2017/3/layout/HorizontalPathTimeline"/>
    <dgm:cxn modelId="{67C8FBC8-261C-402E-A125-9CFE85030702}" type="presParOf" srcId="{21B68345-140D-4018-9F71-C32F95018716}" destId="{CC2222F6-60EB-4CCC-BDC4-540F08815314}" srcOrd="2" destOrd="0" presId="urn:microsoft.com/office/officeart/2017/3/layout/HorizontalPathTimeline"/>
    <dgm:cxn modelId="{1080A41F-B51C-4209-8125-4135D69C590F}" type="presParOf" srcId="{21B68345-140D-4018-9F71-C32F95018716}" destId="{865AFDDB-C670-4CE8-809D-01322CE7E2C6}" srcOrd="3" destOrd="0" presId="urn:microsoft.com/office/officeart/2017/3/layout/HorizontalPathTimeline"/>
    <dgm:cxn modelId="{C252B549-76E6-43FC-AA3F-921DF50C6685}" type="presParOf" srcId="{21B68345-140D-4018-9F71-C32F95018716}" destId="{674203A9-391A-4A18-92FF-B79335B6DF8E}" srcOrd="4" destOrd="0" presId="urn:microsoft.com/office/officeart/2017/3/layout/HorizontalPathTimeline"/>
    <dgm:cxn modelId="{7CBD6E6C-1E72-4E34-8EFD-24B101B366B0}" type="presParOf" srcId="{6AAE4F29-FE4F-421A-A449-4AEFDE6ACC2F}" destId="{543EE4A4-07CA-4329-9986-4C050CAC2B39}" srcOrd="1" destOrd="0" presId="urn:microsoft.com/office/officeart/2017/3/layout/HorizontalPathTimeline"/>
    <dgm:cxn modelId="{CFCA4B65-E014-4980-B861-EADBCC17E595}" type="presParOf" srcId="{6AAE4F29-FE4F-421A-A449-4AEFDE6ACC2F}" destId="{60EB62FF-2953-42ED-BAD5-DCD0A45A2BAD}" srcOrd="2" destOrd="0" presId="urn:microsoft.com/office/officeart/2017/3/layout/HorizontalPathTimeline"/>
    <dgm:cxn modelId="{7F41ADC3-6BA7-49E5-B6BA-53718A7BF729}" type="presParOf" srcId="{60EB62FF-2953-42ED-BAD5-DCD0A45A2BAD}" destId="{43BE6284-977B-4193-B762-00FB857D6BF4}" srcOrd="0" destOrd="0" presId="urn:microsoft.com/office/officeart/2017/3/layout/HorizontalPathTimeline"/>
    <dgm:cxn modelId="{E4B6E69F-023D-4AD8-A51D-BFFF68DD3ED5}" type="presParOf" srcId="{60EB62FF-2953-42ED-BAD5-DCD0A45A2BAD}" destId="{D2BB2FBE-AA3A-4A58-ADF8-237B842BEA61}" srcOrd="1" destOrd="0" presId="urn:microsoft.com/office/officeart/2017/3/layout/HorizontalPathTimeline"/>
    <dgm:cxn modelId="{8EBD118C-8A07-45B9-ADF5-D13C711CE540}" type="presParOf" srcId="{D2BB2FBE-AA3A-4A58-ADF8-237B842BEA61}" destId="{A824194C-D086-4239-9B8F-4F09F64703DD}" srcOrd="0" destOrd="0" presId="urn:microsoft.com/office/officeart/2017/3/layout/HorizontalPathTimeline"/>
    <dgm:cxn modelId="{1DA034EC-7E03-400E-BF3C-BD25B7995B5D}" type="presParOf" srcId="{D2BB2FBE-AA3A-4A58-ADF8-237B842BEA61}" destId="{4ACA79FF-AAC4-4AA5-B254-703837177A14}" srcOrd="1" destOrd="0" presId="urn:microsoft.com/office/officeart/2017/3/layout/HorizontalPathTimeline"/>
    <dgm:cxn modelId="{A22948EB-8A12-4968-98CF-3F4B0A5878C8}" type="presParOf" srcId="{60EB62FF-2953-42ED-BAD5-DCD0A45A2BAD}" destId="{E73AC15A-A31D-48D3-820D-DAA74040B6B9}" srcOrd="2" destOrd="0" presId="urn:microsoft.com/office/officeart/2017/3/layout/HorizontalPathTimeline"/>
    <dgm:cxn modelId="{B6661929-3206-48EF-BA31-26C3F6ECBAEC}" type="presParOf" srcId="{60EB62FF-2953-42ED-BAD5-DCD0A45A2BAD}" destId="{34903A62-DA83-4E93-93CB-9CEA1B365AF6}" srcOrd="3" destOrd="0" presId="urn:microsoft.com/office/officeart/2017/3/layout/HorizontalPathTimeline"/>
    <dgm:cxn modelId="{ECB5FD65-CDF1-4A11-BE42-F9A7D1071DEA}" type="presParOf" srcId="{60EB62FF-2953-42ED-BAD5-DCD0A45A2BAD}" destId="{7C8AC3A7-CAFF-41C5-A804-427DA53EF4E7}" srcOrd="4" destOrd="0" presId="urn:microsoft.com/office/officeart/2017/3/layout/HorizontalPathTimeline"/>
    <dgm:cxn modelId="{83587E51-8D6B-4CE6-9AF0-EB7624EFA044}" type="presParOf" srcId="{6AAE4F29-FE4F-421A-A449-4AEFDE6ACC2F}" destId="{D6B3A082-AADC-4ED7-9B10-EF290956644E}" srcOrd="3" destOrd="0" presId="urn:microsoft.com/office/officeart/2017/3/layout/HorizontalPathTimeline"/>
    <dgm:cxn modelId="{8E428E0A-5640-488A-9EFA-62DC1F9DA9C4}" type="presParOf" srcId="{6AAE4F29-FE4F-421A-A449-4AEFDE6ACC2F}" destId="{645F6A72-BA79-4884-8FE4-18AF3F83D4BC}" srcOrd="4" destOrd="0" presId="urn:microsoft.com/office/officeart/2017/3/layout/HorizontalPathTimeline"/>
    <dgm:cxn modelId="{634D8DFB-9DD5-4433-9FC3-6FCFA69AFC83}" type="presParOf" srcId="{645F6A72-BA79-4884-8FE4-18AF3F83D4BC}" destId="{AB2CDC73-76EA-470A-9BEB-2E5895D23F77}" srcOrd="0" destOrd="0" presId="urn:microsoft.com/office/officeart/2017/3/layout/HorizontalPathTimeline"/>
    <dgm:cxn modelId="{806C75C3-5859-43FF-AB2B-7EF0D1C4D13E}" type="presParOf" srcId="{645F6A72-BA79-4884-8FE4-18AF3F83D4BC}" destId="{F4B72CCE-AFA2-403F-A24E-BF49D15E5710}" srcOrd="1" destOrd="0" presId="urn:microsoft.com/office/officeart/2017/3/layout/HorizontalPathTimeline"/>
    <dgm:cxn modelId="{28B3A1A4-5E76-4750-A07C-11AADC4728A8}" type="presParOf" srcId="{F4B72CCE-AFA2-403F-A24E-BF49D15E5710}" destId="{7F59FE78-1DFB-4343-BD20-DBEC5C96895B}" srcOrd="0" destOrd="0" presId="urn:microsoft.com/office/officeart/2017/3/layout/HorizontalPathTimeline"/>
    <dgm:cxn modelId="{C4F08F31-8DD2-48DD-B96D-7C3E393DB612}" type="presParOf" srcId="{F4B72CCE-AFA2-403F-A24E-BF49D15E5710}" destId="{F12557BA-9991-438E-B05D-6B1D48A398EE}" srcOrd="1" destOrd="0" presId="urn:microsoft.com/office/officeart/2017/3/layout/HorizontalPathTimeline"/>
    <dgm:cxn modelId="{4D1A162C-8A69-452F-B5A4-6F1FA6272A94}" type="presParOf" srcId="{645F6A72-BA79-4884-8FE4-18AF3F83D4BC}" destId="{8EF5B6AA-1549-4A2F-8113-073C7BCC5F56}" srcOrd="2" destOrd="0" presId="urn:microsoft.com/office/officeart/2017/3/layout/HorizontalPathTimeline"/>
    <dgm:cxn modelId="{BF105C79-ACCB-429B-9364-C2C34963D7ED}" type="presParOf" srcId="{645F6A72-BA79-4884-8FE4-18AF3F83D4BC}" destId="{70DFDE79-015F-46C0-9691-7D07743C06C4}" srcOrd="3" destOrd="0" presId="urn:microsoft.com/office/officeart/2017/3/layout/HorizontalPathTimeline"/>
    <dgm:cxn modelId="{5EF523CC-49D6-4CBA-ADBE-BC231F52604F}" type="presParOf" srcId="{645F6A72-BA79-4884-8FE4-18AF3F83D4BC}" destId="{EF326A53-6F6E-47C4-85AE-7EBEA675293C}" srcOrd="4" destOrd="0" presId="urn:microsoft.com/office/officeart/2017/3/layout/HorizontalPathTimeline"/>
    <dgm:cxn modelId="{B53B0BC9-0481-4672-B7C3-991A15D79567}" type="presParOf" srcId="{6AAE4F29-FE4F-421A-A449-4AEFDE6ACC2F}" destId="{914175E6-D302-4BDA-942B-0065210A6CB0}" srcOrd="5" destOrd="0" presId="urn:microsoft.com/office/officeart/2017/3/layout/HorizontalPathTimeline"/>
    <dgm:cxn modelId="{DC1C718E-3039-451B-9544-1F23FBF91E5A}" type="presParOf" srcId="{6AAE4F29-FE4F-421A-A449-4AEFDE6ACC2F}" destId="{06A7BBD8-AA59-46A9-9058-EA15CD2539D0}" srcOrd="6" destOrd="0" presId="urn:microsoft.com/office/officeart/2017/3/layout/HorizontalPathTimeline"/>
    <dgm:cxn modelId="{CCD612E4-4568-4DAC-A74E-E6A1AF46082B}" type="presParOf" srcId="{06A7BBD8-AA59-46A9-9058-EA15CD2539D0}" destId="{668074F9-40C6-431A-8D04-E055C8AFA01F}" srcOrd="0" destOrd="0" presId="urn:microsoft.com/office/officeart/2017/3/layout/HorizontalPathTimeline"/>
    <dgm:cxn modelId="{F0CE923D-D571-452F-99B9-C349B7529743}" type="presParOf" srcId="{06A7BBD8-AA59-46A9-9058-EA15CD2539D0}" destId="{01078339-5C62-472F-A709-12F2502C683F}" srcOrd="1" destOrd="0" presId="urn:microsoft.com/office/officeart/2017/3/layout/HorizontalPathTimeline"/>
    <dgm:cxn modelId="{B08B2C4B-32F1-474C-9DB5-BB9DF67A5C94}" type="presParOf" srcId="{01078339-5C62-472F-A709-12F2502C683F}" destId="{F40E9A42-E4A5-4626-9C21-DEBD7F32A75E}" srcOrd="0" destOrd="0" presId="urn:microsoft.com/office/officeart/2017/3/layout/HorizontalPathTimeline"/>
    <dgm:cxn modelId="{07201D5B-1025-44BA-BD13-AA5F2F7DBF1D}" type="presParOf" srcId="{01078339-5C62-472F-A709-12F2502C683F}" destId="{AFD81935-AFCC-4D77-9163-F75B333581F7}" srcOrd="1" destOrd="0" presId="urn:microsoft.com/office/officeart/2017/3/layout/HorizontalPathTimeline"/>
    <dgm:cxn modelId="{B108C182-C7BE-4495-BBE3-9C6F0ECE40C2}" type="presParOf" srcId="{06A7BBD8-AA59-46A9-9058-EA15CD2539D0}" destId="{42BD4239-0477-4E36-A00E-86F1488618BB}" srcOrd="2" destOrd="0" presId="urn:microsoft.com/office/officeart/2017/3/layout/HorizontalPathTimeline"/>
    <dgm:cxn modelId="{AF2A49E6-ECF2-4E9F-9DA7-8B518F5880B7}" type="presParOf" srcId="{06A7BBD8-AA59-46A9-9058-EA15CD2539D0}" destId="{A3F2A89C-93AC-473B-9098-45A3A5695A7F}" srcOrd="3" destOrd="0" presId="urn:microsoft.com/office/officeart/2017/3/layout/HorizontalPathTimeline"/>
    <dgm:cxn modelId="{32904BB4-9810-48D7-B92E-95D9667366C1}" type="presParOf" srcId="{06A7BBD8-AA59-46A9-9058-EA15CD2539D0}" destId="{38DB6D96-CAB4-49EC-92B9-8C82E21A3D85}"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4AC84-D28D-479F-A3B3-73A5567FDACD}">
      <dsp:nvSpPr>
        <dsp:cNvPr id="0" name=""/>
        <dsp:cNvSpPr/>
      </dsp:nvSpPr>
      <dsp:spPr>
        <a:xfrm>
          <a:off x="0" y="0"/>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353EB7A-E788-4622-B305-11BD12098F06}">
      <dsp:nvSpPr>
        <dsp:cNvPr id="0" name=""/>
        <dsp:cNvSpPr/>
      </dsp:nvSpPr>
      <dsp:spPr>
        <a:xfrm>
          <a:off x="231259" y="173645"/>
          <a:ext cx="420471" cy="4204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4C7AF-5E88-4367-ADC4-BA5FBA153C6B}">
      <dsp:nvSpPr>
        <dsp:cNvPr id="0" name=""/>
        <dsp:cNvSpPr/>
      </dsp:nvSpPr>
      <dsp:spPr>
        <a:xfrm>
          <a:off x="882990" y="1634"/>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Intake call</a:t>
          </a:r>
        </a:p>
      </dsp:txBody>
      <dsp:txXfrm>
        <a:off x="882990" y="1634"/>
        <a:ext cx="4010485" cy="764493"/>
      </dsp:txXfrm>
    </dsp:sp>
    <dsp:sp modelId="{DC4BC9FD-7102-48A9-98E0-A7501BBE005D}">
      <dsp:nvSpPr>
        <dsp:cNvPr id="0" name=""/>
        <dsp:cNvSpPr/>
      </dsp:nvSpPr>
      <dsp:spPr>
        <a:xfrm>
          <a:off x="4893475" y="1634"/>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Determine needs, ~6 min. call</a:t>
          </a:r>
        </a:p>
      </dsp:txBody>
      <dsp:txXfrm>
        <a:off x="4893475" y="1634"/>
        <a:ext cx="4017850" cy="764493"/>
      </dsp:txXfrm>
    </dsp:sp>
    <dsp:sp modelId="{FDC7352A-9505-4E97-86BA-E9DC8427BCC4}">
      <dsp:nvSpPr>
        <dsp:cNvPr id="0" name=""/>
        <dsp:cNvSpPr/>
      </dsp:nvSpPr>
      <dsp:spPr>
        <a:xfrm>
          <a:off x="0" y="870719"/>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9D632964-7300-4D22-8409-D478CD27ED13}">
      <dsp:nvSpPr>
        <dsp:cNvPr id="0" name=""/>
        <dsp:cNvSpPr/>
      </dsp:nvSpPr>
      <dsp:spPr>
        <a:xfrm>
          <a:off x="231259" y="1042717"/>
          <a:ext cx="420471" cy="4204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4B5D2-3311-40CB-A28C-39162B213EDB}">
      <dsp:nvSpPr>
        <dsp:cNvPr id="0" name=""/>
        <dsp:cNvSpPr/>
      </dsp:nvSpPr>
      <dsp:spPr>
        <a:xfrm>
          <a:off x="882990" y="870696"/>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First counseling session</a:t>
          </a:r>
        </a:p>
      </dsp:txBody>
      <dsp:txXfrm>
        <a:off x="882990" y="870696"/>
        <a:ext cx="4010485" cy="764493"/>
      </dsp:txXfrm>
    </dsp:sp>
    <dsp:sp modelId="{D4FEB57F-5863-4B53-90AE-BA8C7BE49F3F}">
      <dsp:nvSpPr>
        <dsp:cNvPr id="0" name=""/>
        <dsp:cNvSpPr/>
      </dsp:nvSpPr>
      <dsp:spPr>
        <a:xfrm>
          <a:off x="4893475" y="870696"/>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t>Comprehensive, ~30 min. call</a:t>
          </a:r>
        </a:p>
        <a:p>
          <a:pPr marL="0" lvl="0" indent="0" algn="l" defTabSz="533400">
            <a:lnSpc>
              <a:spcPct val="90000"/>
            </a:lnSpc>
            <a:spcBef>
              <a:spcPct val="0"/>
            </a:spcBef>
            <a:spcAft>
              <a:spcPct val="35000"/>
            </a:spcAft>
            <a:buNone/>
          </a:pPr>
          <a:r>
            <a:rPr lang="en-US" sz="1200" kern="1200" dirty="0"/>
            <a:t>Prepare to quit</a:t>
          </a:r>
        </a:p>
        <a:p>
          <a:pPr marL="0" lvl="0" indent="0" algn="l" defTabSz="533400">
            <a:lnSpc>
              <a:spcPct val="90000"/>
            </a:lnSpc>
            <a:spcBef>
              <a:spcPct val="0"/>
            </a:spcBef>
            <a:spcAft>
              <a:spcPct val="35000"/>
            </a:spcAft>
            <a:buNone/>
          </a:pPr>
          <a:r>
            <a:rPr lang="en-US" sz="1200" kern="1200" dirty="0"/>
            <a:t>Set a quit date</a:t>
          </a:r>
        </a:p>
      </dsp:txBody>
      <dsp:txXfrm>
        <a:off x="4893475" y="870696"/>
        <a:ext cx="4017850" cy="764493"/>
      </dsp:txXfrm>
    </dsp:sp>
    <dsp:sp modelId="{6F02F92E-7BBA-4983-BFD7-857CFABF19DF}">
      <dsp:nvSpPr>
        <dsp:cNvPr id="0" name=""/>
        <dsp:cNvSpPr/>
      </dsp:nvSpPr>
      <dsp:spPr>
        <a:xfrm>
          <a:off x="0" y="1759007"/>
          <a:ext cx="8912189" cy="764493"/>
        </a:xfrm>
        <a:prstGeom prst="roundRect">
          <a:avLst>
            <a:gd name="adj" fmla="val 10000"/>
          </a:avLst>
        </a:prstGeom>
        <a:solidFill>
          <a:srgbClr val="B9DAE5"/>
        </a:solidFill>
        <a:ln>
          <a:noFill/>
        </a:ln>
        <a:effectLst/>
      </dsp:spPr>
      <dsp:style>
        <a:lnRef idx="0">
          <a:scrgbClr r="0" g="0" b="0"/>
        </a:lnRef>
        <a:fillRef idx="1">
          <a:scrgbClr r="0" g="0" b="0"/>
        </a:fillRef>
        <a:effectRef idx="0">
          <a:scrgbClr r="0" g="0" b="0"/>
        </a:effectRef>
        <a:fontRef idx="minor"/>
      </dsp:style>
    </dsp:sp>
    <dsp:sp modelId="{5DA89865-3DFD-4F9F-A0E6-7B1E9D775AA4}">
      <dsp:nvSpPr>
        <dsp:cNvPr id="0" name=""/>
        <dsp:cNvSpPr/>
      </dsp:nvSpPr>
      <dsp:spPr>
        <a:xfrm>
          <a:off x="231259" y="1940637"/>
          <a:ext cx="420471" cy="4204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07E02C-8213-42AD-B717-DE4489D69B6F}">
      <dsp:nvSpPr>
        <dsp:cNvPr id="0" name=""/>
        <dsp:cNvSpPr/>
      </dsp:nvSpPr>
      <dsp:spPr>
        <a:xfrm>
          <a:off x="882990" y="1768609"/>
          <a:ext cx="4010485"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92B49"/>
              </a:solidFill>
            </a:rPr>
            <a:t>Follow-up sessions</a:t>
          </a:r>
        </a:p>
      </dsp:txBody>
      <dsp:txXfrm>
        <a:off x="882990" y="1768609"/>
        <a:ext cx="4010485" cy="764493"/>
      </dsp:txXfrm>
    </dsp:sp>
    <dsp:sp modelId="{8BD75C95-BC7B-4A9E-A7B3-87AF0A3001FD}">
      <dsp:nvSpPr>
        <dsp:cNvPr id="0" name=""/>
        <dsp:cNvSpPr/>
      </dsp:nvSpPr>
      <dsp:spPr>
        <a:xfrm>
          <a:off x="4893475" y="1768609"/>
          <a:ext cx="4017850" cy="764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09" tIns="80909" rIns="80909" bIns="80909"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92B49"/>
              </a:solidFill>
            </a:rPr>
            <a:t>Up to four ~10 minute calls</a:t>
          </a:r>
        </a:p>
        <a:p>
          <a:pPr marL="0" lvl="0" indent="0" algn="l" defTabSz="533400">
            <a:lnSpc>
              <a:spcPct val="90000"/>
            </a:lnSpc>
            <a:spcBef>
              <a:spcPct val="0"/>
            </a:spcBef>
            <a:spcAft>
              <a:spcPct val="35000"/>
            </a:spcAft>
            <a:buNone/>
          </a:pPr>
          <a:r>
            <a:rPr lang="en-US" sz="1200" kern="1200">
              <a:solidFill>
                <a:srgbClr val="092B49"/>
              </a:solidFill>
            </a:rPr>
            <a:t>Support and accountability</a:t>
          </a:r>
        </a:p>
        <a:p>
          <a:pPr marL="0" lvl="0" indent="0" algn="l" defTabSz="533400">
            <a:lnSpc>
              <a:spcPct val="90000"/>
            </a:lnSpc>
            <a:spcBef>
              <a:spcPct val="0"/>
            </a:spcBef>
            <a:spcAft>
              <a:spcPct val="35000"/>
            </a:spcAft>
            <a:buNone/>
          </a:pPr>
          <a:r>
            <a:rPr lang="en-US" sz="1200" kern="1200" dirty="0">
              <a:solidFill>
                <a:srgbClr val="092B49"/>
              </a:solidFill>
            </a:rPr>
            <a:t>Relapse prevention</a:t>
          </a:r>
        </a:p>
      </dsp:txBody>
      <dsp:txXfrm>
        <a:off x="4893475" y="1768609"/>
        <a:ext cx="4017850" cy="764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2166B-464B-4976-9320-1EB531251321}">
      <dsp:nvSpPr>
        <dsp:cNvPr id="0" name=""/>
        <dsp:cNvSpPr/>
      </dsp:nvSpPr>
      <dsp:spPr>
        <a:xfrm>
          <a:off x="695059"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Motivation</a:t>
          </a:r>
        </a:p>
      </dsp:txBody>
      <dsp:txXfrm>
        <a:off x="695059" y="352"/>
        <a:ext cx="1532873" cy="919724"/>
      </dsp:txXfrm>
    </dsp:sp>
    <dsp:sp modelId="{D421AE67-3C0F-4C77-8D22-7A983986EB04}">
      <dsp:nvSpPr>
        <dsp:cNvPr id="0" name=""/>
        <dsp:cNvSpPr/>
      </dsp:nvSpPr>
      <dsp:spPr>
        <a:xfrm>
          <a:off x="2381221"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Self-efficacy</a:t>
          </a:r>
        </a:p>
      </dsp:txBody>
      <dsp:txXfrm>
        <a:off x="2381221" y="352"/>
        <a:ext cx="1532873" cy="919724"/>
      </dsp:txXfrm>
    </dsp:sp>
    <dsp:sp modelId="{CF942B5E-1594-430E-A081-982AA0A51376}">
      <dsp:nvSpPr>
        <dsp:cNvPr id="0" name=""/>
        <dsp:cNvSpPr/>
      </dsp:nvSpPr>
      <dsp:spPr>
        <a:xfrm>
          <a:off x="4067382"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Smoking &amp; quitting history</a:t>
          </a:r>
        </a:p>
      </dsp:txBody>
      <dsp:txXfrm>
        <a:off x="4067382" y="352"/>
        <a:ext cx="1532873" cy="919724"/>
      </dsp:txXfrm>
    </dsp:sp>
    <dsp:sp modelId="{7D773AB9-0D8F-4BF6-B173-64F99F24F804}">
      <dsp:nvSpPr>
        <dsp:cNvPr id="0" name=""/>
        <dsp:cNvSpPr/>
      </dsp:nvSpPr>
      <dsp:spPr>
        <a:xfrm>
          <a:off x="5753543"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Environmental considerations</a:t>
          </a:r>
        </a:p>
      </dsp:txBody>
      <dsp:txXfrm>
        <a:off x="5753543" y="352"/>
        <a:ext cx="1532873" cy="919724"/>
      </dsp:txXfrm>
    </dsp:sp>
    <dsp:sp modelId="{61CA4ED9-BBE0-4810-A423-473C846C6A64}">
      <dsp:nvSpPr>
        <dsp:cNvPr id="0" name=""/>
        <dsp:cNvSpPr/>
      </dsp:nvSpPr>
      <dsp:spPr>
        <a:xfrm>
          <a:off x="7439704"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Treatment overview &amp; rationale</a:t>
          </a:r>
        </a:p>
      </dsp:txBody>
      <dsp:txXfrm>
        <a:off x="7439704" y="352"/>
        <a:ext cx="1532873" cy="919724"/>
      </dsp:txXfrm>
    </dsp:sp>
    <dsp:sp modelId="{13D4BA00-802B-419C-B760-EA7669F316B6}">
      <dsp:nvSpPr>
        <dsp:cNvPr id="0" name=""/>
        <dsp:cNvSpPr/>
      </dsp:nvSpPr>
      <dsp:spPr>
        <a:xfrm>
          <a:off x="9125866" y="352"/>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Health considerations </a:t>
          </a:r>
        </a:p>
      </dsp:txBody>
      <dsp:txXfrm>
        <a:off x="9125866" y="352"/>
        <a:ext cx="1532873" cy="919724"/>
      </dsp:txXfrm>
    </dsp:sp>
    <dsp:sp modelId="{23AF7775-9C0C-40D8-9946-847E1BDF3346}">
      <dsp:nvSpPr>
        <dsp:cNvPr id="0" name=""/>
        <dsp:cNvSpPr/>
      </dsp:nvSpPr>
      <dsp:spPr>
        <a:xfrm>
          <a:off x="4067382"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Quitting methods </a:t>
          </a:r>
        </a:p>
      </dsp:txBody>
      <dsp:txXfrm>
        <a:off x="4067382" y="1073364"/>
        <a:ext cx="1532873" cy="919724"/>
      </dsp:txXfrm>
    </dsp:sp>
    <dsp:sp modelId="{155196AC-5992-4718-9575-89D3F69F7CE2}">
      <dsp:nvSpPr>
        <dsp:cNvPr id="0" name=""/>
        <dsp:cNvSpPr/>
      </dsp:nvSpPr>
      <dsp:spPr>
        <a:xfrm>
          <a:off x="5753543" y="1073364"/>
          <a:ext cx="1532873" cy="919724"/>
        </a:xfrm>
        <a:prstGeom prst="rect">
          <a:avLst/>
        </a:prstGeom>
        <a:solidFill>
          <a:srgbClr val="FF9E1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Self-image</a:t>
          </a:r>
        </a:p>
      </dsp:txBody>
      <dsp:txXfrm>
        <a:off x="5753543" y="1073364"/>
        <a:ext cx="1532873" cy="9197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D1CF9-70EF-421A-AA70-AEA17572303B}">
      <dsp:nvSpPr>
        <dsp:cNvPr id="0" name=""/>
        <dsp:cNvSpPr/>
      </dsp:nvSpPr>
      <dsp:spPr>
        <a:xfrm>
          <a:off x="382434" y="23366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2013</a:t>
          </a:r>
        </a:p>
      </dsp:txBody>
      <dsp:txXfrm>
        <a:off x="382434" y="2336668"/>
        <a:ext cx="3050166" cy="491701"/>
      </dsp:txXfrm>
    </dsp:sp>
    <dsp:sp modelId="{2EFCC1C8-1036-4960-8547-7805F2BD96CF}">
      <dsp:nvSpPr>
        <dsp:cNvPr id="0" name=""/>
        <dsp:cNvSpPr/>
      </dsp:nvSpPr>
      <dsp:spPr>
        <a:xfrm>
          <a:off x="0" y="2088642"/>
          <a:ext cx="9534098" cy="174053"/>
        </a:xfrm>
        <a:prstGeom prst="rect">
          <a:avLst/>
        </a:prstGeom>
        <a:solidFill>
          <a:srgbClr val="FF9E1B"/>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E3A28B92-03A3-4F21-975C-9C41DF311E5C}">
      <dsp:nvSpPr>
        <dsp:cNvPr id="0" name=""/>
        <dsp:cNvSpPr/>
      </dsp:nvSpPr>
      <dsp:spPr>
        <a:xfrm>
          <a:off x="229926" y="628088"/>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Began electronic referrals (e-Referral) in 2013 with UC Davis </a:t>
          </a:r>
        </a:p>
      </dsp:txBody>
      <dsp:txXfrm>
        <a:off x="229926" y="628088"/>
        <a:ext cx="3355183" cy="720826"/>
      </dsp:txXfrm>
    </dsp:sp>
    <dsp:sp modelId="{CC2222F6-60EB-4CCC-BDC4-540F08815314}">
      <dsp:nvSpPr>
        <dsp:cNvPr id="0" name=""/>
        <dsp:cNvSpPr/>
      </dsp:nvSpPr>
      <dsp:spPr>
        <a:xfrm>
          <a:off x="1907517"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43BE6284-977B-4193-B762-00FB857D6BF4}">
      <dsp:nvSpPr>
        <dsp:cNvPr id="0" name=""/>
        <dsp:cNvSpPr/>
      </dsp:nvSpPr>
      <dsp:spPr>
        <a:xfrm>
          <a:off x="2288788" y="15229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2014</a:t>
          </a:r>
        </a:p>
      </dsp:txBody>
      <dsp:txXfrm>
        <a:off x="2288788" y="1522968"/>
        <a:ext cx="3050166" cy="491701"/>
      </dsp:txXfrm>
    </dsp:sp>
    <dsp:sp modelId="{A824194C-D086-4239-9B8F-4F09F64703DD}">
      <dsp:nvSpPr>
        <dsp:cNvPr id="0" name=""/>
        <dsp:cNvSpPr/>
      </dsp:nvSpPr>
      <dsp:spPr>
        <a:xfrm>
          <a:off x="2136280" y="3002423"/>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Expanded to 3 additional 3 UC’s in 2014 and a 4th in 2015 </a:t>
          </a:r>
        </a:p>
      </dsp:txBody>
      <dsp:txXfrm>
        <a:off x="2136280" y="3002423"/>
        <a:ext cx="3355183" cy="720826"/>
      </dsp:txXfrm>
    </dsp:sp>
    <dsp:sp modelId="{E73AC15A-A31D-48D3-820D-DAA74040B6B9}">
      <dsp:nvSpPr>
        <dsp:cNvPr id="0" name=""/>
        <dsp:cNvSpPr/>
      </dsp:nvSpPr>
      <dsp:spPr>
        <a:xfrm>
          <a:off x="3813871"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865AFDDB-C670-4CE8-809D-01322CE7E2C6}">
      <dsp:nvSpPr>
        <dsp:cNvPr id="0" name=""/>
        <dsp:cNvSpPr/>
      </dsp:nvSpPr>
      <dsp:spPr>
        <a:xfrm>
          <a:off x="1853126"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903A62-DA83-4E93-93CB-9CEA1B365AF6}">
      <dsp:nvSpPr>
        <dsp:cNvPr id="0" name=""/>
        <dsp:cNvSpPr/>
      </dsp:nvSpPr>
      <dsp:spPr>
        <a:xfrm>
          <a:off x="3759480"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B2CDC73-76EA-470A-9BEB-2E5895D23F77}">
      <dsp:nvSpPr>
        <dsp:cNvPr id="0" name=""/>
        <dsp:cNvSpPr/>
      </dsp:nvSpPr>
      <dsp:spPr>
        <a:xfrm>
          <a:off x="4195142" y="23366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2015</a:t>
          </a:r>
        </a:p>
      </dsp:txBody>
      <dsp:txXfrm>
        <a:off x="4195142" y="2336668"/>
        <a:ext cx="3050166" cy="491701"/>
      </dsp:txXfrm>
    </dsp:sp>
    <dsp:sp modelId="{7F59FE78-1DFB-4343-BD20-DBEC5C96895B}">
      <dsp:nvSpPr>
        <dsp:cNvPr id="0" name=""/>
        <dsp:cNvSpPr/>
      </dsp:nvSpPr>
      <dsp:spPr>
        <a:xfrm>
          <a:off x="4042634" y="628088"/>
          <a:ext cx="3355183" cy="72082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Designated as Specialized Registry in 2015 </a:t>
          </a:r>
        </a:p>
      </dsp:txBody>
      <dsp:txXfrm>
        <a:off x="4042634" y="628088"/>
        <a:ext cx="3355183" cy="720826"/>
      </dsp:txXfrm>
    </dsp:sp>
    <dsp:sp modelId="{8EF5B6AA-1549-4A2F-8113-073C7BCC5F56}">
      <dsp:nvSpPr>
        <dsp:cNvPr id="0" name=""/>
        <dsp:cNvSpPr/>
      </dsp:nvSpPr>
      <dsp:spPr>
        <a:xfrm>
          <a:off x="5720226"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68074F9-40C6-431A-8D04-E055C8AFA01F}">
      <dsp:nvSpPr>
        <dsp:cNvPr id="0" name=""/>
        <dsp:cNvSpPr/>
      </dsp:nvSpPr>
      <dsp:spPr>
        <a:xfrm>
          <a:off x="6101496" y="1522968"/>
          <a:ext cx="3050166"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solidFill>
                <a:srgbClr val="092B49"/>
              </a:solidFill>
              <a:latin typeface="F37 Jagger Bold" panose="00000800000000000000" pitchFamily="50" charset="0"/>
            </a:rPr>
            <a:t>2016</a:t>
          </a:r>
        </a:p>
      </dsp:txBody>
      <dsp:txXfrm>
        <a:off x="6101496" y="1522968"/>
        <a:ext cx="3050166" cy="491701"/>
      </dsp:txXfrm>
    </dsp:sp>
    <dsp:sp modelId="{F40E9A42-E4A5-4626-9C21-DEBD7F32A75E}">
      <dsp:nvSpPr>
        <dsp:cNvPr id="0" name=""/>
        <dsp:cNvSpPr/>
      </dsp:nvSpPr>
      <dsp:spPr>
        <a:xfrm>
          <a:off x="5948988" y="3002423"/>
          <a:ext cx="3355183" cy="929486"/>
        </a:xfrm>
        <a:prstGeom prst="rect">
          <a:avLst/>
        </a:prstGeom>
        <a:solidFill>
          <a:srgbClr val="B9DAE5">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92B49"/>
              </a:solidFill>
            </a:rPr>
            <a:t>Since 2016 partnered with over 80 clinics, hospitals, etc. to implement e-Referral program </a:t>
          </a:r>
        </a:p>
      </dsp:txBody>
      <dsp:txXfrm>
        <a:off x="5948988" y="3002423"/>
        <a:ext cx="3355183" cy="929486"/>
      </dsp:txXfrm>
    </dsp:sp>
    <dsp:sp modelId="{42BD4239-0477-4E36-A00E-86F1488618BB}">
      <dsp:nvSpPr>
        <dsp:cNvPr id="0" name=""/>
        <dsp:cNvSpPr/>
      </dsp:nvSpPr>
      <dsp:spPr>
        <a:xfrm>
          <a:off x="7626580"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70DFDE79-015F-46C0-9691-7D07743C06C4}">
      <dsp:nvSpPr>
        <dsp:cNvPr id="0" name=""/>
        <dsp:cNvSpPr/>
      </dsp:nvSpPr>
      <dsp:spPr>
        <a:xfrm>
          <a:off x="5665834"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3F2A89C-93AC-473B-9098-45A3A5695A7F}">
      <dsp:nvSpPr>
        <dsp:cNvPr id="0" name=""/>
        <dsp:cNvSpPr/>
      </dsp:nvSpPr>
      <dsp:spPr>
        <a:xfrm>
          <a:off x="757218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E354DB5-6859-4FBC-A86B-9311279E10FB}" type="slidenum">
              <a:rPr lang="en-US" smtClean="0"/>
              <a:t>‹#›</a:t>
            </a:fld>
            <a:endParaRPr lang="en-US"/>
          </a:p>
        </p:txBody>
      </p:sp>
    </p:spTree>
    <p:extLst>
      <p:ext uri="{BB962C8B-B14F-4D97-AF65-F5344CB8AC3E}">
        <p14:creationId xmlns:p14="http://schemas.microsoft.com/office/powerpoint/2010/main" val="257936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1293A96-CBB5-49AB-85B1-8430E08799CA}" type="datetimeFigureOut">
              <a:rPr lang="en-US" smtClean="0"/>
              <a:t>7/29/2024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22379-482E-4C23-B817-F206E7B7C1FE}" type="slidenum">
              <a:rPr lang="en-US" smtClean="0"/>
              <a:t>‹#›</a:t>
            </a:fld>
            <a:endParaRPr lang="en-US"/>
          </a:p>
        </p:txBody>
      </p:sp>
    </p:spTree>
    <p:extLst>
      <p:ext uri="{BB962C8B-B14F-4D97-AF65-F5344CB8AC3E}">
        <p14:creationId xmlns:p14="http://schemas.microsoft.com/office/powerpoint/2010/main" val="40409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a:t>
            </a:r>
          </a:p>
          <a:p>
            <a:r>
              <a:rPr lang="en-US" dirty="0"/>
              <a:t>Hi everyone, I’m Carrie Kirby.  Thank you for taking the time to learn more about KIC services, promotion and cessation referrals. Today, Dr. Rina Edi , and myself, are going to provide a brief overview about KIC’s free tobacco cessation services and on how to refer patients to KIC.</a:t>
            </a:r>
          </a:p>
        </p:txBody>
      </p:sp>
      <p:sp>
        <p:nvSpPr>
          <p:cNvPr id="4" name="Slide Number Placeholder 3"/>
          <p:cNvSpPr>
            <a:spLocks noGrp="1"/>
          </p:cNvSpPr>
          <p:nvPr>
            <p:ph type="sldNum" sz="quarter" idx="5"/>
          </p:nvPr>
        </p:nvSpPr>
        <p:spPr/>
        <p:txBody>
          <a:bodyPr/>
          <a:lstStyle/>
          <a:p>
            <a:fld id="{2AB22379-482E-4C23-B817-F206E7B7C1FE}" type="slidenum">
              <a:rPr lang="en-US" smtClean="0"/>
              <a:t>1</a:t>
            </a:fld>
            <a:endParaRPr lang="en-US"/>
          </a:p>
        </p:txBody>
      </p:sp>
    </p:spTree>
    <p:extLst>
      <p:ext uri="{BB962C8B-B14F-4D97-AF65-F5344CB8AC3E}">
        <p14:creationId xmlns:p14="http://schemas.microsoft.com/office/powerpoint/2010/main" val="131246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p:txBody>
      </p:sp>
      <p:sp>
        <p:nvSpPr>
          <p:cNvPr id="4" name="Slide Number Placeholder 3"/>
          <p:cNvSpPr>
            <a:spLocks noGrp="1"/>
          </p:cNvSpPr>
          <p:nvPr>
            <p:ph type="sldNum" sz="quarter" idx="5"/>
          </p:nvPr>
        </p:nvSpPr>
        <p:spPr/>
        <p:txBody>
          <a:bodyPr/>
          <a:lstStyle/>
          <a:p>
            <a:fld id="{2AB22379-482E-4C23-B817-F206E7B7C1FE}" type="slidenum">
              <a:rPr lang="en-US" smtClean="0"/>
              <a:t>10</a:t>
            </a:fld>
            <a:endParaRPr lang="en-US"/>
          </a:p>
        </p:txBody>
      </p:sp>
    </p:spTree>
    <p:extLst>
      <p:ext uri="{BB962C8B-B14F-4D97-AF65-F5344CB8AC3E}">
        <p14:creationId xmlns:p14="http://schemas.microsoft.com/office/powerpoint/2010/main" val="412045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11</a:t>
            </a:fld>
            <a:endParaRPr lang="en-US"/>
          </a:p>
        </p:txBody>
      </p:sp>
    </p:spTree>
    <p:extLst>
      <p:ext uri="{BB962C8B-B14F-4D97-AF65-F5344CB8AC3E}">
        <p14:creationId xmlns:p14="http://schemas.microsoft.com/office/powerpoint/2010/main" val="160973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p:txBody>
      </p:sp>
      <p:sp>
        <p:nvSpPr>
          <p:cNvPr id="4" name="Slide Number Placeholder 3"/>
          <p:cNvSpPr>
            <a:spLocks noGrp="1"/>
          </p:cNvSpPr>
          <p:nvPr>
            <p:ph type="sldNum" sz="quarter" idx="5"/>
          </p:nvPr>
        </p:nvSpPr>
        <p:spPr/>
        <p:txBody>
          <a:bodyPr/>
          <a:lstStyle/>
          <a:p>
            <a:fld id="{2AB22379-482E-4C23-B817-F206E7B7C1FE}" type="slidenum">
              <a:rPr lang="en-US" smtClean="0"/>
              <a:t>12</a:t>
            </a:fld>
            <a:endParaRPr lang="en-US"/>
          </a:p>
        </p:txBody>
      </p:sp>
    </p:spTree>
    <p:extLst>
      <p:ext uri="{BB962C8B-B14F-4D97-AF65-F5344CB8AC3E}">
        <p14:creationId xmlns:p14="http://schemas.microsoft.com/office/powerpoint/2010/main" val="2657209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p:txBody>
      </p:sp>
      <p:sp>
        <p:nvSpPr>
          <p:cNvPr id="4" name="Slide Number Placeholder 3"/>
          <p:cNvSpPr>
            <a:spLocks noGrp="1"/>
          </p:cNvSpPr>
          <p:nvPr>
            <p:ph type="sldNum" sz="quarter" idx="5"/>
          </p:nvPr>
        </p:nvSpPr>
        <p:spPr/>
        <p:txBody>
          <a:bodyPr/>
          <a:lstStyle/>
          <a:p>
            <a:fld id="{2AB22379-482E-4C23-B817-F206E7B7C1FE}" type="slidenum">
              <a:rPr lang="en-US" smtClean="0"/>
              <a:t>13</a:t>
            </a:fld>
            <a:endParaRPr lang="en-US"/>
          </a:p>
        </p:txBody>
      </p:sp>
    </p:spTree>
    <p:extLst>
      <p:ext uri="{BB962C8B-B14F-4D97-AF65-F5344CB8AC3E}">
        <p14:creationId xmlns:p14="http://schemas.microsoft.com/office/powerpoint/2010/main" val="255314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p:txBody>
      </p:sp>
      <p:sp>
        <p:nvSpPr>
          <p:cNvPr id="4" name="Slide Number Placeholder 3"/>
          <p:cNvSpPr>
            <a:spLocks noGrp="1"/>
          </p:cNvSpPr>
          <p:nvPr>
            <p:ph type="sldNum" sz="quarter" idx="5"/>
          </p:nvPr>
        </p:nvSpPr>
        <p:spPr/>
        <p:txBody>
          <a:bodyPr/>
          <a:lstStyle/>
          <a:p>
            <a:fld id="{2AB22379-482E-4C23-B817-F206E7B7C1FE}" type="slidenum">
              <a:rPr lang="en-US" smtClean="0"/>
              <a:t>14</a:t>
            </a:fld>
            <a:endParaRPr lang="en-US"/>
          </a:p>
        </p:txBody>
      </p:sp>
    </p:spTree>
    <p:extLst>
      <p:ext uri="{BB962C8B-B14F-4D97-AF65-F5344CB8AC3E}">
        <p14:creationId xmlns:p14="http://schemas.microsoft.com/office/powerpoint/2010/main" val="314806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p:txBody>
      </p:sp>
      <p:sp>
        <p:nvSpPr>
          <p:cNvPr id="4" name="Slide Number Placeholder 3"/>
          <p:cNvSpPr>
            <a:spLocks noGrp="1"/>
          </p:cNvSpPr>
          <p:nvPr>
            <p:ph type="sldNum" sz="quarter" idx="5"/>
          </p:nvPr>
        </p:nvSpPr>
        <p:spPr/>
        <p:txBody>
          <a:bodyPr/>
          <a:lstStyle/>
          <a:p>
            <a:fld id="{2AB22379-482E-4C23-B817-F206E7B7C1FE}" type="slidenum">
              <a:rPr lang="en-US" smtClean="0"/>
              <a:t>15</a:t>
            </a:fld>
            <a:endParaRPr lang="en-US"/>
          </a:p>
        </p:txBody>
      </p:sp>
    </p:spTree>
    <p:extLst>
      <p:ext uri="{BB962C8B-B14F-4D97-AF65-F5344CB8AC3E}">
        <p14:creationId xmlns:p14="http://schemas.microsoft.com/office/powerpoint/2010/main" val="412727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p:txBody>
      </p:sp>
      <p:sp>
        <p:nvSpPr>
          <p:cNvPr id="4" name="Slide Number Placeholder 3"/>
          <p:cNvSpPr>
            <a:spLocks noGrp="1"/>
          </p:cNvSpPr>
          <p:nvPr>
            <p:ph type="sldNum" sz="quarter" idx="5"/>
          </p:nvPr>
        </p:nvSpPr>
        <p:spPr/>
        <p:txBody>
          <a:bodyPr/>
          <a:lstStyle/>
          <a:p>
            <a:fld id="{2AB22379-482E-4C23-B817-F206E7B7C1FE}" type="slidenum">
              <a:rPr lang="en-US" smtClean="0"/>
              <a:t>16</a:t>
            </a:fld>
            <a:endParaRPr lang="en-US"/>
          </a:p>
        </p:txBody>
      </p:sp>
    </p:spTree>
    <p:extLst>
      <p:ext uri="{BB962C8B-B14F-4D97-AF65-F5344CB8AC3E}">
        <p14:creationId xmlns:p14="http://schemas.microsoft.com/office/powerpoint/2010/main" val="411264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RINA</a:t>
            </a:r>
          </a:p>
        </p:txBody>
      </p:sp>
      <p:sp>
        <p:nvSpPr>
          <p:cNvPr id="4" name="Slide Number Placeholder 3"/>
          <p:cNvSpPr>
            <a:spLocks noGrp="1"/>
          </p:cNvSpPr>
          <p:nvPr>
            <p:ph type="sldNum" sz="quarter" idx="5"/>
          </p:nvPr>
        </p:nvSpPr>
        <p:spPr/>
        <p:txBody>
          <a:bodyPr/>
          <a:lstStyle/>
          <a:p>
            <a:fld id="{2AB22379-482E-4C23-B817-F206E7B7C1FE}" type="slidenum">
              <a:rPr lang="en-US" smtClean="0"/>
              <a:t>17</a:t>
            </a:fld>
            <a:endParaRPr lang="en-US"/>
          </a:p>
        </p:txBody>
      </p:sp>
    </p:spTree>
    <p:extLst>
      <p:ext uri="{BB962C8B-B14F-4D97-AF65-F5344CB8AC3E}">
        <p14:creationId xmlns:p14="http://schemas.microsoft.com/office/powerpoint/2010/main" val="788793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21E1F"/>
                </a:solidFill>
                <a:latin typeface="Gilroy"/>
              </a:rPr>
              <a:t>RINA</a:t>
            </a:r>
          </a:p>
          <a:p>
            <a:pPr marL="174708" indent="-174708">
              <a:buFontTx/>
              <a:buChar char="-"/>
            </a:pPr>
            <a:r>
              <a:rPr lang="en-US" dirty="0">
                <a:solidFill>
                  <a:srgbClr val="221E1F"/>
                </a:solidFill>
                <a:latin typeface="Gilroy"/>
              </a:rPr>
              <a:t>With Ask – important that these are open ended</a:t>
            </a:r>
          </a:p>
          <a:p>
            <a:pPr lvl="0"/>
            <a:r>
              <a:rPr lang="en-US" dirty="0">
                <a:solidFill>
                  <a:srgbClr val="221E1F"/>
                </a:solidFill>
                <a:latin typeface="Gilroy"/>
              </a:rPr>
              <a:t>Advise – we still want to provide information but want the information to be tailored to the client’s own goals. We can also ask permission to share information with the client – this communicates respect for the client. </a:t>
            </a:r>
            <a:r>
              <a:rPr lang="en-US" dirty="0"/>
              <a:t>Advise patients who smoke/vape to consider quitting </a:t>
            </a:r>
          </a:p>
          <a:p>
            <a:pPr lvl="0"/>
            <a:r>
              <a:rPr lang="en-US" dirty="0"/>
              <a:t>Smoking can lead to or exacerbate health problems such as: </a:t>
            </a:r>
          </a:p>
          <a:p>
            <a:pPr lvl="1"/>
            <a:r>
              <a:rPr lang="en-US" dirty="0"/>
              <a:t>Heart and lung disease </a:t>
            </a:r>
          </a:p>
          <a:p>
            <a:pPr lvl="1"/>
            <a:r>
              <a:rPr lang="en-US" dirty="0"/>
              <a:t>Diabetes </a:t>
            </a:r>
          </a:p>
          <a:p>
            <a:pPr lvl="1"/>
            <a:r>
              <a:rPr lang="en-US" dirty="0"/>
              <a:t>Stroke</a:t>
            </a:r>
          </a:p>
          <a:p>
            <a:pPr lvl="1"/>
            <a:r>
              <a:rPr lang="en-US" dirty="0"/>
              <a:t>Ongoing infections and colds </a:t>
            </a:r>
          </a:p>
          <a:p>
            <a:pPr lvl="1"/>
            <a:r>
              <a:rPr lang="en-US" dirty="0"/>
              <a:t>Cancer </a:t>
            </a:r>
          </a:p>
          <a:p>
            <a:pPr marL="174708" indent="-174708">
              <a:buFontTx/>
              <a:buChar char="-"/>
            </a:pPr>
            <a:endParaRPr lang="en-US" dirty="0">
              <a:solidFill>
                <a:srgbClr val="221E1F"/>
              </a:solidFill>
              <a:latin typeface="Gilroy"/>
            </a:endParaRPr>
          </a:p>
          <a:p>
            <a:pPr marL="174708" indent="-174708">
              <a:buFontTx/>
              <a:buChar char="-"/>
            </a:pPr>
            <a:r>
              <a:rPr lang="en-US" dirty="0">
                <a:solidFill>
                  <a:srgbClr val="221E1F"/>
                </a:solidFill>
                <a:latin typeface="Gilroy"/>
              </a:rPr>
              <a:t>Refer – this is about connecting the client to options in line with their goals - </a:t>
            </a:r>
            <a:r>
              <a:rPr lang="en-US" u="sng" dirty="0">
                <a:solidFill>
                  <a:srgbClr val="221E1F"/>
                </a:solidFill>
                <a:latin typeface="Gilroy"/>
              </a:rPr>
              <a:t>For those who clearly don’t want to quit, don’t insist—the outcome you want is to have a friendly conversation so that they will trust you in the future. Always reiterate that you will continue to inquire about their interest in quitting in future visits and that they may reach out to you when they feel ready.</a:t>
            </a:r>
            <a:r>
              <a:rPr lang="en-US" u="sng" dirty="0">
                <a:latin typeface="Gilroy"/>
              </a:rPr>
              <a:t> quitting. </a:t>
            </a:r>
            <a:endParaRPr lang="en-US" u="sng" dirty="0"/>
          </a:p>
          <a:p>
            <a:endParaRPr lang="en-US" dirty="0">
              <a:latin typeface="Gilroy"/>
            </a:endParaRPr>
          </a:p>
          <a:p>
            <a:r>
              <a:rPr lang="en-US" b="1" dirty="0">
                <a:latin typeface="Gilroy Bold"/>
              </a:rPr>
              <a:t>Refer (Connect) </a:t>
            </a:r>
            <a:endParaRPr lang="en-US" dirty="0">
              <a:latin typeface="Gilroy Bold"/>
            </a:endParaRPr>
          </a:p>
          <a:p>
            <a:r>
              <a:rPr lang="en-US" b="1" dirty="0">
                <a:latin typeface="Gilroy Bold"/>
              </a:rPr>
              <a:t>If the patient is interested in quitting, congratulate them on their decision. Refer patients willing to quit smoking to: </a:t>
            </a:r>
            <a:endParaRPr lang="en-US" dirty="0">
              <a:latin typeface="Gilroy Bold"/>
            </a:endParaRPr>
          </a:p>
          <a:p>
            <a:r>
              <a:rPr lang="en-US" b="1" dirty="0">
                <a:latin typeface="Gilroy ExtraBold"/>
              </a:rPr>
              <a:t>Kick It California </a:t>
            </a:r>
            <a:endParaRPr lang="en-US" dirty="0">
              <a:latin typeface="Gilroy ExtraBold"/>
            </a:endParaRPr>
          </a:p>
          <a:p>
            <a:r>
              <a:rPr lang="en-US" i="1" dirty="0">
                <a:latin typeface="Gilroy Italic"/>
              </a:rPr>
              <a:t>(formerly known as California Smoker’s Helpline) </a:t>
            </a:r>
            <a:endParaRPr lang="en-US" dirty="0">
              <a:latin typeface="Gilroy Italic"/>
            </a:endParaRPr>
          </a:p>
          <a:p>
            <a:r>
              <a:rPr lang="en-US" b="1" dirty="0">
                <a:latin typeface="Gilroy ExtraBold"/>
              </a:rPr>
              <a:t>1-800-600-8191 • kickitca.org </a:t>
            </a:r>
            <a:endParaRPr lang="en-US" dirty="0">
              <a:latin typeface="Gilroy ExtraBold"/>
            </a:endParaRPr>
          </a:p>
          <a:p>
            <a:r>
              <a:rPr lang="en-US" dirty="0">
                <a:latin typeface="Gilroy"/>
              </a:rPr>
              <a:t>For those who are not ready to quit or thinking about quitting, they may be ready next time. It is important to avoid being judgmental or trying to pressure the patient into quitting. Offer literature and supportive materials that emphasize the benefits of</a:t>
            </a:r>
          </a:p>
          <a:p>
            <a:r>
              <a:rPr lang="en-US" dirty="0">
                <a:latin typeface="Gilroy"/>
              </a:rPr>
              <a:t>BLACK COMMUNITY: Take in account occasional smokers. Assess level of addiction? </a:t>
            </a:r>
            <a:r>
              <a:rPr lang="en-US" dirty="0"/>
              <a:t>how quickly upon awakening tobacco is used rather than the number of cigarettes smoked per day. importance of maintaining a high level of motivation throughout a quit attempt. Menthol or not menthol cigarettes. Intentions to quit with their extended family. Identify if spiritual or religious beliefs are a source of support for clients. ◾ Review that spiritual counseling through church may be beneficial during a quit attempt.</a:t>
            </a:r>
          </a:p>
          <a:p>
            <a:r>
              <a:rPr lang="en-US" dirty="0"/>
              <a:t>Tip #1: Utilize motivational interviewing to assist participants build commitment and reach a decision to change. • Ask permission to talk about their smoking habits. • Ask open-ended questions like, “How do you feel about quitting smoking?” • Help them understand their reasons for quitting. • Be encouraging and empathetic. Stay away from judgement comments.</a:t>
            </a:r>
          </a:p>
          <a:p>
            <a:r>
              <a:rPr lang="en-US" dirty="0">
                <a:latin typeface="Gilroy"/>
              </a:rPr>
              <a:t>If ready/not ready to quit</a:t>
            </a:r>
          </a:p>
          <a:p>
            <a:pPr defTabSz="931774">
              <a:defRPr/>
            </a:pPr>
            <a:r>
              <a:rPr lang="en-US" dirty="0"/>
              <a:t>NRT: </a:t>
            </a:r>
            <a:r>
              <a:rPr lang="en-US" dirty="0">
                <a:latin typeface="Calibri" panose="020F0502020204030204" pitchFamily="34" charset="0"/>
                <a:ea typeface="Calibri" panose="020F0502020204030204" pitchFamily="34" charset="0"/>
                <a:cs typeface="Times New Roman" panose="02020603050405020304" pitchFamily="18" charset="0"/>
              </a:rPr>
              <a:t>Decades of research have shown that the most effective way to quit smoking uses a combination of counseling and medications, such as nicotine patches, gum, and lozenges. </a:t>
            </a:r>
          </a:p>
          <a:p>
            <a:pPr defTabSz="931774">
              <a:defRPr/>
            </a:pPr>
            <a:r>
              <a:rPr lang="en-US" dirty="0">
                <a:solidFill>
                  <a:srgbClr val="221E1F"/>
                </a:solidFill>
                <a:latin typeface="Gilroy"/>
              </a:rPr>
              <a:t>As their health care provider or community advisor, communicating with your Latinx patients about their tobacco use and advising them to quit might be one of the most important things you can do for your patient. Smoking is the leading cause of preventable death and ensuring that the patient knows about available help is a first step toward recovery. </a:t>
            </a:r>
          </a:p>
          <a:p>
            <a:pPr defTabSz="931774">
              <a:defRPr/>
            </a:pPr>
            <a:r>
              <a:rPr lang="en-US" dirty="0">
                <a:latin typeface="Calibri" panose="020F0502020204030204" pitchFamily="34" charset="0"/>
                <a:ea typeface="Calibri" panose="020F0502020204030204" pitchFamily="34" charset="0"/>
                <a:cs typeface="Times New Roman" panose="02020603050405020304" pitchFamily="18" charset="0"/>
              </a:rPr>
              <a:t>According to experts/research</a:t>
            </a:r>
          </a:p>
          <a:p>
            <a:pPr defTabSz="931774">
              <a:defRPr/>
            </a:pPr>
            <a:r>
              <a:rPr lang="en-US" dirty="0">
                <a:solidFill>
                  <a:srgbClr val="221E1F"/>
                </a:solidFill>
                <a:latin typeface="Gilroy"/>
                <a:cs typeface="Times New Roman" panose="02020603050405020304" pitchFamily="18" charset="0"/>
              </a:rPr>
              <a:t>Prevention through education and Promotional efforts to communicate that there are free cessation services</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i="0" dirty="0">
                <a:solidFill>
                  <a:srgbClr val="3D3935"/>
                </a:solidFill>
                <a:effectLst/>
                <a:latin typeface="Din"/>
              </a:rPr>
              <a:t>Developing personalized campaign messaging that connects with this audience.</a:t>
            </a:r>
          </a:p>
          <a:p>
            <a:endParaRPr lang="en-US" dirty="0">
              <a:latin typeface="Gilroy"/>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18</a:t>
            </a:fld>
            <a:endParaRPr lang="en-US"/>
          </a:p>
        </p:txBody>
      </p:sp>
    </p:spTree>
    <p:extLst>
      <p:ext uri="{BB962C8B-B14F-4D97-AF65-F5344CB8AC3E}">
        <p14:creationId xmlns:p14="http://schemas.microsoft.com/office/powerpoint/2010/main" val="3091106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RINA</a:t>
            </a:r>
          </a:p>
          <a:p>
            <a:pPr defTabSz="931774">
              <a:defRPr/>
            </a:pPr>
            <a:r>
              <a:rPr lang="en-US" dirty="0"/>
              <a:t>Now that I briefly touched about KIC’s services I want to talk about proactive e-referrals.  This means that we receive information on a patient instead of the patient reaching out to us.  </a:t>
            </a:r>
          </a:p>
          <a:p>
            <a:pPr defTabSz="931774">
              <a:defRPr/>
            </a:pPr>
            <a:endParaRPr lang="en-US" dirty="0"/>
          </a:p>
          <a:p>
            <a:pPr defTabSz="931774">
              <a:defRPr/>
            </a:pPr>
            <a:r>
              <a:rPr lang="en-US" dirty="0"/>
              <a:t>KIC is being proactive versus reactive (i.e. reacting to the patients call)</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19</a:t>
            </a:fld>
            <a:endParaRPr lang="en-US"/>
          </a:p>
        </p:txBody>
      </p:sp>
    </p:spTree>
    <p:extLst>
      <p:ext uri="{BB962C8B-B14F-4D97-AF65-F5344CB8AC3E}">
        <p14:creationId xmlns:p14="http://schemas.microsoft.com/office/powerpoint/2010/main" val="380441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r>
              <a:rPr lang="en-US" dirty="0"/>
              <a:t>And now, a little introduction about us.  Dr. Rina Edi is a Family Medicine Doctor at UCSD and Medical Director for Kick It California.  She’s been at KIC for 6 years and her interests include teaching medical students, residents and other faculty about smoking and vaping cessation and the importance of addressing cessation with patients and how it can impact their health.  She’s also interested in working with healthcare systems to increase referrals to KIC.  </a:t>
            </a:r>
            <a:endParaRPr lang="en-US" b="0" i="0" dirty="0">
              <a:solidFill>
                <a:srgbClr val="000000"/>
              </a:solidFill>
              <a:effectLst/>
              <a:latin typeface="Times New Roman" panose="02020603050405020304" pitchFamily="18" charset="0"/>
            </a:endParaRP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A little about me, my name is Carrie Kirby.  I’m a Project Manager at Kick It California. I’ve been with the program for over 20 years, serving as project manager for various randomized controlled trials looking at tobacco use among vulnerable and underserved populations, like pregnant women and low-income groups. My current interest is working with health care systems to ensure tobacco screenings are done at every encounter.  This includes working with organizations to integrate a KIC referral within their electronic health record.  </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Proactive referrals increase the numbers of smokers getting service, something that increases the number of smokers quitting, which ultimately decreases healthcare costs, saves lives, and makes the population healthier.</a:t>
            </a:r>
          </a:p>
          <a:p>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B22379-482E-4C23-B817-F206E7B7C1FE}" type="slidenum">
              <a:rPr lang="en-US" smtClean="0"/>
              <a:t>2</a:t>
            </a:fld>
            <a:endParaRPr lang="en-US"/>
          </a:p>
        </p:txBody>
      </p:sp>
    </p:spTree>
    <p:extLst>
      <p:ext uri="{BB962C8B-B14F-4D97-AF65-F5344CB8AC3E}">
        <p14:creationId xmlns:p14="http://schemas.microsoft.com/office/powerpoint/2010/main" val="318133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RINA</a:t>
            </a:r>
          </a:p>
          <a:p>
            <a:pPr marL="174708" indent="-174708" defTabSz="931774">
              <a:buFont typeface="Arial" panose="020B0604020202020204" pitchFamily="34" charset="0"/>
              <a:buChar char="•"/>
              <a:defRPr/>
            </a:pPr>
            <a:r>
              <a:rPr lang="en-US" dirty="0"/>
              <a:t>E-referral to the Helpline is a very effective method for increasing tobacco interventions and these type of </a:t>
            </a:r>
            <a:r>
              <a:rPr lang="en-US" baseline="0" dirty="0"/>
              <a:t>referrals have become so popular over the last few years because of technology and their various benefits.  Of which I want to focus on the top three.  </a:t>
            </a:r>
          </a:p>
          <a:p>
            <a:pPr defTabSz="931774">
              <a:defRPr/>
            </a:pPr>
            <a:endParaRPr lang="en-US" baseline="0" dirty="0"/>
          </a:p>
          <a:p>
            <a:pPr marL="174708" indent="-174708">
              <a:buFont typeface="Arial" panose="020B0604020202020204" pitchFamily="34" charset="0"/>
              <a:buChar char="•"/>
            </a:pPr>
            <a:r>
              <a:rPr lang="en-US" dirty="0"/>
              <a:t>Some people are uncomfortable initiating contact with the Quit Line, others forget or lose the phone number</a:t>
            </a:r>
          </a:p>
          <a:p>
            <a:pPr marL="174708" indent="-174708">
              <a:buFont typeface="Arial" panose="020B0604020202020204" pitchFamily="34" charset="0"/>
              <a:buChar char="•"/>
            </a:pPr>
            <a:r>
              <a:rPr lang="en-US" dirty="0"/>
              <a:t>Simple advice to quit results in about 2-3% reach among smokers, while</a:t>
            </a:r>
            <a:r>
              <a:rPr lang="en-US" baseline="0" dirty="0"/>
              <a:t> online referral reaches about 40%</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dirty="0"/>
              <a:t>For Healthcare Providers:</a:t>
            </a:r>
          </a:p>
          <a:p>
            <a:pPr marL="1106481" lvl="2" indent="-174708">
              <a:buFont typeface="Arial" panose="020B0604020202020204" pitchFamily="34" charset="0"/>
              <a:buChar char="•"/>
            </a:pPr>
            <a:r>
              <a:rPr lang="en-US" dirty="0"/>
              <a:t>Incorporates cessation into routine healthcare delivery</a:t>
            </a:r>
          </a:p>
          <a:p>
            <a:pPr marL="1106481" lvl="2" indent="-174708">
              <a:buFont typeface="Arial" panose="020B0604020202020204" pitchFamily="34" charset="0"/>
              <a:buChar char="•"/>
            </a:pPr>
            <a:r>
              <a:rPr lang="en-US" dirty="0"/>
              <a:t>Provides opportunity for system change to improve effectiveness, removing time and resource barriers</a:t>
            </a:r>
          </a:p>
          <a:p>
            <a:pPr marL="1106481" lvl="2" indent="-174708">
              <a:buFont typeface="Arial" panose="020B0604020202020204" pitchFamily="34" charset="0"/>
              <a:buChar char="•"/>
            </a:pPr>
            <a:r>
              <a:rPr lang="en-US" dirty="0"/>
              <a:t>Assists in meeting quality measures for tobacco cessation </a:t>
            </a:r>
          </a:p>
          <a:p>
            <a:pPr marL="1106481" lvl="2" indent="-174708">
              <a:buFont typeface="Arial" panose="020B0604020202020204" pitchFamily="34" charset="0"/>
              <a:buChar char="•"/>
            </a:pPr>
            <a:r>
              <a:rPr lang="en-US" dirty="0"/>
              <a:t>Increases knowledge of latest cessation counseling and pharmacotherapy protocol</a:t>
            </a:r>
          </a:p>
          <a:p>
            <a:pPr marL="1106481" lvl="2" indent="-174708">
              <a:buFont typeface="Arial" panose="020B0604020202020204" pitchFamily="34" charset="0"/>
              <a:buChar char="•"/>
            </a:pPr>
            <a:endParaRPr lang="en-US" baseline="0" dirty="0"/>
          </a:p>
          <a:p>
            <a:pPr marL="1106481" lvl="2" indent="-174708">
              <a:buFont typeface="Arial" panose="020B0604020202020204" pitchFamily="34" charset="0"/>
              <a:buChar char="•"/>
            </a:pPr>
            <a:r>
              <a:rPr lang="en-US" baseline="0" dirty="0"/>
              <a:t>Every smoker – Every encounter: ensure that every smoker receives support at every encounter by using the EHR.</a:t>
            </a:r>
          </a:p>
          <a:p>
            <a:endParaRPr lang="en-US" dirty="0"/>
          </a:p>
          <a:p>
            <a:r>
              <a:rPr lang="en-US" dirty="0" err="1"/>
              <a:t>Uliymatey</a:t>
            </a:r>
            <a:r>
              <a:rPr lang="en-US" baseline="0" dirty="0"/>
              <a:t> f</a:t>
            </a:r>
            <a:r>
              <a:rPr lang="en-US" dirty="0"/>
              <a:t>or Public Health Agencies and </a:t>
            </a:r>
            <a:r>
              <a:rPr lang="en-US" dirty="0" err="1"/>
              <a:t>Quitlines</a:t>
            </a:r>
            <a:r>
              <a:rPr lang="en-US" dirty="0"/>
              <a:t> e-referrals:</a:t>
            </a:r>
          </a:p>
          <a:p>
            <a:pPr marL="640594" lvl="1" indent="-174708">
              <a:buFont typeface="Arial" panose="020B0604020202020204" pitchFamily="34" charset="0"/>
              <a:buChar char="•"/>
            </a:pPr>
            <a:r>
              <a:rPr lang="en-US" dirty="0"/>
              <a:t>Provides cost-effective, sustainable means of reaching more tobacco users</a:t>
            </a:r>
          </a:p>
          <a:p>
            <a:pPr marL="640594" lvl="1" indent="-174708">
              <a:buFont typeface="Arial" panose="020B0604020202020204" pitchFamily="34" charset="0"/>
              <a:buChar char="•"/>
            </a:pPr>
            <a:r>
              <a:rPr lang="en-US" dirty="0"/>
              <a:t>Increases the number of calls received by </a:t>
            </a:r>
            <a:r>
              <a:rPr lang="en-US" dirty="0" err="1"/>
              <a:t>quitlines</a:t>
            </a:r>
            <a:endParaRPr lang="en-US" dirty="0"/>
          </a:p>
          <a:p>
            <a:pPr marL="640594" lvl="1" indent="-174708">
              <a:buFont typeface="Arial" panose="020B0604020202020204" pitchFamily="34" charset="0"/>
              <a:buChar char="•"/>
            </a:pPr>
            <a:r>
              <a:rPr lang="en-US" dirty="0"/>
              <a:t>Increases the percent of callers who enroll in </a:t>
            </a:r>
            <a:r>
              <a:rPr lang="en-US" dirty="0" err="1"/>
              <a:t>quitline</a:t>
            </a:r>
            <a:r>
              <a:rPr lang="en-US" dirty="0"/>
              <a:t> services</a:t>
            </a:r>
          </a:p>
          <a:p>
            <a:pPr marL="1106481" lvl="2" indent="-174708">
              <a:buFont typeface="Arial" panose="020B0604020202020204" pitchFamily="34" charset="0"/>
              <a:buChar char="•"/>
            </a:pPr>
            <a:endParaRPr lang="en-US" dirty="0"/>
          </a:p>
          <a:p>
            <a:pPr marL="174708" indent="-174708" defTabSz="931774">
              <a:buFont typeface="Arial" panose="020B0604020202020204" pitchFamily="34" charset="0"/>
              <a:buChar char="•"/>
              <a:defRPr/>
            </a:pPr>
            <a:r>
              <a:rPr lang="en-US" dirty="0"/>
              <a:t>The Helpline has done a couple of studies about proactive referrals.  One of these was the Partnership for Smokefree Families Project (PSF).  Doctors told their pregnant smokers to call us and they gave them our number. Only 2-3% called us on their own.  We also got direct referrals from the clinics and proactively called, 40% of the group we called agreed to our service. </a:t>
            </a:r>
          </a:p>
          <a:p>
            <a:pPr marL="174708" indent="-174708" defTabSz="931774">
              <a:buFont typeface="Arial" panose="020B0604020202020204" pitchFamily="34" charset="0"/>
              <a:buChar char="•"/>
              <a:defRPr/>
            </a:pPr>
            <a:r>
              <a:rPr lang="en-US" dirty="0"/>
              <a:t>Another study was conducted in the early 90s when Los Angeles wanted to run their own cessation service.  Smokers who called the Helpline and lived in LA were given the info for their county service.  We then followed up and found very few actually used the LA service (about 4%).  </a:t>
            </a:r>
          </a:p>
          <a:p>
            <a:pPr marL="174708" indent="-174708" defTabSz="931774">
              <a:buFont typeface="Arial" panose="020B0604020202020204" pitchFamily="34" charset="0"/>
              <a:buChar char="•"/>
              <a:defRPr/>
            </a:pPr>
            <a:r>
              <a:rPr lang="en-US" baseline="0" dirty="0"/>
              <a:t>From March 1999 to Sept 2003, providers referred 2,322 women to CSH. Of these, only 2% called. Among those who did not call the Helpline, Helpline counselors called them – making 5 attempts over different days and times to contact each woman who was referred but who had not called. Through these proactive efforts, the number of women reached rose from 2% to 67%. </a:t>
            </a:r>
          </a:p>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20</a:t>
            </a:fld>
            <a:endParaRPr lang="en-US"/>
          </a:p>
        </p:txBody>
      </p:sp>
    </p:spTree>
    <p:extLst>
      <p:ext uri="{BB962C8B-B14F-4D97-AF65-F5344CB8AC3E}">
        <p14:creationId xmlns:p14="http://schemas.microsoft.com/office/powerpoint/2010/main" val="3444679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This slide shows the evolution of our electronic referrals with healthcare providers.  We began as a grant funded project with UC Davis in 2013.  We then expanded to 3 additional UC’s in 2014 and a 5</a:t>
            </a:r>
            <a:r>
              <a:rPr lang="en-US" baseline="30000" dirty="0"/>
              <a:t>th</a:t>
            </a:r>
            <a:r>
              <a:rPr lang="en-US" dirty="0"/>
              <a:t> in 2015.  In 2015 we were designated as a specialized registry and helped organizations meet meaningful use metrics which then became MIPS, then PRIME and is now QIP (or Quality Incentive Program).  Since 2016, we’ve partnered with over 80 organizations to implement an e-referral program. </a:t>
            </a:r>
          </a:p>
        </p:txBody>
      </p:sp>
      <p:sp>
        <p:nvSpPr>
          <p:cNvPr id="4" name="Slide Number Placeholder 3"/>
          <p:cNvSpPr>
            <a:spLocks noGrp="1"/>
          </p:cNvSpPr>
          <p:nvPr>
            <p:ph type="sldNum" sz="quarter" idx="5"/>
          </p:nvPr>
        </p:nvSpPr>
        <p:spPr/>
        <p:txBody>
          <a:bodyPr/>
          <a:lstStyle/>
          <a:p>
            <a:fld id="{2AB22379-482E-4C23-B817-F206E7B7C1FE}" type="slidenum">
              <a:rPr lang="en-US" smtClean="0"/>
              <a:t>21</a:t>
            </a:fld>
            <a:endParaRPr lang="en-US"/>
          </a:p>
        </p:txBody>
      </p:sp>
    </p:spTree>
    <p:extLst>
      <p:ext uri="{BB962C8B-B14F-4D97-AF65-F5344CB8AC3E}">
        <p14:creationId xmlns:p14="http://schemas.microsoft.com/office/powerpoint/2010/main" val="3446046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r>
              <a:rPr lang="en-US" dirty="0"/>
              <a:t>This shows referrals over time and as you can see it was a steady increase as we began partnering with organizations.  Then took a huge dip during the pandemic and has began increasing again.  However, we are starting to see a bit of a plateau and want to see the continual increase, so we are reaching back out to organizations to see how we can help them increase their referrals to KIC.  </a:t>
            </a:r>
          </a:p>
        </p:txBody>
      </p:sp>
      <p:sp>
        <p:nvSpPr>
          <p:cNvPr id="4" name="Slide Number Placeholder 3"/>
          <p:cNvSpPr>
            <a:spLocks noGrp="1"/>
          </p:cNvSpPr>
          <p:nvPr>
            <p:ph type="sldNum" sz="quarter" idx="5"/>
          </p:nvPr>
        </p:nvSpPr>
        <p:spPr/>
        <p:txBody>
          <a:bodyPr/>
          <a:lstStyle/>
          <a:p>
            <a:fld id="{2AB22379-482E-4C23-B817-F206E7B7C1FE}" type="slidenum">
              <a:rPr lang="en-US" smtClean="0"/>
              <a:t>22</a:t>
            </a:fld>
            <a:endParaRPr lang="en-US"/>
          </a:p>
        </p:txBody>
      </p:sp>
    </p:spTree>
    <p:extLst>
      <p:ext uri="{BB962C8B-B14F-4D97-AF65-F5344CB8AC3E}">
        <p14:creationId xmlns:p14="http://schemas.microsoft.com/office/powerpoint/2010/main" val="194473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p:txBody>
      </p:sp>
      <p:sp>
        <p:nvSpPr>
          <p:cNvPr id="4" name="Slide Number Placeholder 3"/>
          <p:cNvSpPr>
            <a:spLocks noGrp="1"/>
          </p:cNvSpPr>
          <p:nvPr>
            <p:ph type="sldNum" sz="quarter" idx="10"/>
          </p:nvPr>
        </p:nvSpPr>
        <p:spPr/>
        <p:txBody>
          <a:bodyPr/>
          <a:lstStyle/>
          <a:p>
            <a:fld id="{F04F0954-053F-4C2E-8ABF-466248778691}" type="slidenum">
              <a:rPr lang="en-US" smtClean="0"/>
              <a:t>23</a:t>
            </a:fld>
            <a:endParaRPr lang="en-US"/>
          </a:p>
        </p:txBody>
      </p:sp>
    </p:spTree>
    <p:extLst>
      <p:ext uri="{BB962C8B-B14F-4D97-AF65-F5344CB8AC3E}">
        <p14:creationId xmlns:p14="http://schemas.microsoft.com/office/powerpoint/2010/main" val="2935325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24</a:t>
            </a:fld>
            <a:endParaRPr lang="en-US"/>
          </a:p>
        </p:txBody>
      </p:sp>
    </p:spTree>
    <p:extLst>
      <p:ext uri="{BB962C8B-B14F-4D97-AF65-F5344CB8AC3E}">
        <p14:creationId xmlns:p14="http://schemas.microsoft.com/office/powerpoint/2010/main" val="2457579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92B49"/>
                </a:solidFill>
                <a:cs typeface="Arial" panose="020B0604020202020204" pitchFamily="34" charset="0"/>
              </a:rPr>
              <a:t>CARRIE </a:t>
            </a:r>
          </a:p>
          <a:p>
            <a:pPr defTabSz="931774">
              <a:defRPr/>
            </a:pPr>
            <a:r>
              <a:rPr lang="en-US" altLang="en-US" dirty="0">
                <a:solidFill>
                  <a:srgbClr val="092B49"/>
                </a:solidFill>
                <a:cs typeface="Arial" panose="020B0604020202020204" pitchFamily="34" charset="0"/>
              </a:rPr>
              <a:t>Regarding promotional initiatives, here are some of our suggestions/recs, but please feel free to share your ideas with us at the end of the presentation or in the chat so we can reach as many people who use tobacco and get as many referrals as possible. Something that can ultimately have a positive impact on the health and wellbeing of our communities. </a:t>
            </a:r>
          </a:p>
          <a:p>
            <a:pPr marL="174708" indent="-174708" defTabSz="931774">
              <a:buFontTx/>
              <a:buChar char="-"/>
              <a:defRPr/>
            </a:pPr>
            <a:r>
              <a:rPr lang="en-US" altLang="en-US" dirty="0">
                <a:solidFill>
                  <a:srgbClr val="092B49"/>
                </a:solidFill>
                <a:cs typeface="Arial" panose="020B0604020202020204" pitchFamily="34" charset="0"/>
              </a:rPr>
              <a:t>First of all, </a:t>
            </a:r>
            <a:r>
              <a:rPr lang="en-US" altLang="en-US" kern="0" dirty="0">
                <a:solidFill>
                  <a:srgbClr val="092B49"/>
                </a:solidFill>
                <a:cs typeface="Gotham Book" pitchFamily="50" charset="0"/>
              </a:rPr>
              <a:t>we can produce flyers with </a:t>
            </a:r>
            <a:r>
              <a:rPr lang="en-US" kern="0" dirty="0">
                <a:solidFill>
                  <a:srgbClr val="092B49"/>
                </a:solidFill>
                <a:cs typeface="Gotham Book" pitchFamily="50" charset="0"/>
              </a:rPr>
              <a:t>QR codes that can be placed around clinics so patients that are waiting can scan the code and self-enroll in the program - </a:t>
            </a:r>
            <a:r>
              <a:rPr lang="en-US" altLang="en-US" dirty="0">
                <a:solidFill>
                  <a:srgbClr val="092B49"/>
                </a:solidFill>
                <a:cs typeface="Arial" panose="020B0604020202020204" pitchFamily="34" charset="0"/>
              </a:rPr>
              <a:t>Those could be posters, office signs, banners, a-frames, you name it. </a:t>
            </a:r>
          </a:p>
          <a:p>
            <a:pPr marL="174708" indent="-174708" defTabSz="931774">
              <a:buFontTx/>
              <a:buChar char="-"/>
              <a:defRPr/>
            </a:pPr>
            <a:r>
              <a:rPr lang="en-US" altLang="en-US" dirty="0">
                <a:solidFill>
                  <a:srgbClr val="092B49"/>
                </a:solidFill>
                <a:cs typeface="Arial" panose="020B0604020202020204" pitchFamily="34" charset="0"/>
              </a:rPr>
              <a:t>Creating support materials with information on how to enroll in the program with the QR code (if printed) and with </a:t>
            </a:r>
            <a:r>
              <a:rPr lang="en-US" altLang="en-US" dirty="0" err="1">
                <a:solidFill>
                  <a:srgbClr val="092B49"/>
                </a:solidFill>
                <a:cs typeface="Arial" panose="020B0604020202020204" pitchFamily="34" charset="0"/>
              </a:rPr>
              <a:t>bitly</a:t>
            </a:r>
            <a:r>
              <a:rPr lang="en-US" altLang="en-US" dirty="0">
                <a:solidFill>
                  <a:srgbClr val="092B49"/>
                </a:solidFill>
                <a:cs typeface="Arial" panose="020B0604020202020204" pitchFamily="34" charset="0"/>
              </a:rPr>
              <a:t> link (if digital) is also important</a:t>
            </a:r>
          </a:p>
          <a:p>
            <a:pPr marL="174708" indent="-174708" defTabSz="931774">
              <a:buFontTx/>
              <a:buChar char="-"/>
              <a:defRPr/>
            </a:pPr>
            <a:r>
              <a:rPr lang="en-US" altLang="en-US" dirty="0">
                <a:solidFill>
                  <a:srgbClr val="092B49"/>
                </a:solidFill>
                <a:cs typeface="Arial" panose="020B0604020202020204" pitchFamily="34" charset="0"/>
              </a:rPr>
              <a:t>We also recommend making collateral on what to expect after being referred to KIC or you can use and cobrand KIC’s flyers that I will show in the next slide</a:t>
            </a:r>
          </a:p>
          <a:p>
            <a:pPr marL="174708" indent="-174708" defTabSz="931774">
              <a:buFontTx/>
              <a:buChar char="-"/>
              <a:defRPr/>
            </a:pPr>
            <a:r>
              <a:rPr lang="en-US" altLang="en-US" dirty="0">
                <a:solidFill>
                  <a:srgbClr val="092B49"/>
                </a:solidFill>
                <a:cs typeface="Arial" panose="020B0604020202020204" pitchFamily="34" charset="0"/>
              </a:rPr>
              <a:t>Texting out the </a:t>
            </a:r>
            <a:r>
              <a:rPr lang="en-US" altLang="en-US" dirty="0" err="1">
                <a:solidFill>
                  <a:srgbClr val="092B49"/>
                </a:solidFill>
                <a:cs typeface="Arial" panose="020B0604020202020204" pitchFamily="34" charset="0"/>
              </a:rPr>
              <a:t>bitly</a:t>
            </a:r>
            <a:r>
              <a:rPr lang="en-US" altLang="en-US" dirty="0">
                <a:solidFill>
                  <a:srgbClr val="092B49"/>
                </a:solidFill>
                <a:cs typeface="Arial" panose="020B0604020202020204" pitchFamily="34" charset="0"/>
              </a:rPr>
              <a:t> link to patients that have been identified as tobacco users is a great strategy to get more patients to enroll in the program</a:t>
            </a:r>
          </a:p>
          <a:p>
            <a:pPr marL="174708" indent="-174708" defTabSz="931774">
              <a:buFontTx/>
              <a:buChar char="-"/>
              <a:defRPr/>
            </a:pPr>
            <a:r>
              <a:rPr lang="en-US" altLang="en-US" dirty="0">
                <a:solidFill>
                  <a:srgbClr val="092B49"/>
                </a:solidFill>
                <a:cs typeface="Arial" panose="020B0604020202020204" pitchFamily="34" charset="0"/>
              </a:rPr>
              <a:t>Another idea is to include our QR code or short link in the after-visit summary as well as sending MyChart messages or messages through EHR with KIC information and codes or what to expect information, so the patient gets familiar with the program before they get contacted.</a:t>
            </a:r>
          </a:p>
          <a:p>
            <a:pPr marL="174708" indent="-174708" defTabSz="931774">
              <a:buFontTx/>
              <a:buChar char="-"/>
              <a:defRPr/>
            </a:pPr>
            <a:r>
              <a:rPr lang="en-US" altLang="en-US" dirty="0">
                <a:solidFill>
                  <a:srgbClr val="092B49"/>
                </a:solidFill>
                <a:cs typeface="Arial" panose="020B0604020202020204" pitchFamily="34" charset="0"/>
              </a:rPr>
              <a:t>Lastly, we think adding the QR code in traditional mail addressed to a patient who smokes, vapes, or uses smokeless tobacco can have a positive outcome. These letters can be follow-ups about a visit, other reminders, customer satisfaction surveys, etc. </a:t>
            </a:r>
          </a:p>
          <a:p>
            <a:endParaRPr lang="en-US" dirty="0"/>
          </a:p>
        </p:txBody>
      </p:sp>
      <p:sp>
        <p:nvSpPr>
          <p:cNvPr id="4" name="Slide Number Placeholder 3"/>
          <p:cNvSpPr>
            <a:spLocks noGrp="1"/>
          </p:cNvSpPr>
          <p:nvPr>
            <p:ph type="sldNum" sz="quarter" idx="10"/>
          </p:nvPr>
        </p:nvSpPr>
        <p:spPr/>
        <p:txBody>
          <a:bodyPr/>
          <a:lstStyle/>
          <a:p>
            <a:fld id="{F04F0954-053F-4C2E-8ABF-466248778691}" type="slidenum">
              <a:rPr lang="en-US" smtClean="0"/>
              <a:t>25</a:t>
            </a:fld>
            <a:endParaRPr lang="en-US"/>
          </a:p>
        </p:txBody>
      </p:sp>
    </p:spTree>
    <p:extLst>
      <p:ext uri="{BB962C8B-B14F-4D97-AF65-F5344CB8AC3E}">
        <p14:creationId xmlns:p14="http://schemas.microsoft.com/office/powerpoint/2010/main" val="820551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r>
              <a:rPr lang="en-US" dirty="0"/>
              <a:t>https://kickitca.myshopify.com/products/how-to-submit-web-based-referrals-to-kick-it-California</a:t>
            </a:r>
          </a:p>
          <a:p>
            <a:r>
              <a:rPr lang="en-US" dirty="0"/>
              <a:t>https://kickitca.myshopify.com/products/what-to-expect-after-being-referred-to-kic</a:t>
            </a:r>
          </a:p>
          <a:p>
            <a:r>
              <a:rPr lang="en-US" dirty="0"/>
              <a:t>These are some examples of potential collateral that your clinic can produce. We have a How to Submit referrals to KIC and what to expect after being referred to KIC. I just want to stress on the fact that you should use our materials as inspiration, since you’d probably want to tailor your materials to your clinic’s branding and needs. You also don’t have to include all the information that we list on those flyers or, on the contrary, you can add to the content. We have a KIC brand toolkit brandkickitca.org with all of our brand elements, so you can download our logos and brand colors and use them on your materials for cobranding. If you’d like the communications team to review your materials, feel free to send them our way for feedback. </a:t>
            </a:r>
          </a:p>
          <a:p>
            <a:endParaRPr lang="en-US" dirty="0"/>
          </a:p>
          <a:p>
            <a:pPr>
              <a:buClr>
                <a:srgbClr val="FF9E1B"/>
              </a:buClr>
            </a:pPr>
            <a:r>
              <a:rPr lang="en-US" dirty="0">
                <a:solidFill>
                  <a:srgbClr val="092B49"/>
                </a:solidFill>
              </a:rPr>
              <a:t>If a client has further questions, inform them on what will happen next (within 2 business days): </a:t>
            </a:r>
          </a:p>
          <a:p>
            <a:pPr>
              <a:buClr>
                <a:srgbClr val="FF9E1B"/>
              </a:buClr>
              <a:buFont typeface="Wingdings" panose="05000000000000000000" pitchFamily="2" charset="2"/>
              <a:buChar char="§"/>
            </a:pPr>
            <a:r>
              <a:rPr lang="en-US" dirty="0">
                <a:solidFill>
                  <a:srgbClr val="092B49"/>
                </a:solidFill>
              </a:rPr>
              <a:t>The helpline will call them from a 1-800 number </a:t>
            </a:r>
          </a:p>
          <a:p>
            <a:pPr>
              <a:buClr>
                <a:srgbClr val="FF9E1B"/>
              </a:buClr>
              <a:buFont typeface="Wingdings" panose="05000000000000000000" pitchFamily="2" charset="2"/>
              <a:buChar char="§"/>
            </a:pPr>
            <a:r>
              <a:rPr lang="en-US" dirty="0">
                <a:solidFill>
                  <a:srgbClr val="092B49"/>
                </a:solidFill>
              </a:rPr>
              <a:t>They will go through an 8-10 min intake. </a:t>
            </a:r>
          </a:p>
          <a:p>
            <a:pPr>
              <a:buClr>
                <a:srgbClr val="FF9E1B"/>
              </a:buClr>
              <a:buFont typeface="Wingdings" panose="05000000000000000000" pitchFamily="2" charset="2"/>
              <a:buChar char="§"/>
            </a:pPr>
            <a:r>
              <a:rPr lang="en-US" dirty="0">
                <a:solidFill>
                  <a:srgbClr val="092B49"/>
                </a:solidFill>
              </a:rPr>
              <a:t>If they agree to talk further, they can get into a 25-30 min conversation about what’s going to help them quit. </a:t>
            </a:r>
          </a:p>
          <a:p>
            <a:pPr>
              <a:buClr>
                <a:srgbClr val="FF9E1B"/>
              </a:buClr>
              <a:buFont typeface="Wingdings" panose="05000000000000000000" pitchFamily="2" charset="2"/>
              <a:buChar char="§"/>
            </a:pPr>
            <a:r>
              <a:rPr lang="en-US" dirty="0">
                <a:solidFill>
                  <a:srgbClr val="092B49"/>
                </a:solidFill>
              </a:rPr>
              <a:t>They will talk with a quit coach about the importance of motivation, how to make a solid quit plan to deal with smoking triggers -including quit smoking medications, setting a date, and receiving follow-up support. </a:t>
            </a:r>
          </a:p>
          <a:p>
            <a:pPr>
              <a:buClr>
                <a:srgbClr val="FF9E1B"/>
              </a:buClr>
              <a:buFont typeface="Wingdings" panose="05000000000000000000" pitchFamily="2" charset="2"/>
              <a:buChar char="§"/>
            </a:pPr>
            <a:r>
              <a:rPr lang="en-US" dirty="0">
                <a:solidFill>
                  <a:srgbClr val="092B49"/>
                </a:solidFill>
              </a:rPr>
              <a:t>If they have questions confidentiality, let them know that it is a web-based system that is encrypted (meaning it is secure) and that the helpline is part of the University of California </a:t>
            </a:r>
            <a:br>
              <a:rPr lang="en-US" dirty="0">
                <a:solidFill>
                  <a:srgbClr val="092B49"/>
                </a:solidFill>
              </a:rPr>
            </a:br>
            <a:r>
              <a:rPr lang="en-US" dirty="0">
                <a:solidFill>
                  <a:srgbClr val="092B49"/>
                </a:solidFill>
              </a:rPr>
              <a:t>San Diego Health System. </a:t>
            </a:r>
          </a:p>
          <a:p>
            <a:pPr>
              <a:buClr>
                <a:srgbClr val="FF9E1B"/>
              </a:buClr>
              <a:buFont typeface="Wingdings" panose="05000000000000000000" pitchFamily="2" charset="2"/>
              <a:buChar char="§"/>
            </a:pPr>
            <a:r>
              <a:rPr lang="en-US" dirty="0">
                <a:solidFill>
                  <a:srgbClr val="092B49"/>
                </a:solidFill>
              </a:rPr>
              <a:t>After this initial coaching session, our coaches will schedule up to 4 10-minute calls to prevent relapses and promote support and accountability.</a:t>
            </a: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26</a:t>
            </a:fld>
            <a:endParaRPr lang="en-US"/>
          </a:p>
        </p:txBody>
      </p:sp>
    </p:spTree>
    <p:extLst>
      <p:ext uri="{BB962C8B-B14F-4D97-AF65-F5344CB8AC3E}">
        <p14:creationId xmlns:p14="http://schemas.microsoft.com/office/powerpoint/2010/main" val="1374800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a:buNone/>
              <a:defRPr/>
            </a:pPr>
            <a:r>
              <a:rPr lang="en-US" dirty="0">
                <a:solidFill>
                  <a:srgbClr val="092B49"/>
                </a:solidFill>
              </a:rPr>
              <a:t>CARRIE</a:t>
            </a:r>
          </a:p>
          <a:p>
            <a:pPr marL="465887" lvl="1" defTabSz="931774">
              <a:defRPr/>
            </a:pPr>
            <a:r>
              <a:rPr lang="en-US" dirty="0">
                <a:solidFill>
                  <a:srgbClr val="092B49"/>
                </a:solidFill>
              </a:rPr>
              <a:t>Finally, I wanted to briefly touch on promoting KIC. In order to raise awareness about our free, nonjudgmental, confidential services, we recommend you promote KIC on your website, social media, and other outreach channels, if possible. Feel free to find inspiration or reshare our social media posts when promoting, use and customize our educational and promotional materials, watch our available trainings for further cessation information, join our email list to not miss out on our latest news and initiatives and email us for Technical Assistance or custom training opportunities. </a:t>
            </a:r>
          </a:p>
          <a:p>
            <a:pPr marL="465887" lvl="1" defTabSz="931774">
              <a:defRPr/>
            </a:pPr>
            <a:endParaRPr lang="en-US" dirty="0">
              <a:solidFill>
                <a:srgbClr val="092B49"/>
              </a:solidFill>
            </a:endParaRPr>
          </a:p>
          <a:p>
            <a:pPr marL="465887" lvl="1" defTabSz="931774">
              <a:defRPr/>
            </a:pPr>
            <a:r>
              <a:rPr lang="en-US" dirty="0">
                <a:solidFill>
                  <a:srgbClr val="092B49"/>
                </a:solidFill>
              </a:rPr>
              <a:t>We’re almost done with the presentation, and we will soon open it up for questions. </a:t>
            </a:r>
          </a:p>
        </p:txBody>
      </p:sp>
      <p:sp>
        <p:nvSpPr>
          <p:cNvPr id="4" name="Slide Number Placeholder 3"/>
          <p:cNvSpPr>
            <a:spLocks noGrp="1"/>
          </p:cNvSpPr>
          <p:nvPr>
            <p:ph type="sldNum" sz="quarter" idx="5"/>
          </p:nvPr>
        </p:nvSpPr>
        <p:spPr/>
        <p:txBody>
          <a:bodyPr/>
          <a:lstStyle/>
          <a:p>
            <a:fld id="{2AB22379-482E-4C23-B817-F206E7B7C1FE}" type="slidenum">
              <a:rPr lang="en-US" smtClean="0"/>
              <a:t>27</a:t>
            </a:fld>
            <a:endParaRPr lang="en-US"/>
          </a:p>
        </p:txBody>
      </p:sp>
    </p:spTree>
    <p:extLst>
      <p:ext uri="{BB962C8B-B14F-4D97-AF65-F5344CB8AC3E}">
        <p14:creationId xmlns:p14="http://schemas.microsoft.com/office/powerpoint/2010/main" val="2266680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a:t>
            </a:r>
          </a:p>
          <a:p>
            <a:endParaRPr lang="en-US" dirty="0"/>
          </a:p>
          <a:p>
            <a:r>
              <a:rPr lang="en-US" dirty="0"/>
              <a:t>If you can please fill out the post training survey, we would greatly appreciate it.  </a:t>
            </a:r>
          </a:p>
        </p:txBody>
      </p:sp>
      <p:sp>
        <p:nvSpPr>
          <p:cNvPr id="4" name="Slide Number Placeholder 3"/>
          <p:cNvSpPr>
            <a:spLocks noGrp="1"/>
          </p:cNvSpPr>
          <p:nvPr>
            <p:ph type="sldNum" sz="quarter" idx="5"/>
          </p:nvPr>
        </p:nvSpPr>
        <p:spPr/>
        <p:txBody>
          <a:bodyPr/>
          <a:lstStyle/>
          <a:p>
            <a:fld id="{2AB22379-482E-4C23-B817-F206E7B7C1FE}" type="slidenum">
              <a:rPr lang="en-US" smtClean="0"/>
              <a:t>28</a:t>
            </a:fld>
            <a:endParaRPr lang="en-US"/>
          </a:p>
        </p:txBody>
      </p:sp>
    </p:spTree>
    <p:extLst>
      <p:ext uri="{BB962C8B-B14F-4D97-AF65-F5344CB8AC3E}">
        <p14:creationId xmlns:p14="http://schemas.microsoft.com/office/powerpoint/2010/main" val="2783309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Now, for questions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29</a:t>
            </a:fld>
            <a:endParaRPr lang="en-US"/>
          </a:p>
        </p:txBody>
      </p:sp>
    </p:spTree>
    <p:extLst>
      <p:ext uri="{BB962C8B-B14F-4D97-AF65-F5344CB8AC3E}">
        <p14:creationId xmlns:p14="http://schemas.microsoft.com/office/powerpoint/2010/main" val="364729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r>
              <a:rPr lang="en-US" dirty="0"/>
              <a:t>This is our agenda for today’s presentation. We’re going to start with a brief introduction of the program KIC, continue with an overview of proactive referrals,  our partnership and next steps. If you have any questions during our presentation, please feel free to drop them in the chat box and we will answer them at the end of the training. Before we start, we’d really appreciate if you could complete our pre training survey.</a:t>
            </a:r>
          </a:p>
        </p:txBody>
      </p:sp>
      <p:sp>
        <p:nvSpPr>
          <p:cNvPr id="4" name="Slide Number Placeholder 3"/>
          <p:cNvSpPr>
            <a:spLocks noGrp="1"/>
          </p:cNvSpPr>
          <p:nvPr>
            <p:ph type="sldNum" sz="quarter" idx="5"/>
          </p:nvPr>
        </p:nvSpPr>
        <p:spPr/>
        <p:txBody>
          <a:bodyPr/>
          <a:lstStyle/>
          <a:p>
            <a:fld id="{2AB22379-482E-4C23-B817-F206E7B7C1FE}" type="slidenum">
              <a:rPr lang="en-US" smtClean="0"/>
              <a:t>3</a:t>
            </a:fld>
            <a:endParaRPr lang="en-US"/>
          </a:p>
        </p:txBody>
      </p:sp>
    </p:spTree>
    <p:extLst>
      <p:ext uri="{BB962C8B-B14F-4D97-AF65-F5344CB8AC3E}">
        <p14:creationId xmlns:p14="http://schemas.microsoft.com/office/powerpoint/2010/main" val="2904541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taking the time today to learn about KIC.  We appreciate and are hear to help support your tobacco cessation efforts.   </a:t>
            </a:r>
          </a:p>
        </p:txBody>
      </p:sp>
      <p:sp>
        <p:nvSpPr>
          <p:cNvPr id="4" name="Slide Number Placeholder 3"/>
          <p:cNvSpPr>
            <a:spLocks noGrp="1"/>
          </p:cNvSpPr>
          <p:nvPr>
            <p:ph type="sldNum" sz="quarter" idx="5"/>
          </p:nvPr>
        </p:nvSpPr>
        <p:spPr/>
        <p:txBody>
          <a:bodyPr/>
          <a:lstStyle/>
          <a:p>
            <a:fld id="{2AB22379-482E-4C23-B817-F206E7B7C1FE}" type="slidenum">
              <a:rPr lang="en-US" smtClean="0"/>
              <a:t>30</a:t>
            </a:fld>
            <a:endParaRPr lang="en-US"/>
          </a:p>
        </p:txBody>
      </p:sp>
    </p:spTree>
    <p:extLst>
      <p:ext uri="{BB962C8B-B14F-4D97-AF65-F5344CB8AC3E}">
        <p14:creationId xmlns:p14="http://schemas.microsoft.com/office/powerpoint/2010/main" val="231638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63A"/>
                </a:solidFill>
                <a:effectLst/>
                <a:latin typeface="72"/>
              </a:rPr>
              <a:t>CARRIE</a:t>
            </a:r>
          </a:p>
          <a:p>
            <a:r>
              <a:rPr lang="en-US" b="0" i="0" dirty="0">
                <a:solidFill>
                  <a:srgbClr val="32363A"/>
                </a:solidFill>
                <a:effectLst/>
                <a:latin typeface="72"/>
              </a:rPr>
              <a:t>Please go to the link or scan the QR code.  I’ll just wait a couple of minutes so you can complete the survey. We really appreciate your time completing this poll.</a:t>
            </a:r>
          </a:p>
        </p:txBody>
      </p:sp>
      <p:sp>
        <p:nvSpPr>
          <p:cNvPr id="4" name="Slide Number Placeholder 3"/>
          <p:cNvSpPr>
            <a:spLocks noGrp="1"/>
          </p:cNvSpPr>
          <p:nvPr>
            <p:ph type="sldNum" sz="quarter" idx="5"/>
          </p:nvPr>
        </p:nvSpPr>
        <p:spPr/>
        <p:txBody>
          <a:bodyPr/>
          <a:lstStyle/>
          <a:p>
            <a:fld id="{2AB22379-482E-4C23-B817-F206E7B7C1FE}" type="slidenum">
              <a:rPr lang="en-US" smtClean="0"/>
              <a:t>4</a:t>
            </a:fld>
            <a:endParaRPr lang="en-US"/>
          </a:p>
        </p:txBody>
      </p:sp>
    </p:spTree>
    <p:extLst>
      <p:ext uri="{BB962C8B-B14F-4D97-AF65-F5344CB8AC3E}">
        <p14:creationId xmlns:p14="http://schemas.microsoft.com/office/powerpoint/2010/main" val="2677058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endParaRPr lang="en-US" dirty="0"/>
          </a:p>
          <a:p>
            <a:r>
              <a:rPr lang="en-US" dirty="0"/>
              <a:t>Ok, let’s get started</a:t>
            </a:r>
          </a:p>
        </p:txBody>
      </p:sp>
      <p:sp>
        <p:nvSpPr>
          <p:cNvPr id="4" name="Slide Number Placeholder 3"/>
          <p:cNvSpPr>
            <a:spLocks noGrp="1"/>
          </p:cNvSpPr>
          <p:nvPr>
            <p:ph type="sldNum" sz="quarter" idx="5"/>
          </p:nvPr>
        </p:nvSpPr>
        <p:spPr/>
        <p:txBody>
          <a:bodyPr/>
          <a:lstStyle/>
          <a:p>
            <a:fld id="{2AB22379-482E-4C23-B817-F206E7B7C1FE}" type="slidenum">
              <a:rPr lang="en-US" smtClean="0"/>
              <a:t>5</a:t>
            </a:fld>
            <a:endParaRPr lang="en-US"/>
          </a:p>
        </p:txBody>
      </p:sp>
    </p:spTree>
    <p:extLst>
      <p:ext uri="{BB962C8B-B14F-4D97-AF65-F5344CB8AC3E}">
        <p14:creationId xmlns:p14="http://schemas.microsoft.com/office/powerpoint/2010/main" val="174338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CARRIE</a:t>
            </a:r>
          </a:p>
          <a:p>
            <a:pPr defTabSz="931774">
              <a:defRPr/>
            </a:pPr>
            <a:r>
              <a:rPr lang="en-US" dirty="0"/>
              <a:t>What is KIC? KIC, previously known as the California Smokers’ Helpline or 1-800 NO BUTTS, is a FREE statewide tobacco cessation program operated by UC San Diego funded by CTCP and First 5 California. Our program, which has been validated in several randomized control trials, is available to ALL California residents and provides quit coaching services in English, Spanish, Mandarin, Cantonese, Korean, and Vietnamese. We are open Mon-Fri 7am-9pm and Sat 9am-5pm.  After hours, callers are able to leave a message.  In our 30 years of history, w</a:t>
            </a:r>
            <a:r>
              <a:rPr lang="en-US" b="0" i="0" dirty="0">
                <a:solidFill>
                  <a:srgbClr val="002B49"/>
                </a:solidFill>
                <a:effectLst/>
                <a:latin typeface="Jagger"/>
              </a:rPr>
              <a:t>e've helped 1 million people quit through free, customized, one-on-one coaching that is grounded in science.</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6</a:t>
            </a:fld>
            <a:endParaRPr lang="en-US"/>
          </a:p>
        </p:txBody>
      </p:sp>
    </p:spTree>
    <p:extLst>
      <p:ext uri="{BB962C8B-B14F-4D97-AF65-F5344CB8AC3E}">
        <p14:creationId xmlns:p14="http://schemas.microsoft.com/office/powerpoint/2010/main" val="222747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CARRIE</a:t>
            </a:r>
          </a:p>
          <a:p>
            <a:pPr defTabSz="931774">
              <a:defRPr/>
            </a:pPr>
            <a:r>
              <a:rPr lang="en-US" dirty="0"/>
              <a:t>In 2022 KIC turned 30 and here’s a brief video about KIC’s history which highlights the program’s milestones. </a:t>
            </a:r>
          </a:p>
        </p:txBody>
      </p:sp>
      <p:sp>
        <p:nvSpPr>
          <p:cNvPr id="4" name="Slide Number Placeholder 3"/>
          <p:cNvSpPr>
            <a:spLocks noGrp="1"/>
          </p:cNvSpPr>
          <p:nvPr>
            <p:ph type="sldNum" sz="quarter" idx="5"/>
          </p:nvPr>
        </p:nvSpPr>
        <p:spPr/>
        <p:txBody>
          <a:bodyPr/>
          <a:lstStyle/>
          <a:p>
            <a:fld id="{2AB22379-482E-4C23-B817-F206E7B7C1FE}" type="slidenum">
              <a:rPr lang="en-US" smtClean="0"/>
              <a:t>7</a:t>
            </a:fld>
            <a:endParaRPr lang="en-US"/>
          </a:p>
        </p:txBody>
      </p:sp>
    </p:spTree>
    <p:extLst>
      <p:ext uri="{BB962C8B-B14F-4D97-AF65-F5344CB8AC3E}">
        <p14:creationId xmlns:p14="http://schemas.microsoft.com/office/powerpoint/2010/main" val="1548487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9E1B"/>
              </a:buClr>
              <a:buFont typeface="Wingdings" panose="05000000000000000000" pitchFamily="2" charset="2"/>
              <a:buNone/>
            </a:pPr>
            <a:r>
              <a:rPr lang="en-US" dirty="0">
                <a:solidFill>
                  <a:srgbClr val="092B49"/>
                </a:solidFill>
              </a:rPr>
              <a:t>CARRIE</a:t>
            </a:r>
          </a:p>
          <a:p>
            <a:pPr>
              <a:buClr>
                <a:srgbClr val="FF9E1B"/>
              </a:buClr>
              <a:buFont typeface="Wingdings" panose="05000000000000000000" pitchFamily="2" charset="2"/>
              <a:buNone/>
            </a:pPr>
            <a:r>
              <a:rPr lang="en-US" dirty="0">
                <a:solidFill>
                  <a:srgbClr val="092B49"/>
                </a:solidFill>
              </a:rPr>
              <a:t>I’ll briefly touch on the rebrand. Some of you might not be familiar with the brand KIC, however, you might recognize the name 1800 NO BUTTS or the California Smokers Helpline.</a:t>
            </a:r>
          </a:p>
          <a:p>
            <a:pPr>
              <a:buClr>
                <a:srgbClr val="FF9E1B"/>
              </a:buClr>
              <a:buFont typeface="Wingdings" panose="05000000000000000000" pitchFamily="2" charset="2"/>
              <a:buChar char="§"/>
            </a:pPr>
            <a:r>
              <a:rPr lang="en-US" dirty="0">
                <a:solidFill>
                  <a:srgbClr val="092B49"/>
                </a:solidFill>
              </a:rPr>
              <a:t>In 2020, the California Smokers’ Helpline, in consultation with our funder, CTCP, completed a 3-month discovery period led by a creative agency. </a:t>
            </a:r>
          </a:p>
          <a:p>
            <a:pPr>
              <a:buClr>
                <a:srgbClr val="FF9E1B"/>
              </a:buClr>
              <a:buFont typeface="Wingdings" panose="05000000000000000000" pitchFamily="2" charset="2"/>
              <a:buChar char="§"/>
            </a:pPr>
            <a:r>
              <a:rPr lang="en-US" dirty="0">
                <a:solidFill>
                  <a:srgbClr val="092B49"/>
                </a:solidFill>
              </a:rPr>
              <a:t>We conducted focus groups and surveys of people who smoke and vape, as well as our quit coaches; and we met with our funders and advocates across the tobacco control community to inform this evolution. </a:t>
            </a:r>
          </a:p>
          <a:p>
            <a:pPr defTabSz="931774">
              <a:buClr>
                <a:srgbClr val="FF9E1B"/>
              </a:buClr>
              <a:defRPr/>
            </a:pPr>
            <a:r>
              <a:rPr lang="en-US" b="1" dirty="0">
                <a:solidFill>
                  <a:srgbClr val="092B49"/>
                </a:solidFill>
              </a:rPr>
              <a:t>For 2 ½ years, since September 2021, the Helpline has been operating as Kick It California:</a:t>
            </a:r>
            <a:endParaRPr lang="en-US" dirty="0">
              <a:solidFill>
                <a:srgbClr val="092B49"/>
              </a:solidFill>
            </a:endParaRPr>
          </a:p>
          <a:p>
            <a:pPr>
              <a:buClr>
                <a:srgbClr val="FF9E1B"/>
              </a:buClr>
              <a:buFont typeface="Wingdings" panose="05000000000000000000" pitchFamily="2" charset="2"/>
              <a:buChar char="§"/>
            </a:pPr>
            <a:r>
              <a:rPr lang="en-US" dirty="0">
                <a:solidFill>
                  <a:srgbClr val="092B49"/>
                </a:solidFill>
              </a:rPr>
              <a:t>New phone numbers </a:t>
            </a:r>
          </a:p>
          <a:p>
            <a:pPr>
              <a:buClr>
                <a:srgbClr val="FF9E1B"/>
              </a:buClr>
              <a:buFont typeface="Wingdings" panose="05000000000000000000" pitchFamily="2" charset="2"/>
              <a:buChar char="§"/>
            </a:pPr>
            <a:r>
              <a:rPr lang="en-US" dirty="0">
                <a:solidFill>
                  <a:srgbClr val="092B49"/>
                </a:solidFill>
              </a:rPr>
              <a:t>New properties</a:t>
            </a:r>
          </a:p>
          <a:p>
            <a:pPr>
              <a:buClr>
                <a:srgbClr val="FF9E1B"/>
              </a:buClr>
              <a:buFont typeface="Wingdings" panose="05000000000000000000" pitchFamily="2" charset="2"/>
              <a:buChar char="§"/>
            </a:pPr>
            <a:r>
              <a:rPr lang="en-US" dirty="0">
                <a:solidFill>
                  <a:srgbClr val="092B49"/>
                </a:solidFill>
              </a:rPr>
              <a:t>Rebranded social media pages </a:t>
            </a:r>
          </a:p>
          <a:p>
            <a:pPr>
              <a:buClr>
                <a:srgbClr val="FF9E1B"/>
              </a:buClr>
              <a:buFont typeface="Wingdings" panose="05000000000000000000" pitchFamily="2" charset="2"/>
              <a:buChar char="§"/>
            </a:pPr>
            <a:r>
              <a:rPr lang="en-US" dirty="0">
                <a:solidFill>
                  <a:srgbClr val="092B49"/>
                </a:solidFill>
              </a:rPr>
              <a:t>New &amp; rebranded Print &amp; digital materials </a:t>
            </a:r>
          </a:p>
          <a:p>
            <a:pPr>
              <a:buClr>
                <a:srgbClr val="FF9E1B"/>
              </a:buClr>
              <a:buFont typeface="Wingdings" panose="05000000000000000000" pitchFamily="2" charset="2"/>
              <a:buChar char="§"/>
            </a:pPr>
            <a:r>
              <a:rPr lang="en-US" dirty="0">
                <a:solidFill>
                  <a:srgbClr val="092B49"/>
                </a:solidFill>
              </a:rPr>
              <a:t>New website kickitca.org in </a:t>
            </a:r>
            <a:r>
              <a:rPr lang="en-US" dirty="0" err="1">
                <a:solidFill>
                  <a:srgbClr val="092B49"/>
                </a:solidFill>
              </a:rPr>
              <a:t>Eng</a:t>
            </a:r>
            <a:r>
              <a:rPr lang="en-US" dirty="0">
                <a:solidFill>
                  <a:srgbClr val="092B49"/>
                </a:solidFill>
              </a:rPr>
              <a:t> &amp; Spa</a:t>
            </a:r>
          </a:p>
          <a:p>
            <a:pPr>
              <a:buClr>
                <a:srgbClr val="FF9E1B"/>
              </a:buClr>
              <a:buFont typeface="Wingdings" panose="05000000000000000000" pitchFamily="2" charset="2"/>
              <a:buChar char="§"/>
            </a:pPr>
            <a:endParaRPr lang="en-US" dirty="0">
              <a:solidFill>
                <a:srgbClr val="092B49"/>
              </a:solidFill>
            </a:endParaRPr>
          </a:p>
          <a:p>
            <a:pPr defTabSz="931774">
              <a:defRPr/>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8</a:t>
            </a:fld>
            <a:endParaRPr lang="en-US"/>
          </a:p>
        </p:txBody>
      </p:sp>
    </p:spTree>
    <p:extLst>
      <p:ext uri="{BB962C8B-B14F-4D97-AF65-F5344CB8AC3E}">
        <p14:creationId xmlns:p14="http://schemas.microsoft.com/office/powerpoint/2010/main" val="3282255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a:p>
            <a:r>
              <a:rPr lang="en-US" dirty="0"/>
              <a:t>This graphic helps with displaying a better visual representation of what our brand was and currently is. On our righthand side you can see the variety of old properties, and on the left, you can see the new streamlined brand experience with just one name, one website in English and Spanish and 2 phone numbers. </a:t>
            </a:r>
          </a:p>
        </p:txBody>
      </p:sp>
      <p:sp>
        <p:nvSpPr>
          <p:cNvPr id="4" name="Slide Number Placeholder 3"/>
          <p:cNvSpPr>
            <a:spLocks noGrp="1"/>
          </p:cNvSpPr>
          <p:nvPr>
            <p:ph type="sldNum" sz="quarter" idx="5"/>
          </p:nvPr>
        </p:nvSpPr>
        <p:spPr/>
        <p:txBody>
          <a:bodyPr/>
          <a:lstStyle/>
          <a:p>
            <a:fld id="{2AB22379-482E-4C23-B817-F206E7B7C1FE}" type="slidenum">
              <a:rPr lang="en-US" smtClean="0"/>
              <a:t>9</a:t>
            </a:fld>
            <a:endParaRPr lang="en-US"/>
          </a:p>
        </p:txBody>
      </p:sp>
    </p:spTree>
    <p:extLst>
      <p:ext uri="{BB962C8B-B14F-4D97-AF65-F5344CB8AC3E}">
        <p14:creationId xmlns:p14="http://schemas.microsoft.com/office/powerpoint/2010/main" val="30871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8610600" y="6356350"/>
            <a:ext cx="2743200" cy="365125"/>
          </a:xfrm>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4106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
        <p:nvSpPr>
          <p:cNvPr id="9" name="Rectangle 8"/>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85017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189415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838200" y="365125"/>
            <a:ext cx="10515600" cy="1325563"/>
          </a:xfrm>
          <a:prstGeom prst="rect">
            <a:avLst/>
          </a:prstGeom>
        </p:spPr>
        <p:txBody>
          <a:bodyPr/>
          <a:lstStyle>
            <a:lvl1pPr>
              <a:defRPr>
                <a:latin typeface="Calibri Light"/>
                <a:ea typeface="Calibri Light"/>
                <a:cs typeface="Calibri Light"/>
                <a:sym typeface="Calibri Light"/>
              </a:defRPr>
            </a:lvl1pPr>
          </a:lstStyle>
          <a:p>
            <a:r>
              <a:t>Title Text</a:t>
            </a:r>
          </a:p>
        </p:txBody>
      </p:sp>
      <p:sp>
        <p:nvSpPr>
          <p:cNvPr id="166" name="Body Level One…"/>
          <p:cNvSpPr txBox="1">
            <a:spLocks noGrp="1"/>
          </p:cNvSpPr>
          <p:nvPr>
            <p:ph type="body" sz="half" idx="1"/>
          </p:nvPr>
        </p:nvSpPr>
        <p:spPr>
          <a:xfrm>
            <a:off x="838200" y="1825625"/>
            <a:ext cx="5181600" cy="4351338"/>
          </a:xfrm>
          <a:prstGeom prst="rect">
            <a:avLst/>
          </a:prstGeom>
        </p:spPr>
        <p:txBody>
          <a:bodyPr/>
          <a:lstStyle>
            <a:lvl1pPr marL="228600" indent="-228600">
              <a:buClrTx/>
              <a:buFont typeface="Arial"/>
              <a:buChar char="•"/>
              <a:defRPr sz="2800">
                <a:latin typeface="+mj-lt"/>
                <a:ea typeface="+mj-ea"/>
                <a:cs typeface="+mj-cs"/>
                <a:sym typeface="Calibri"/>
              </a:defRPr>
            </a:lvl1pPr>
            <a:lvl2pPr marL="723900" indent="-266700">
              <a:buClrTx/>
              <a:buFont typeface="Arial"/>
              <a:defRPr sz="2800">
                <a:latin typeface="+mj-lt"/>
                <a:ea typeface="+mj-ea"/>
                <a:cs typeface="+mj-cs"/>
                <a:sym typeface="Calibri"/>
              </a:defRPr>
            </a:lvl2pPr>
            <a:lvl3pPr marL="1234438" indent="-320038">
              <a:buClrTx/>
              <a:buFont typeface="Arial"/>
              <a:buChar char="•"/>
              <a:defRPr sz="2800">
                <a:latin typeface="+mj-lt"/>
                <a:ea typeface="+mj-ea"/>
                <a:cs typeface="+mj-cs"/>
                <a:sym typeface="Calibri"/>
              </a:defRPr>
            </a:lvl3pPr>
            <a:lvl4pPr marL="1727200" indent="-355600">
              <a:buClrTx/>
              <a:buFont typeface="Arial"/>
              <a:defRPr sz="2800">
                <a:latin typeface="+mj-lt"/>
                <a:ea typeface="+mj-ea"/>
                <a:cs typeface="+mj-cs"/>
                <a:sym typeface="Calibri"/>
              </a:defRPr>
            </a:lvl4pPr>
            <a:lvl5pPr marL="2184400" indent="-355600">
              <a:buClrTx/>
              <a:buFont typeface="Arial"/>
              <a:buChar char="•"/>
              <a:defRPr sz="28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095181" y="6414762"/>
            <a:ext cx="258620" cy="248301"/>
          </a:xfrm>
          <a:prstGeom prst="rect">
            <a:avLst/>
          </a:prstGeom>
        </p:spPr>
        <p:txBody>
          <a:bodyPr/>
          <a:lstStyle>
            <a:lvl1pPr>
              <a:defRPr>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9279350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803FB4-28D5-4E27-A973-44EC94A9ED87}"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31091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517862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803FB4-28D5-4E27-A973-44EC94A9ED87}"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137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03FB4-28D5-4E27-A973-44EC94A9ED87}"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2358441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803FB4-28D5-4E27-A973-44EC94A9ED87}"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03693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803FB4-28D5-4E27-A973-44EC94A9ED87}"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65292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03FB4-28D5-4E27-A973-44EC94A9ED87}"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70045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40F52EA4-4CD2-4E90-9714-B7C784CEE141}"/>
              </a:ext>
            </a:extLst>
          </p:cNvPr>
          <p:cNvSpPr/>
          <p:nvPr userDrawn="1"/>
        </p:nvSpPr>
        <p:spPr>
          <a:xfrm flipH="1">
            <a:off x="8815227" y="4438436"/>
            <a:ext cx="3256906" cy="2268650"/>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790801"/>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20B5DC3-20B1-4325-891C-E4E252992D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883" y="5808306"/>
            <a:ext cx="1374117" cy="684569"/>
          </a:xfrm>
          <a:prstGeom prst="rect">
            <a:avLst/>
          </a:prstGeom>
        </p:spPr>
      </p:pic>
    </p:spTree>
    <p:extLst>
      <p:ext uri="{BB962C8B-B14F-4D97-AF65-F5344CB8AC3E}">
        <p14:creationId xmlns:p14="http://schemas.microsoft.com/office/powerpoint/2010/main" val="378047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81638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157429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417144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7468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64318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9" name="Content Placeholder 8"/>
          <p:cNvSpPr>
            <a:spLocks noGrp="1"/>
          </p:cNvSpPr>
          <p:nvPr>
            <p:ph sz="quarter" idx="13"/>
          </p:nvPr>
        </p:nvSpPr>
        <p:spPr>
          <a:xfrm>
            <a:off x="4951413" y="34845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9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E76E31-5F90-4FE2-ACFC-8F19958503F1}" type="slidenum">
              <a:rPr lang="en-US" smtClean="0"/>
              <a:t>‹#›</a:t>
            </a:fld>
            <a:endParaRPr lang="en-US"/>
          </a:p>
        </p:txBody>
      </p:sp>
      <p:sp>
        <p:nvSpPr>
          <p:cNvPr id="12" name="Rectangle 11"/>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4451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E76E31-5F90-4FE2-ACFC-8F19958503F1}" type="slidenum">
              <a:rPr lang="en-US" smtClean="0"/>
              <a:t>‹#›</a:t>
            </a:fld>
            <a:endParaRPr lang="en-US"/>
          </a:p>
        </p:txBody>
      </p:sp>
      <p:sp>
        <p:nvSpPr>
          <p:cNvPr id="8" name="Rectangle 7"/>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50666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E76E31-5F90-4FE2-ACFC-8F19958503F1}" type="slidenum">
              <a:rPr lang="en-US" smtClean="0"/>
              <a:t>‹#›</a:t>
            </a:fld>
            <a:endParaRPr lang="en-US"/>
          </a:p>
        </p:txBody>
      </p:sp>
      <p:sp>
        <p:nvSpPr>
          <p:cNvPr id="7" name="Rectangle 6"/>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03389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39461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22190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6E31-5F90-4FE2-ACFC-8F19958503F1}" type="slidenum">
              <a:rPr lang="en-US" smtClean="0"/>
              <a:t>‹#›</a:t>
            </a:fld>
            <a:endParaRPr lang="en-US"/>
          </a:p>
        </p:txBody>
      </p:sp>
    </p:spTree>
    <p:extLst>
      <p:ext uri="{BB962C8B-B14F-4D97-AF65-F5344CB8AC3E}">
        <p14:creationId xmlns:p14="http://schemas.microsoft.com/office/powerpoint/2010/main" val="349132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03FB4-28D5-4E27-A973-44EC94A9ED87}" type="datetimeFigureOut">
              <a:rPr lang="en-US" smtClean="0"/>
              <a:t>7/29/2024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85E1C-37DF-4BF2-BB47-938D5549F1A2}" type="slidenum">
              <a:rPr lang="en-US" smtClean="0"/>
              <a:t>‹#›</a:t>
            </a:fld>
            <a:endParaRPr lang="en-US"/>
          </a:p>
        </p:txBody>
      </p:sp>
    </p:spTree>
    <p:extLst>
      <p:ext uri="{BB962C8B-B14F-4D97-AF65-F5344CB8AC3E}">
        <p14:creationId xmlns:p14="http://schemas.microsoft.com/office/powerpoint/2010/main" val="3201688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c/kickitca" TargetMode="External"/><Relationship Id="rId13" Type="http://schemas.openxmlformats.org/officeDocument/2006/relationships/hyperlink" Target="mailto:cshoutreach@ucsd.edu" TargetMode="External"/><Relationship Id="rId3" Type="http://schemas.openxmlformats.org/officeDocument/2006/relationships/image" Target="../media/image53.png"/><Relationship Id="rId7" Type="http://schemas.openxmlformats.org/officeDocument/2006/relationships/hyperlink" Target="https://twitter.com/kickitca" TargetMode="External"/><Relationship Id="rId12" Type="http://schemas.openxmlformats.org/officeDocument/2006/relationships/hyperlink" Target="https://share.hsforms.com/1CbDiNRWzRM2Q_fmu39FKvg2tk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instagram.com/kickitca/" TargetMode="External"/><Relationship Id="rId11" Type="http://schemas.openxmlformats.org/officeDocument/2006/relationships/hyperlink" Target="https://www.kickitca.org/education-training" TargetMode="External"/><Relationship Id="rId5" Type="http://schemas.openxmlformats.org/officeDocument/2006/relationships/hyperlink" Target="https://www.facebook.com/Kickitca/" TargetMode="External"/><Relationship Id="rId15" Type="http://schemas.openxmlformats.org/officeDocument/2006/relationships/image" Target="../media/image56.svg"/><Relationship Id="rId10" Type="http://schemas.openxmlformats.org/officeDocument/2006/relationships/hyperlink" Target="brandkickitca.org" TargetMode="External"/><Relationship Id="rId4" Type="http://schemas.openxmlformats.org/officeDocument/2006/relationships/image" Target="../media/image54.svg"/><Relationship Id="rId9" Type="http://schemas.openxmlformats.org/officeDocument/2006/relationships/hyperlink" Target="https://kickitca.myshopify.com/collections/all?gf_287531=330454008008" TargetMode="External"/><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mailto:acarbomihalic@health.ucsd.edu" TargetMode="External"/><Relationship Id="rId4" Type="http://schemas.openxmlformats.org/officeDocument/2006/relationships/hyperlink" Target="mailto:cshoutreach@ucsd.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371407" y="2434638"/>
            <a:ext cx="6944291" cy="1169659"/>
          </a:xfrm>
        </p:spPr>
        <p:txBody>
          <a:bodyPr>
            <a:noAutofit/>
          </a:bodyPr>
          <a:lstStyle/>
          <a:p>
            <a:pPr marL="0" indent="0" algn="l">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Tobacco cessation resources,  </a:t>
            </a:r>
            <a:br>
              <a:rPr lang="en-US" sz="4400" dirty="0">
                <a:solidFill>
                  <a:srgbClr val="092B49"/>
                </a:solidFill>
                <a:latin typeface="F37 Judge Medium Condensed" panose="00000606000000000000" pitchFamily="50" charset="0"/>
              </a:rPr>
            </a:br>
            <a:r>
              <a:rPr lang="en-US" sz="4400" dirty="0">
                <a:solidFill>
                  <a:srgbClr val="092B49"/>
                </a:solidFill>
                <a:latin typeface="F37 Judge Medium Condensed" panose="00000606000000000000" pitchFamily="50" charset="0"/>
              </a:rPr>
              <a:t>promotion &amp; referrals</a:t>
            </a:r>
          </a:p>
        </p:txBody>
      </p:sp>
      <p:sp>
        <p:nvSpPr>
          <p:cNvPr id="7" name="Right Triangle 6">
            <a:extLst>
              <a:ext uri="{FF2B5EF4-FFF2-40B4-BE49-F238E27FC236}">
                <a16:creationId xmlns:a16="http://schemas.microsoft.com/office/drawing/2014/main" id="{A67D1B8B-B094-49EF-9BA8-D1BA2B6B45AC}"/>
              </a:ext>
            </a:extLst>
          </p:cNvPr>
          <p:cNvSpPr/>
          <p:nvPr/>
        </p:nvSpPr>
        <p:spPr>
          <a:xfrm flipH="1">
            <a:off x="8201130" y="2862366"/>
            <a:ext cx="3844721" cy="3844721"/>
          </a:xfrm>
          <a:prstGeom prst="rtTriangl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B864D4E7-E556-4889-BA3F-1990E86CDCC3}"/>
              </a:ext>
            </a:extLst>
          </p:cNvPr>
          <p:cNvSpPr/>
          <p:nvPr/>
        </p:nvSpPr>
        <p:spPr>
          <a:xfrm rot="10800000" flipH="1">
            <a:off x="146151" y="149950"/>
            <a:ext cx="2059168" cy="168987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A8B4ED92-56C9-4992-A413-AD2B782C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9" y="2434638"/>
            <a:ext cx="3328740" cy="1658340"/>
          </a:xfrm>
          <a:prstGeom prst="rect">
            <a:avLst/>
          </a:prstGeom>
        </p:spPr>
      </p:pic>
      <p:cxnSp>
        <p:nvCxnSpPr>
          <p:cNvPr id="12" name="Straight Connector 11">
            <a:extLst>
              <a:ext uri="{FF2B5EF4-FFF2-40B4-BE49-F238E27FC236}">
                <a16:creationId xmlns:a16="http://schemas.microsoft.com/office/drawing/2014/main" id="{849DE66B-1DD3-4A5C-822C-52E0E79E2C6B}"/>
              </a:ext>
            </a:extLst>
          </p:cNvPr>
          <p:cNvCxnSpPr>
            <a:cxnSpLocks/>
          </p:cNvCxnSpPr>
          <p:nvPr/>
        </p:nvCxnSpPr>
        <p:spPr>
          <a:xfrm>
            <a:off x="4112050" y="1735454"/>
            <a:ext cx="0" cy="2571210"/>
          </a:xfrm>
          <a:prstGeom prst="line">
            <a:avLst/>
          </a:prstGeom>
          <a:ln>
            <a:solidFill>
              <a:srgbClr val="B9DAE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2CDA1C-BE40-453A-8E42-2B4726734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825" y="6104448"/>
            <a:ext cx="6113833" cy="325386"/>
          </a:xfrm>
          <a:prstGeom prst="rect">
            <a:avLst/>
          </a:prstGeom>
        </p:spPr>
      </p:pic>
      <p:sp>
        <p:nvSpPr>
          <p:cNvPr id="13" name="Title 5">
            <a:extLst>
              <a:ext uri="{FF2B5EF4-FFF2-40B4-BE49-F238E27FC236}">
                <a16:creationId xmlns:a16="http://schemas.microsoft.com/office/drawing/2014/main" id="{103A009B-ACCF-4475-BEF8-C31EC0FBE62D}"/>
              </a:ext>
            </a:extLst>
          </p:cNvPr>
          <p:cNvSpPr txBox="1">
            <a:spLocks/>
          </p:cNvSpPr>
          <p:nvPr/>
        </p:nvSpPr>
        <p:spPr>
          <a:xfrm>
            <a:off x="4371409" y="409891"/>
            <a:ext cx="767444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4000" b="1" dirty="0">
              <a:solidFill>
                <a:srgbClr val="092B49"/>
              </a:solidFill>
              <a:latin typeface="F37 Judge Medium Condensed" panose="00000606000000000000" pitchFamily="50" charset="0"/>
            </a:endParaRPr>
          </a:p>
        </p:txBody>
      </p:sp>
      <p:sp>
        <p:nvSpPr>
          <p:cNvPr id="11" name="Subtitle 5">
            <a:extLst>
              <a:ext uri="{FF2B5EF4-FFF2-40B4-BE49-F238E27FC236}">
                <a16:creationId xmlns:a16="http://schemas.microsoft.com/office/drawing/2014/main" id="{66631351-04A5-59FA-EAA4-ED84B24AD8EC}"/>
              </a:ext>
            </a:extLst>
          </p:cNvPr>
          <p:cNvSpPr txBox="1">
            <a:spLocks/>
          </p:cNvSpPr>
          <p:nvPr/>
        </p:nvSpPr>
        <p:spPr>
          <a:xfrm>
            <a:off x="4371408" y="3954472"/>
            <a:ext cx="6728387" cy="11696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solidFill>
                <a:srgbClr val="FF9E1B"/>
              </a:solidFill>
            </a:endParaRPr>
          </a:p>
        </p:txBody>
      </p:sp>
    </p:spTree>
    <p:extLst>
      <p:ext uri="{BB962C8B-B14F-4D97-AF65-F5344CB8AC3E}">
        <p14:creationId xmlns:p14="http://schemas.microsoft.com/office/powerpoint/2010/main" val="378103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391522"/>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Services &amp; resources overview</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3" name="Picture 2">
            <a:extLst>
              <a:ext uri="{FF2B5EF4-FFF2-40B4-BE49-F238E27FC236}">
                <a16:creationId xmlns:a16="http://schemas.microsoft.com/office/drawing/2014/main" id="{2C1E210C-8FA1-38DD-19FD-738D7A80E7F1}"/>
              </a:ext>
            </a:extLst>
          </p:cNvPr>
          <p:cNvPicPr>
            <a:picLocks noChangeAspect="1"/>
          </p:cNvPicPr>
          <p:nvPr/>
        </p:nvPicPr>
        <p:blipFill rotWithShape="1">
          <a:blip r:embed="rId3"/>
          <a:srcRect t="2194"/>
          <a:stretch/>
        </p:blipFill>
        <p:spPr>
          <a:xfrm>
            <a:off x="1800197" y="1135780"/>
            <a:ext cx="8591603" cy="3932388"/>
          </a:xfrm>
          <a:prstGeom prst="rect">
            <a:avLst/>
          </a:prstGeom>
        </p:spPr>
      </p:pic>
      <p:sp>
        <p:nvSpPr>
          <p:cNvPr id="10" name="Content Placeholder 2">
            <a:extLst>
              <a:ext uri="{FF2B5EF4-FFF2-40B4-BE49-F238E27FC236}">
                <a16:creationId xmlns:a16="http://schemas.microsoft.com/office/drawing/2014/main" id="{48FFB1F7-A51A-642A-99CA-0DDF65C120CF}"/>
              </a:ext>
            </a:extLst>
          </p:cNvPr>
          <p:cNvSpPr txBox="1">
            <a:spLocks/>
          </p:cNvSpPr>
          <p:nvPr/>
        </p:nvSpPr>
        <p:spPr>
          <a:xfrm>
            <a:off x="698247" y="5039293"/>
            <a:ext cx="5397752" cy="1517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Aft>
                <a:spcPts val="1200"/>
              </a:spcAft>
              <a:buSzPct val="100000"/>
              <a:buFont typeface="Arial" panose="020B0604020202020204" pitchFamily="34" charset="0"/>
              <a:buNone/>
              <a:defRPr/>
            </a:pPr>
            <a:r>
              <a:rPr lang="en-US" altLang="zh-CN" b="1" u="sng" dirty="0">
                <a:solidFill>
                  <a:schemeClr val="accent1"/>
                </a:solidFill>
                <a:latin typeface="+mj-lt"/>
                <a:ea typeface="SimSun" pitchFamily="2" charset="-122"/>
                <a:cs typeface="Arial" pitchFamily="34" charset="0"/>
              </a:rPr>
              <a:t>Nicotine Patches Availability</a:t>
            </a:r>
          </a:p>
          <a:p>
            <a:pPr marL="342900" lvl="1" indent="-342900">
              <a:lnSpc>
                <a:spcPct val="80000"/>
              </a:lnSpc>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First 5 CA funds </a:t>
            </a:r>
            <a:r>
              <a:rPr lang="en-US" altLang="zh-CN" sz="2000" dirty="0">
                <a:solidFill>
                  <a:srgbClr val="092B49"/>
                </a:solidFill>
                <a:ea typeface="SimSun" pitchFamily="2" charset="-122"/>
                <a:cs typeface="Arial" pitchFamily="34" charset="0"/>
              </a:rPr>
              <a:t>– 2-week starter kit of patches</a:t>
            </a:r>
          </a:p>
          <a:p>
            <a:pPr marL="800100"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Persons living with children 0-5, Pregnant smokers (with MD approval) </a:t>
            </a: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14" name="TextBox 13">
            <a:extLst>
              <a:ext uri="{FF2B5EF4-FFF2-40B4-BE49-F238E27FC236}">
                <a16:creationId xmlns:a16="http://schemas.microsoft.com/office/drawing/2014/main" id="{94B22BA2-93E1-897C-EBA7-B39FD6F7AD83}"/>
              </a:ext>
            </a:extLst>
          </p:cNvPr>
          <p:cNvSpPr txBox="1"/>
          <p:nvPr/>
        </p:nvSpPr>
        <p:spPr>
          <a:xfrm>
            <a:off x="6095999" y="5513415"/>
            <a:ext cx="5917096" cy="864211"/>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Medi-Cal</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Most beneficiaries can get pharmacotherapy covered</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MD prescription needed  </a:t>
            </a:r>
          </a:p>
        </p:txBody>
      </p:sp>
    </p:spTree>
    <p:extLst>
      <p:ext uri="{BB962C8B-B14F-4D97-AF65-F5344CB8AC3E}">
        <p14:creationId xmlns:p14="http://schemas.microsoft.com/office/powerpoint/2010/main" val="111429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Content Placeholder 4" descr="Content Placeholder 4"/>
          <p:cNvPicPr>
            <a:picLocks noChangeAspect="1"/>
          </p:cNvPicPr>
          <p:nvPr/>
        </p:nvPicPr>
        <p:blipFill>
          <a:blip r:embed="rId3"/>
          <a:stretch>
            <a:fillRect/>
          </a:stretch>
        </p:blipFill>
        <p:spPr>
          <a:xfrm>
            <a:off x="241300" y="2109796"/>
            <a:ext cx="11950700" cy="4601024"/>
          </a:xfrm>
          <a:prstGeom prst="rect">
            <a:avLst/>
          </a:prstGeom>
          <a:ln w="12700">
            <a:miter lim="400000"/>
          </a:ln>
        </p:spPr>
      </p:pic>
      <p:pic>
        <p:nvPicPr>
          <p:cNvPr id="249" name="Picture 8" descr="Picture 8"/>
          <p:cNvPicPr>
            <a:picLocks noChangeAspect="1"/>
          </p:cNvPicPr>
          <p:nvPr/>
        </p:nvPicPr>
        <p:blipFill>
          <a:blip r:embed="rId4"/>
          <a:stretch>
            <a:fillRect/>
          </a:stretch>
        </p:blipFill>
        <p:spPr>
          <a:xfrm>
            <a:off x="453482" y="346261"/>
            <a:ext cx="11143786" cy="1884561"/>
          </a:xfrm>
          <a:prstGeom prst="rect">
            <a:avLst/>
          </a:prstGeom>
          <a:ln w="12700">
            <a:miter lim="400000"/>
          </a:ln>
        </p:spPr>
      </p:pic>
      <p:pic>
        <p:nvPicPr>
          <p:cNvPr id="2" name="Picture 1" descr="A screenshot of a mobile app&#10;&#10;Description automatically generated">
            <a:extLst>
              <a:ext uri="{FF2B5EF4-FFF2-40B4-BE49-F238E27FC236}">
                <a16:creationId xmlns:a16="http://schemas.microsoft.com/office/drawing/2014/main" id="{20448C70-FE63-1D95-390C-2565256F0A17}"/>
              </a:ext>
            </a:extLst>
          </p:cNvPr>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626668"/>
            <a:ext cx="7420276" cy="3448791"/>
          </a:xfrm>
        </p:spPr>
        <p:txBody>
          <a:bodyPr>
            <a:normAutofit/>
          </a:body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Adults (multiple languages, Medi-Cal, range of income, rural &amp; urban, behavioral health, etc.)</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Chew/spit tobacco users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Pregnant/nursing women</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Teens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Non-tobacco using callers (proxy)</a:t>
            </a:r>
          </a:p>
          <a:p>
            <a:endParaRPr lang="en-US" dirty="0"/>
          </a:p>
        </p:txBody>
      </p:sp>
      <p:pic>
        <p:nvPicPr>
          <p:cNvPr id="1026" name="Picture 2">
            <a:extLst>
              <a:ext uri="{FF2B5EF4-FFF2-40B4-BE49-F238E27FC236}">
                <a16:creationId xmlns:a16="http://schemas.microsoft.com/office/drawing/2014/main" id="{05680E38-112E-866A-CA15-0DF8FE04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33" y="865122"/>
            <a:ext cx="3637375" cy="3637375"/>
          </a:xfrm>
          <a:prstGeom prst="rect">
            <a:avLst/>
          </a:prstGeom>
          <a:ln w="19050" cap="sq">
            <a:solidFill>
              <a:srgbClr val="B9DAE5"/>
            </a:solidFill>
            <a:miter lim="800000"/>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193CB3-1310-4042-4AEE-29C1B6A80FB0}"/>
              </a:ext>
            </a:extLst>
          </p:cNvPr>
          <p:cNvSpPr>
            <a:spLocks noChangeArrowheads="1"/>
          </p:cNvSpPr>
          <p:nvPr/>
        </p:nvSpPr>
        <p:spPr bwMode="auto">
          <a:xfrm>
            <a:off x="723149" y="86512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Who Do We Serve?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BC12E68F-826B-C518-477B-D8C0B6017D6F}"/>
              </a:ext>
            </a:extLst>
          </p:cNvPr>
          <p:cNvCxnSpPr>
            <a:cxnSpLocks/>
          </p:cNvCxnSpPr>
          <p:nvPr/>
        </p:nvCxnSpPr>
        <p:spPr>
          <a:xfrm>
            <a:off x="838200" y="1329494"/>
            <a:ext cx="3117783"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533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DC7E-37ED-185C-BB7B-A5AA5643EF90}"/>
              </a:ext>
            </a:extLst>
          </p:cNvPr>
          <p:cNvSpPr>
            <a:spLocks noGrp="1"/>
          </p:cNvSpPr>
          <p:nvPr>
            <p:ph type="title"/>
          </p:nvPr>
        </p:nvSpPr>
        <p:spPr/>
        <p:txBody>
          <a:bodyPr/>
          <a:lstStyle/>
          <a:p>
            <a:r>
              <a:rPr lang="en-US" dirty="0"/>
              <a:t>Teen Population</a:t>
            </a:r>
          </a:p>
        </p:txBody>
      </p:sp>
      <p:sp>
        <p:nvSpPr>
          <p:cNvPr id="3" name="Content Placeholder 2">
            <a:extLst>
              <a:ext uri="{FF2B5EF4-FFF2-40B4-BE49-F238E27FC236}">
                <a16:creationId xmlns:a16="http://schemas.microsoft.com/office/drawing/2014/main" id="{0FA953D6-36AA-3719-F1B4-16F8682C8B24}"/>
              </a:ext>
            </a:extLst>
          </p:cNvPr>
          <p:cNvSpPr>
            <a:spLocks noGrp="1"/>
          </p:cNvSpPr>
          <p:nvPr>
            <p:ph idx="1"/>
          </p:nvPr>
        </p:nvSpPr>
        <p:spPr/>
        <p:txBody>
          <a:bodyPr/>
          <a:lstStyle/>
          <a:p>
            <a:r>
              <a:rPr lang="en-US" dirty="0"/>
              <a:t>Serve teens aged 13 years and older</a:t>
            </a:r>
          </a:p>
          <a:p>
            <a:r>
              <a:rPr lang="en-US" dirty="0"/>
              <a:t>Confidential</a:t>
            </a:r>
          </a:p>
          <a:p>
            <a:r>
              <a:rPr lang="en-US" dirty="0"/>
              <a:t>No parental consent needed</a:t>
            </a:r>
          </a:p>
          <a:p>
            <a:r>
              <a:rPr lang="en-US" dirty="0"/>
              <a:t>Coaches trained in teen smoking cessation and vaping cessation</a:t>
            </a:r>
          </a:p>
          <a:p>
            <a:endParaRPr lang="en-US" dirty="0"/>
          </a:p>
        </p:txBody>
      </p:sp>
    </p:spTree>
    <p:extLst>
      <p:ext uri="{BB962C8B-B14F-4D97-AF65-F5344CB8AC3E}">
        <p14:creationId xmlns:p14="http://schemas.microsoft.com/office/powerpoint/2010/main" val="360661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42904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Quit coaching protocol</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2" name="Content Placeholder 2">
            <a:extLst>
              <a:ext uri="{FF2B5EF4-FFF2-40B4-BE49-F238E27FC236}">
                <a16:creationId xmlns:a16="http://schemas.microsoft.com/office/drawing/2014/main" id="{9BDEC87A-790C-3C10-C9B5-B38FAA8705AC}"/>
              </a:ext>
            </a:extLst>
          </p:cNvPr>
          <p:cNvGraphicFramePr>
            <a:graphicFrameLocks noGrp="1"/>
          </p:cNvGraphicFramePr>
          <p:nvPr>
            <p:ph idx="1"/>
            <p:extLst>
              <p:ext uri="{D42A27DB-BD31-4B8C-83A1-F6EECF244321}">
                <p14:modId xmlns:p14="http://schemas.microsoft.com/office/powerpoint/2010/main" val="36717828"/>
              </p:ext>
            </p:extLst>
          </p:nvPr>
        </p:nvGraphicFramePr>
        <p:xfrm>
          <a:off x="1627474" y="1209610"/>
          <a:ext cx="8912189" cy="2678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877153" y="3821232"/>
            <a:ext cx="296332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Initial Session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graphicFrame>
        <p:nvGraphicFramePr>
          <p:cNvPr id="8" name="Content Placeholder 2">
            <a:extLst>
              <a:ext uri="{FF2B5EF4-FFF2-40B4-BE49-F238E27FC236}">
                <a16:creationId xmlns:a16="http://schemas.microsoft.com/office/drawing/2014/main" id="{14CD6CF1-1032-318E-9B79-13C8351281DC}"/>
              </a:ext>
            </a:extLst>
          </p:cNvPr>
          <p:cNvGraphicFramePr>
            <a:graphicFrameLocks/>
          </p:cNvGraphicFramePr>
          <p:nvPr>
            <p:extLst>
              <p:ext uri="{D42A27DB-BD31-4B8C-83A1-F6EECF244321}">
                <p14:modId xmlns:p14="http://schemas.microsoft.com/office/powerpoint/2010/main" val="3108521960"/>
              </p:ext>
            </p:extLst>
          </p:nvPr>
        </p:nvGraphicFramePr>
        <p:xfrm>
          <a:off x="419100" y="4435517"/>
          <a:ext cx="11353800" cy="19934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oup 8">
            <a:extLst>
              <a:ext uri="{FF2B5EF4-FFF2-40B4-BE49-F238E27FC236}">
                <a16:creationId xmlns:a16="http://schemas.microsoft.com/office/drawing/2014/main" id="{36A3E5F1-E183-8AC3-CBA5-37EE0B7F7A5E}"/>
              </a:ext>
            </a:extLst>
          </p:cNvPr>
          <p:cNvGrpSpPr/>
          <p:nvPr/>
        </p:nvGrpSpPr>
        <p:grpSpPr>
          <a:xfrm>
            <a:off x="1125180" y="5483728"/>
            <a:ext cx="1521767" cy="945230"/>
            <a:chOff x="2509" y="2972137"/>
            <a:chExt cx="1991171" cy="1194702"/>
          </a:xfrm>
          <a:solidFill>
            <a:srgbClr val="FF9E1B"/>
          </a:solidFill>
        </p:grpSpPr>
        <p:sp>
          <p:nvSpPr>
            <p:cNvPr id="10" name="Rectangle 9">
              <a:extLst>
                <a:ext uri="{FF2B5EF4-FFF2-40B4-BE49-F238E27FC236}">
                  <a16:creationId xmlns:a16="http://schemas.microsoft.com/office/drawing/2014/main" id="{554206D4-AA05-0A81-3EA3-1A3328A458A6}"/>
                </a:ext>
              </a:extLst>
            </p:cNvPr>
            <p:cNvSpPr/>
            <p:nvPr/>
          </p:nvSpPr>
          <p:spPr>
            <a:xfrm>
              <a:off x="2509"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1" name="TextBox 10">
              <a:extLst>
                <a:ext uri="{FF2B5EF4-FFF2-40B4-BE49-F238E27FC236}">
                  <a16:creationId xmlns:a16="http://schemas.microsoft.com/office/drawing/2014/main" id="{3A4C4C0B-B8BF-9FF3-8BC2-78B75318C197}"/>
                </a:ext>
              </a:extLst>
            </p:cNvPr>
            <p:cNvSpPr txBox="1"/>
            <p:nvPr/>
          </p:nvSpPr>
          <p:spPr>
            <a:xfrm>
              <a:off x="2509"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Planning</a:t>
              </a:r>
              <a:r>
                <a:rPr lang="en-US" sz="2400" kern="1200" dirty="0"/>
                <a:t> </a:t>
              </a:r>
            </a:p>
          </p:txBody>
        </p:sp>
      </p:grpSp>
      <p:grpSp>
        <p:nvGrpSpPr>
          <p:cNvPr id="12" name="Group 11">
            <a:extLst>
              <a:ext uri="{FF2B5EF4-FFF2-40B4-BE49-F238E27FC236}">
                <a16:creationId xmlns:a16="http://schemas.microsoft.com/office/drawing/2014/main" id="{C72FFAE6-2642-FD84-8CF4-0E9701906D39}"/>
              </a:ext>
            </a:extLst>
          </p:cNvPr>
          <p:cNvGrpSpPr/>
          <p:nvPr/>
        </p:nvGrpSpPr>
        <p:grpSpPr>
          <a:xfrm>
            <a:off x="2844895" y="5483728"/>
            <a:ext cx="1419098" cy="945230"/>
            <a:chOff x="2192798" y="2972137"/>
            <a:chExt cx="1991171" cy="1194702"/>
          </a:xfrm>
          <a:solidFill>
            <a:srgbClr val="FF9E1B"/>
          </a:solidFill>
        </p:grpSpPr>
        <p:sp>
          <p:nvSpPr>
            <p:cNvPr id="13" name="Rectangle 12">
              <a:extLst>
                <a:ext uri="{FF2B5EF4-FFF2-40B4-BE49-F238E27FC236}">
                  <a16:creationId xmlns:a16="http://schemas.microsoft.com/office/drawing/2014/main" id="{9A3BB517-596C-831F-7A74-375388C79E10}"/>
                </a:ext>
              </a:extLst>
            </p:cNvPr>
            <p:cNvSpPr/>
            <p:nvPr/>
          </p:nvSpPr>
          <p:spPr>
            <a:xfrm>
              <a:off x="2192798" y="2972137"/>
              <a:ext cx="1991171" cy="1194702"/>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74D6B8DE-1BF8-1E97-D14E-FC949862F8CF}"/>
                </a:ext>
              </a:extLst>
            </p:cNvPr>
            <p:cNvSpPr txBox="1"/>
            <p:nvPr/>
          </p:nvSpPr>
          <p:spPr>
            <a:xfrm>
              <a:off x="2192798" y="2972137"/>
              <a:ext cx="1991171" cy="11947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t>Call summary </a:t>
              </a:r>
            </a:p>
          </p:txBody>
        </p:sp>
      </p:grpSp>
      <p:grpSp>
        <p:nvGrpSpPr>
          <p:cNvPr id="18" name="Group 17">
            <a:extLst>
              <a:ext uri="{FF2B5EF4-FFF2-40B4-BE49-F238E27FC236}">
                <a16:creationId xmlns:a16="http://schemas.microsoft.com/office/drawing/2014/main" id="{4DB99A06-8E23-4CAA-852E-EB8459FD641C}"/>
              </a:ext>
            </a:extLst>
          </p:cNvPr>
          <p:cNvGrpSpPr/>
          <p:nvPr/>
        </p:nvGrpSpPr>
        <p:grpSpPr>
          <a:xfrm>
            <a:off x="7878487" y="5509234"/>
            <a:ext cx="1532873" cy="919724"/>
            <a:chOff x="7439704" y="352"/>
            <a:chExt cx="1532873" cy="919724"/>
          </a:xfrm>
          <a:solidFill>
            <a:srgbClr val="FF9E1B"/>
          </a:solidFill>
        </p:grpSpPr>
        <p:sp>
          <p:nvSpPr>
            <p:cNvPr id="19" name="Rectangle 18">
              <a:extLst>
                <a:ext uri="{FF2B5EF4-FFF2-40B4-BE49-F238E27FC236}">
                  <a16:creationId xmlns:a16="http://schemas.microsoft.com/office/drawing/2014/main" id="{07EFE121-57CD-5596-6AF1-FE524A7D8593}"/>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FF8937CF-E69B-A72F-4969-98DEAA68D46B}"/>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Setting a quit day</a:t>
              </a:r>
            </a:p>
          </p:txBody>
        </p:sp>
      </p:grpSp>
      <p:grpSp>
        <p:nvGrpSpPr>
          <p:cNvPr id="21" name="Group 20">
            <a:extLst>
              <a:ext uri="{FF2B5EF4-FFF2-40B4-BE49-F238E27FC236}">
                <a16:creationId xmlns:a16="http://schemas.microsoft.com/office/drawing/2014/main" id="{1A36A73C-60DF-539E-42E6-0B92C548DAB9}"/>
              </a:ext>
            </a:extLst>
          </p:cNvPr>
          <p:cNvGrpSpPr/>
          <p:nvPr/>
        </p:nvGrpSpPr>
        <p:grpSpPr>
          <a:xfrm>
            <a:off x="9572565" y="5496481"/>
            <a:ext cx="1532873" cy="919724"/>
            <a:chOff x="7439704" y="352"/>
            <a:chExt cx="1532873" cy="919724"/>
          </a:xfrm>
          <a:solidFill>
            <a:srgbClr val="FF9E1B"/>
          </a:solidFill>
        </p:grpSpPr>
        <p:sp>
          <p:nvSpPr>
            <p:cNvPr id="22" name="Rectangle 21">
              <a:extLst>
                <a:ext uri="{FF2B5EF4-FFF2-40B4-BE49-F238E27FC236}">
                  <a16:creationId xmlns:a16="http://schemas.microsoft.com/office/drawing/2014/main" id="{664FFED2-8CD2-EF19-3309-78870ECA76EC}"/>
                </a:ext>
              </a:extLst>
            </p:cNvPr>
            <p:cNvSpPr/>
            <p:nvPr/>
          </p:nvSpPr>
          <p:spPr>
            <a:xfrm>
              <a:off x="7439704" y="352"/>
              <a:ext cx="1532873" cy="919724"/>
            </a:xfrm>
            <a:prstGeom prst="rect">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793BF9A8-5D23-86CD-E431-3E8C8B202447}"/>
                </a:ext>
              </a:extLst>
            </p:cNvPr>
            <p:cNvSpPr txBox="1"/>
            <p:nvPr/>
          </p:nvSpPr>
          <p:spPr>
            <a:xfrm>
              <a:off x="7439704" y="352"/>
              <a:ext cx="1532873" cy="919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follow-up calls</a:t>
              </a:r>
            </a:p>
          </p:txBody>
        </p:sp>
      </p:grpSp>
    </p:spTree>
    <p:extLst>
      <p:ext uri="{BB962C8B-B14F-4D97-AF65-F5344CB8AC3E}">
        <p14:creationId xmlns:p14="http://schemas.microsoft.com/office/powerpoint/2010/main" val="1854989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C9B39-7FE5-6612-28EA-98B5098AF802}"/>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Follow-Up Sessions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
        <p:nvSpPr>
          <p:cNvPr id="6" name="Content Placeholder 2">
            <a:extLst>
              <a:ext uri="{FF2B5EF4-FFF2-40B4-BE49-F238E27FC236}">
                <a16:creationId xmlns:a16="http://schemas.microsoft.com/office/drawing/2014/main" id="{A5E008C6-48FA-289F-F22F-DFC57B3DADC2}"/>
              </a:ext>
            </a:extLst>
          </p:cNvPr>
          <p:cNvSpPr>
            <a:spLocks noGrp="1"/>
          </p:cNvSpPr>
          <p:nvPr>
            <p:ph idx="1"/>
          </p:nvPr>
        </p:nvSpPr>
        <p:spPr>
          <a:xfrm>
            <a:off x="684648" y="1035871"/>
            <a:ext cx="4955756" cy="1649577"/>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Motivation &amp; self-efficacy</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Quit status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Withdrawal review</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Pharmacotherapy review</a:t>
            </a:r>
          </a:p>
        </p:txBody>
      </p:sp>
      <p:pic>
        <p:nvPicPr>
          <p:cNvPr id="89" name="Picture 88">
            <a:extLst>
              <a:ext uri="{FF2B5EF4-FFF2-40B4-BE49-F238E27FC236}">
                <a16:creationId xmlns:a16="http://schemas.microsoft.com/office/drawing/2014/main" id="{D86DB3DB-DC8D-67A5-EEB8-977491B4DB73}"/>
              </a:ext>
            </a:extLst>
          </p:cNvPr>
          <p:cNvPicPr>
            <a:picLocks noChangeAspect="1"/>
          </p:cNvPicPr>
          <p:nvPr/>
        </p:nvPicPr>
        <p:blipFill>
          <a:blip r:embed="rId3"/>
          <a:stretch>
            <a:fillRect/>
          </a:stretch>
        </p:blipFill>
        <p:spPr>
          <a:xfrm>
            <a:off x="684648" y="2685448"/>
            <a:ext cx="4407116" cy="3282094"/>
          </a:xfrm>
          <a:prstGeom prst="rect">
            <a:avLst/>
          </a:prstGeom>
        </p:spPr>
      </p:pic>
      <p:pic>
        <p:nvPicPr>
          <p:cNvPr id="91" name="Picture 90">
            <a:extLst>
              <a:ext uri="{FF2B5EF4-FFF2-40B4-BE49-F238E27FC236}">
                <a16:creationId xmlns:a16="http://schemas.microsoft.com/office/drawing/2014/main" id="{9E7C13D4-1A57-F5B4-1F2C-D6504097B769}"/>
              </a:ext>
            </a:extLst>
          </p:cNvPr>
          <p:cNvPicPr>
            <a:picLocks noChangeAspect="1"/>
          </p:cNvPicPr>
          <p:nvPr/>
        </p:nvPicPr>
        <p:blipFill>
          <a:blip r:embed="rId4"/>
          <a:stretch>
            <a:fillRect/>
          </a:stretch>
        </p:blipFill>
        <p:spPr>
          <a:xfrm>
            <a:off x="5930426" y="2616878"/>
            <a:ext cx="4407116" cy="3264035"/>
          </a:xfrm>
          <a:prstGeom prst="rect">
            <a:avLst/>
          </a:prstGeom>
        </p:spPr>
      </p:pic>
      <p:sp>
        <p:nvSpPr>
          <p:cNvPr id="92" name="Content Placeholder 2">
            <a:extLst>
              <a:ext uri="{FF2B5EF4-FFF2-40B4-BE49-F238E27FC236}">
                <a16:creationId xmlns:a16="http://schemas.microsoft.com/office/drawing/2014/main" id="{4694956A-165C-0B4A-9517-C542B9271383}"/>
              </a:ext>
            </a:extLst>
          </p:cNvPr>
          <p:cNvSpPr txBox="1">
            <a:spLocks/>
          </p:cNvSpPr>
          <p:nvPr/>
        </p:nvSpPr>
        <p:spPr>
          <a:xfrm>
            <a:off x="5834174" y="1035871"/>
            <a:ext cx="4955756" cy="1582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Challenges &amp; smoking events</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Support</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Planning for future</a:t>
            </a:r>
          </a:p>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Self-image</a:t>
            </a:r>
          </a:p>
        </p:txBody>
      </p:sp>
      <p:cxnSp>
        <p:nvCxnSpPr>
          <p:cNvPr id="2" name="Straight Connector 1">
            <a:extLst>
              <a:ext uri="{FF2B5EF4-FFF2-40B4-BE49-F238E27FC236}">
                <a16:creationId xmlns:a16="http://schemas.microsoft.com/office/drawing/2014/main" id="{56325D17-8DE9-C051-BCA7-909442E57593}"/>
              </a:ext>
            </a:extLst>
          </p:cNvPr>
          <p:cNvCxnSpPr>
            <a:cxnSpLocks/>
          </p:cNvCxnSpPr>
          <p:nvPr/>
        </p:nvCxnSpPr>
        <p:spPr>
          <a:xfrm>
            <a:off x="797333" y="944482"/>
            <a:ext cx="484307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503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1CB399-3D4B-889D-26D4-FBE5E17C2664}"/>
              </a:ext>
            </a:extLst>
          </p:cNvPr>
          <p:cNvPicPr>
            <a:picLocks noChangeAspect="1"/>
          </p:cNvPicPr>
          <p:nvPr/>
        </p:nvPicPr>
        <p:blipFill>
          <a:blip r:embed="rId3"/>
          <a:stretch>
            <a:fillRect/>
          </a:stretch>
        </p:blipFill>
        <p:spPr>
          <a:xfrm>
            <a:off x="559040" y="3257724"/>
            <a:ext cx="5241093" cy="2037841"/>
          </a:xfrm>
          <a:prstGeom prst="rect">
            <a:avLst/>
          </a:prstGeom>
        </p:spPr>
      </p:pic>
      <p:pic>
        <p:nvPicPr>
          <p:cNvPr id="8" name="Picture 7" descr="Screen Shot 2016-06-14 at 3.40.12 PM.png">
            <a:extLst>
              <a:ext uri="{FF2B5EF4-FFF2-40B4-BE49-F238E27FC236}">
                <a16:creationId xmlns:a16="http://schemas.microsoft.com/office/drawing/2014/main" id="{F6BD26B4-2C19-D938-E3D3-0759FB29BF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7" b="2080"/>
          <a:stretch/>
        </p:blipFill>
        <p:spPr>
          <a:xfrm>
            <a:off x="6096000" y="3143891"/>
            <a:ext cx="4461219" cy="2265505"/>
          </a:xfrm>
          <a:prstGeom prst="rect">
            <a:avLst/>
          </a:prstGeom>
        </p:spPr>
      </p:pic>
      <p:sp>
        <p:nvSpPr>
          <p:cNvPr id="2" name="Rectangle 1">
            <a:extLst>
              <a:ext uri="{FF2B5EF4-FFF2-40B4-BE49-F238E27FC236}">
                <a16:creationId xmlns:a16="http://schemas.microsoft.com/office/drawing/2014/main" id="{5FA6565D-A79A-A1D2-9136-186B1921246A}"/>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r>
              <a:rPr lang="en-US" altLang="en-US" sz="2800" dirty="0">
                <a:solidFill>
                  <a:srgbClr val="092B49"/>
                </a:solidFill>
                <a:latin typeface="F37 Jagger Bold" panose="00000800000000000000" pitchFamily="50" charset="0"/>
              </a:rPr>
              <a:t>Summary of California Evidence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51ADDD7C-2234-1C8A-84E8-2154D35AA37C}"/>
              </a:ext>
            </a:extLst>
          </p:cNvPr>
          <p:cNvCxnSpPr>
            <a:cxnSpLocks/>
          </p:cNvCxnSpPr>
          <p:nvPr/>
        </p:nvCxnSpPr>
        <p:spPr>
          <a:xfrm>
            <a:off x="797333" y="944482"/>
            <a:ext cx="5228082"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ABB5EB7-8257-728C-4827-551002548896}"/>
              </a:ext>
            </a:extLst>
          </p:cNvPr>
          <p:cNvSpPr>
            <a:spLocks noGrp="1"/>
          </p:cNvSpPr>
          <p:nvPr>
            <p:ph idx="1"/>
          </p:nvPr>
        </p:nvSpPr>
        <p:spPr>
          <a:xfrm>
            <a:off x="684647" y="1208177"/>
            <a:ext cx="10134149" cy="1958159"/>
          </a:xfrm>
        </p:spPr>
        <p:txBody>
          <a:bodyPr>
            <a:normAutofit/>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RCT showed:</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Telephone counseling can increase quit attempts and prevent relapse</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Single session can be efficacious; multiple sessions even more so</a:t>
            </a:r>
          </a:p>
        </p:txBody>
      </p:sp>
    </p:spTree>
    <p:extLst>
      <p:ext uri="{BB962C8B-B14F-4D97-AF65-F5344CB8AC3E}">
        <p14:creationId xmlns:p14="http://schemas.microsoft.com/office/powerpoint/2010/main" val="2630105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ea typeface="Times New Roman" panose="02020603050405020304" pitchFamily="18" charset="0"/>
              </a:rPr>
              <a:t>The Importance of Proactive </a:t>
            </a:r>
            <a:br>
              <a:rPr lang="en-US" sz="4800" b="1" dirty="0">
                <a:solidFill>
                  <a:srgbClr val="092B49"/>
                </a:solidFill>
                <a:ea typeface="Times New Roman" panose="02020603050405020304" pitchFamily="18" charset="0"/>
              </a:rPr>
            </a:br>
            <a:r>
              <a:rPr lang="en-US" sz="4800" b="1" dirty="0">
                <a:solidFill>
                  <a:srgbClr val="092B49"/>
                </a:solidFill>
                <a:ea typeface="Times New Roman" panose="02020603050405020304" pitchFamily="18" charset="0"/>
              </a:rPr>
              <a:t>Referrals From Providers</a:t>
            </a:r>
            <a:endParaRPr lang="en-US" sz="4800" b="1" dirty="0">
              <a:solidFill>
                <a:srgbClr val="092B49"/>
              </a:solidFill>
            </a:endParaRPr>
          </a:p>
        </p:txBody>
      </p:sp>
    </p:spTree>
    <p:extLst>
      <p:ext uri="{BB962C8B-B14F-4D97-AF65-F5344CB8AC3E}">
        <p14:creationId xmlns:p14="http://schemas.microsoft.com/office/powerpoint/2010/main" val="417389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E21E-52C0-409A-812A-D66BA3C55D01}"/>
              </a:ext>
            </a:extLst>
          </p:cNvPr>
          <p:cNvSpPr>
            <a:spLocks noGrp="1"/>
          </p:cNvSpPr>
          <p:nvPr>
            <p:ph type="title"/>
          </p:nvPr>
        </p:nvSpPr>
        <p:spPr/>
        <p:txBody>
          <a:bodyPr>
            <a:normAutofit/>
          </a:bodyPr>
          <a:lstStyle/>
          <a:p>
            <a:r>
              <a:rPr lang="en-US" sz="4400" dirty="0">
                <a:solidFill>
                  <a:srgbClr val="FF9E1B"/>
                </a:solidFill>
                <a:latin typeface="a Big Deal" panose="02000503000000000000" pitchFamily="2" charset="0"/>
              </a:rPr>
              <a:t>Using Ask-Advise-Refer (AAR)</a:t>
            </a:r>
            <a:br>
              <a:rPr lang="en-US" sz="3200" dirty="0">
                <a:solidFill>
                  <a:srgbClr val="FF9E1B"/>
                </a:solidFill>
                <a:latin typeface="a Big Deal" panose="02000503000000000000" pitchFamily="2" charset="0"/>
              </a:rPr>
            </a:br>
            <a:endParaRPr lang="en-US" dirty="0">
              <a:solidFill>
                <a:srgbClr val="FF9E1B"/>
              </a:solidFill>
              <a:latin typeface="a Big Deal" panose="02000503000000000000" pitchFamily="2" charset="0"/>
            </a:endParaRPr>
          </a:p>
        </p:txBody>
      </p:sp>
      <p:sp>
        <p:nvSpPr>
          <p:cNvPr id="3" name="Content Placeholder 2">
            <a:extLst>
              <a:ext uri="{FF2B5EF4-FFF2-40B4-BE49-F238E27FC236}">
                <a16:creationId xmlns:a16="http://schemas.microsoft.com/office/drawing/2014/main" id="{6C27FF05-5A38-4CCF-B08E-DA249616C4AB}"/>
              </a:ext>
            </a:extLst>
          </p:cNvPr>
          <p:cNvSpPr>
            <a:spLocks noGrp="1"/>
          </p:cNvSpPr>
          <p:nvPr>
            <p:ph idx="1"/>
          </p:nvPr>
        </p:nvSpPr>
        <p:spPr>
          <a:xfrm>
            <a:off x="1904261" y="1522880"/>
            <a:ext cx="10515600" cy="4835388"/>
          </a:xfrm>
        </p:spPr>
        <p:txBody>
          <a:bodyPr>
            <a:normAutofit fontScale="92500" lnSpcReduction="10000"/>
          </a:bodyPr>
          <a:lstStyle/>
          <a:p>
            <a:pPr marL="0" indent="0">
              <a:spcBef>
                <a:spcPts val="400"/>
              </a:spcBef>
              <a:buNone/>
              <a:defRPr/>
            </a:pPr>
            <a:r>
              <a:rPr lang="en-US" sz="4400" b="1" dirty="0">
                <a:solidFill>
                  <a:srgbClr val="092B49"/>
                </a:solidFill>
                <a:cs typeface="Arial" charset="0"/>
              </a:rPr>
              <a:t>Ask</a:t>
            </a:r>
            <a:r>
              <a:rPr lang="en-US" sz="4400" b="1" dirty="0">
                <a:solidFill>
                  <a:srgbClr val="003399"/>
                </a:solidFill>
                <a:cs typeface="Arial" charset="0"/>
              </a:rPr>
              <a:t> </a:t>
            </a:r>
            <a:r>
              <a:rPr lang="en-US" sz="2400" dirty="0">
                <a:solidFill>
                  <a:srgbClr val="092B49"/>
                </a:solidFill>
                <a:ea typeface="Osaka" pitchFamily="-112" charset="-128"/>
                <a:cs typeface="Arial" charset="0"/>
              </a:rPr>
              <a:t>(At every visit, in a caring manner, ask each patient if they smoke/vape)</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Do you (or anyone you live with) smoke?</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How interested are you in quitting?</a:t>
            </a:r>
            <a:br>
              <a:rPr lang="en-US" i="1" dirty="0">
                <a:solidFill>
                  <a:srgbClr val="092B49"/>
                </a:solidFill>
                <a:ea typeface="Osaka" pitchFamily="-112" charset="-128"/>
                <a:cs typeface="Arial" charset="0"/>
              </a:rPr>
            </a:br>
            <a:endParaRPr lang="en-US" sz="800" dirty="0">
              <a:ea typeface="Osaka" pitchFamily="-112" charset="-128"/>
              <a:cs typeface="Arial" charset="0"/>
            </a:endParaRPr>
          </a:p>
          <a:p>
            <a:pPr marL="0" indent="0">
              <a:spcBef>
                <a:spcPts val="400"/>
              </a:spcBef>
              <a:buNone/>
              <a:defRPr/>
            </a:pPr>
            <a:r>
              <a:rPr lang="en-US" sz="4400" b="1" dirty="0">
                <a:solidFill>
                  <a:srgbClr val="092B49"/>
                </a:solidFill>
                <a:cs typeface="Arial" charset="0"/>
              </a:rPr>
              <a:t>Advise</a:t>
            </a:r>
            <a:r>
              <a:rPr lang="en-US" sz="3200" dirty="0">
                <a:ea typeface="Osaka" pitchFamily="-112" charset="-128"/>
                <a:cs typeface="Arial" charset="0"/>
              </a:rPr>
              <a:t> </a:t>
            </a:r>
            <a:r>
              <a:rPr lang="en-US" sz="2400" dirty="0">
                <a:solidFill>
                  <a:srgbClr val="092B49"/>
                </a:solidFill>
                <a:ea typeface="Osaka" pitchFamily="-112" charset="-128"/>
                <a:cs typeface="Arial" charset="0"/>
              </a:rPr>
              <a:t>(without lecturing)</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Quitting is one of the best things you can do for your yourself</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What do you know about how smoking affects health?</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I have some information, if you’d like to hear?</a:t>
            </a:r>
          </a:p>
          <a:p>
            <a:pPr marL="0" indent="0">
              <a:spcBef>
                <a:spcPts val="400"/>
              </a:spcBef>
              <a:buNone/>
              <a:defRPr/>
            </a:pPr>
            <a:r>
              <a:rPr lang="en-US" sz="4400" b="1" dirty="0">
                <a:solidFill>
                  <a:srgbClr val="092B49"/>
                </a:solidFill>
                <a:cs typeface="Arial" charset="0"/>
              </a:rPr>
              <a:t>Refer</a:t>
            </a:r>
            <a:r>
              <a:rPr lang="en-US" sz="4400" dirty="0">
                <a:solidFill>
                  <a:srgbClr val="092B49"/>
                </a:solidFill>
                <a:cs typeface="Arial" charset="0"/>
              </a:rPr>
              <a:t> </a:t>
            </a:r>
            <a:r>
              <a:rPr lang="en-US" sz="2400" dirty="0">
                <a:solidFill>
                  <a:srgbClr val="092B49"/>
                </a:solidFill>
                <a:ea typeface="Osaka" pitchFamily="-112" charset="-128"/>
                <a:cs typeface="Arial" charset="0"/>
              </a:rPr>
              <a:t>(connect/offer options)</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Refer tobacco users (or those who live with tobacco users) to KIC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to get a free, one-on-one coaching, and a personal quit plan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(or a plan to help someone quit) from our trained Quit Coaches</a:t>
            </a:r>
          </a:p>
          <a:p>
            <a:endParaRPr lang="en-US" dirty="0"/>
          </a:p>
        </p:txBody>
      </p:sp>
      <p:grpSp>
        <p:nvGrpSpPr>
          <p:cNvPr id="35" name="Group 34">
            <a:extLst>
              <a:ext uri="{FF2B5EF4-FFF2-40B4-BE49-F238E27FC236}">
                <a16:creationId xmlns:a16="http://schemas.microsoft.com/office/drawing/2014/main" id="{E7F8C080-8B12-4B73-8F78-A5409D2B1588}"/>
              </a:ext>
            </a:extLst>
          </p:cNvPr>
          <p:cNvGrpSpPr/>
          <p:nvPr/>
        </p:nvGrpSpPr>
        <p:grpSpPr>
          <a:xfrm>
            <a:off x="961879" y="1469715"/>
            <a:ext cx="767357" cy="767357"/>
            <a:chOff x="377089" y="1141914"/>
            <a:chExt cx="914400" cy="914400"/>
          </a:xfrm>
        </p:grpSpPr>
        <p:sp>
          <p:nvSpPr>
            <p:cNvPr id="25" name="Oval 24">
              <a:extLst>
                <a:ext uri="{FF2B5EF4-FFF2-40B4-BE49-F238E27FC236}">
                  <a16:creationId xmlns:a16="http://schemas.microsoft.com/office/drawing/2014/main" id="{08ACBF6E-E642-420B-8E93-7A6D2446DBE0}"/>
                </a:ext>
              </a:extLst>
            </p:cNvPr>
            <p:cNvSpPr/>
            <p:nvPr/>
          </p:nvSpPr>
          <p:spPr>
            <a:xfrm>
              <a:off x="377089" y="11419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Questions with solid fill">
              <a:extLst>
                <a:ext uri="{FF2B5EF4-FFF2-40B4-BE49-F238E27FC236}">
                  <a16:creationId xmlns:a16="http://schemas.microsoft.com/office/drawing/2014/main" id="{CE4821C3-7578-4923-830D-9BD841EDC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299" y="1237184"/>
              <a:ext cx="723860" cy="723860"/>
            </a:xfrm>
            <a:prstGeom prst="rect">
              <a:avLst/>
            </a:prstGeom>
          </p:spPr>
        </p:pic>
      </p:grpSp>
      <p:grpSp>
        <p:nvGrpSpPr>
          <p:cNvPr id="36" name="Group 35">
            <a:extLst>
              <a:ext uri="{FF2B5EF4-FFF2-40B4-BE49-F238E27FC236}">
                <a16:creationId xmlns:a16="http://schemas.microsoft.com/office/drawing/2014/main" id="{E1BE85F1-0994-4AE7-B437-2CB6DA9349E4}"/>
              </a:ext>
            </a:extLst>
          </p:cNvPr>
          <p:cNvGrpSpPr/>
          <p:nvPr/>
        </p:nvGrpSpPr>
        <p:grpSpPr>
          <a:xfrm>
            <a:off x="954153" y="2899787"/>
            <a:ext cx="767357" cy="767357"/>
            <a:chOff x="369363" y="2742114"/>
            <a:chExt cx="914400" cy="914400"/>
          </a:xfrm>
        </p:grpSpPr>
        <p:sp>
          <p:nvSpPr>
            <p:cNvPr id="28" name="Oval 27">
              <a:extLst>
                <a:ext uri="{FF2B5EF4-FFF2-40B4-BE49-F238E27FC236}">
                  <a16:creationId xmlns:a16="http://schemas.microsoft.com/office/drawing/2014/main" id="{B7520890-3885-4BF7-A4EE-30577BF4F441}"/>
                </a:ext>
              </a:extLst>
            </p:cNvPr>
            <p:cNvSpPr/>
            <p:nvPr/>
          </p:nvSpPr>
          <p:spPr>
            <a:xfrm>
              <a:off x="369363" y="27421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hat bubble with solid fill">
              <a:extLst>
                <a:ext uri="{FF2B5EF4-FFF2-40B4-BE49-F238E27FC236}">
                  <a16:creationId xmlns:a16="http://schemas.microsoft.com/office/drawing/2014/main" id="{E8163928-3774-4FB9-BA99-F7DC4C430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872" y="2879767"/>
              <a:ext cx="735254" cy="735254"/>
            </a:xfrm>
            <a:prstGeom prst="rect">
              <a:avLst/>
            </a:prstGeom>
          </p:spPr>
        </p:pic>
      </p:grpSp>
      <p:grpSp>
        <p:nvGrpSpPr>
          <p:cNvPr id="37" name="Group 36">
            <a:extLst>
              <a:ext uri="{FF2B5EF4-FFF2-40B4-BE49-F238E27FC236}">
                <a16:creationId xmlns:a16="http://schemas.microsoft.com/office/drawing/2014/main" id="{E4AC836C-6964-4739-B170-96D86723EB2B}"/>
              </a:ext>
            </a:extLst>
          </p:cNvPr>
          <p:cNvGrpSpPr/>
          <p:nvPr/>
        </p:nvGrpSpPr>
        <p:grpSpPr>
          <a:xfrm>
            <a:off x="957967" y="4590336"/>
            <a:ext cx="767357" cy="767357"/>
            <a:chOff x="373177" y="4517722"/>
            <a:chExt cx="914400" cy="914400"/>
          </a:xfrm>
        </p:grpSpPr>
        <p:sp>
          <p:nvSpPr>
            <p:cNvPr id="32" name="Oval 31">
              <a:extLst>
                <a:ext uri="{FF2B5EF4-FFF2-40B4-BE49-F238E27FC236}">
                  <a16:creationId xmlns:a16="http://schemas.microsoft.com/office/drawing/2014/main" id="{FE13157F-C088-430B-9308-80EE31F6648E}"/>
                </a:ext>
              </a:extLst>
            </p:cNvPr>
            <p:cNvSpPr/>
            <p:nvPr/>
          </p:nvSpPr>
          <p:spPr>
            <a:xfrm>
              <a:off x="373177" y="4517722"/>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Arrow: Rotate right with solid fill">
              <a:extLst>
                <a:ext uri="{FF2B5EF4-FFF2-40B4-BE49-F238E27FC236}">
                  <a16:creationId xmlns:a16="http://schemas.microsoft.com/office/drawing/2014/main" id="{27AC1035-592A-4923-84BF-BBB9E048E7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flipV="1">
              <a:off x="460988" y="4606310"/>
              <a:ext cx="705831" cy="759178"/>
            </a:xfrm>
            <a:prstGeom prst="rect">
              <a:avLst/>
            </a:prstGeom>
          </p:spPr>
        </p:pic>
      </p:grpSp>
    </p:spTree>
    <p:extLst>
      <p:ext uri="{BB962C8B-B14F-4D97-AF65-F5344CB8AC3E}">
        <p14:creationId xmlns:p14="http://schemas.microsoft.com/office/powerpoint/2010/main" val="3655856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Referring to KIC</a:t>
            </a:r>
          </a:p>
        </p:txBody>
      </p:sp>
      <p:sp>
        <p:nvSpPr>
          <p:cNvPr id="8" name="Rectangle 7">
            <a:extLst>
              <a:ext uri="{FF2B5EF4-FFF2-40B4-BE49-F238E27FC236}">
                <a16:creationId xmlns:a16="http://schemas.microsoft.com/office/drawing/2014/main" id="{9C64BA3E-6090-231A-B550-0BA13532830D}"/>
              </a:ext>
            </a:extLst>
          </p:cNvPr>
          <p:cNvSpPr>
            <a:spLocks noChangeArrowheads="1"/>
          </p:cNvSpPr>
          <p:nvPr/>
        </p:nvSpPr>
        <p:spPr bwMode="auto">
          <a:xfrm>
            <a:off x="838200" y="1098144"/>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Referrals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4CF94D5C-515F-4B82-F147-C9B5389A34F3}"/>
              </a:ext>
            </a:extLst>
          </p:cNvPr>
          <p:cNvCxnSpPr>
            <a:cxnSpLocks/>
          </p:cNvCxnSpPr>
          <p:nvPr/>
        </p:nvCxnSpPr>
        <p:spPr>
          <a:xfrm>
            <a:off x="950885" y="1570125"/>
            <a:ext cx="312060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Electronic referrals (through health record) or web-based referral</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Means Helpline calls the patient – patient doesn’t initiate the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Workflow for Proactive Referrals:</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Clinic/Hospital:</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Screens patient for tobacco use </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Sends referral to KIC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KIC:</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Receives patient information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Attempts patient to try and enroll in services</a:t>
            </a:r>
          </a:p>
          <a:p>
            <a:endParaRPr lang="en-US" dirty="0"/>
          </a:p>
        </p:txBody>
      </p:sp>
    </p:spTree>
    <p:extLst>
      <p:ext uri="{BB962C8B-B14F-4D97-AF65-F5344CB8AC3E}">
        <p14:creationId xmlns:p14="http://schemas.microsoft.com/office/powerpoint/2010/main" val="3210025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0943-BE7E-4AD8-8BC1-0C51BDD0886D}"/>
              </a:ext>
            </a:extLst>
          </p:cNvPr>
          <p:cNvSpPr>
            <a:spLocks noGrp="1"/>
          </p:cNvSpPr>
          <p:nvPr>
            <p:ph type="title"/>
          </p:nvPr>
        </p:nvSpPr>
        <p:spPr>
          <a:xfrm>
            <a:off x="838199" y="182245"/>
            <a:ext cx="10515600" cy="1325563"/>
          </a:xfrm>
        </p:spPr>
        <p:txBody>
          <a:bodyPr/>
          <a:lstStyle/>
          <a:p>
            <a:r>
              <a:rPr lang="en-US" dirty="0">
                <a:solidFill>
                  <a:srgbClr val="FF9E1B"/>
                </a:solidFill>
                <a:latin typeface="a Big Deal" panose="02000503000000000000" pitchFamily="2" charset="0"/>
              </a:rPr>
              <a:t>WELCOME!</a:t>
            </a:r>
          </a:p>
        </p:txBody>
      </p:sp>
      <p:sp>
        <p:nvSpPr>
          <p:cNvPr id="3" name="Content Placeholder 2">
            <a:extLst>
              <a:ext uri="{FF2B5EF4-FFF2-40B4-BE49-F238E27FC236}">
                <a16:creationId xmlns:a16="http://schemas.microsoft.com/office/drawing/2014/main" id="{E642368D-0AD6-41F0-8407-804825DA815D}"/>
              </a:ext>
            </a:extLst>
          </p:cNvPr>
          <p:cNvSpPr>
            <a:spLocks noGrp="1"/>
          </p:cNvSpPr>
          <p:nvPr>
            <p:ph idx="1"/>
          </p:nvPr>
        </p:nvSpPr>
        <p:spPr>
          <a:xfrm>
            <a:off x="2887009" y="3973395"/>
            <a:ext cx="6595781" cy="1786009"/>
          </a:xfrm>
        </p:spPr>
        <p:txBody>
          <a:bodyPr>
            <a:normAutofit lnSpcReduction="10000"/>
          </a:bodyPr>
          <a:lstStyle/>
          <a:p>
            <a:pPr marL="457200" lvl="1" indent="0">
              <a:buNone/>
            </a:pPr>
            <a:r>
              <a:rPr lang="en-US" sz="2800" b="1" dirty="0">
                <a:solidFill>
                  <a:srgbClr val="092B49"/>
                </a:solidFill>
              </a:rPr>
              <a:t>Presenter</a:t>
            </a:r>
          </a:p>
          <a:p>
            <a:pPr marL="457200" lvl="1" indent="0">
              <a:buNone/>
            </a:pPr>
            <a:r>
              <a:rPr lang="en-US" altLang="en-US" sz="2800" dirty="0">
                <a:solidFill>
                  <a:srgbClr val="092B49"/>
                </a:solidFill>
                <a:cs typeface="Arial" panose="020B0604020202020204" pitchFamily="34" charset="0"/>
              </a:rPr>
              <a:t>Carrie Kirby</a:t>
            </a:r>
          </a:p>
          <a:p>
            <a:pPr marL="457200" lvl="1" indent="0">
              <a:buNone/>
            </a:pPr>
            <a:r>
              <a:rPr lang="en-US" altLang="en-US" sz="2800" dirty="0">
                <a:solidFill>
                  <a:srgbClr val="092B49"/>
                </a:solidFill>
                <a:cs typeface="Arial" panose="020B0604020202020204" pitchFamily="34" charset="0"/>
              </a:rPr>
              <a:t>Project Manager, Kick It California</a:t>
            </a:r>
          </a:p>
          <a:p>
            <a:pPr marL="457200" lvl="1" indent="0">
              <a:buNone/>
            </a:pPr>
            <a:r>
              <a:rPr lang="en-US" altLang="en-US" sz="2800" dirty="0">
                <a:solidFill>
                  <a:srgbClr val="092B49"/>
                </a:solidFill>
                <a:cs typeface="Arial" panose="020B0604020202020204" pitchFamily="34" charset="0"/>
              </a:rPr>
              <a:t>University of California San Diego</a:t>
            </a:r>
          </a:p>
          <a:p>
            <a:pPr marL="457200" lvl="1" indent="0">
              <a:buNone/>
            </a:pPr>
            <a:endParaRPr lang="en-US" altLang="en-US" sz="2800" dirty="0">
              <a:solidFill>
                <a:srgbClr val="092B49"/>
              </a:solidFill>
              <a:cs typeface="Arial" panose="020B0604020202020204" pitchFamily="34" charset="0"/>
            </a:endParaRPr>
          </a:p>
          <a:p>
            <a:endParaRPr lang="en-US" dirty="0"/>
          </a:p>
        </p:txBody>
      </p:sp>
      <p:sp>
        <p:nvSpPr>
          <p:cNvPr id="4" name="Content Placeholder 2">
            <a:extLst>
              <a:ext uri="{FF2B5EF4-FFF2-40B4-BE49-F238E27FC236}">
                <a16:creationId xmlns:a16="http://schemas.microsoft.com/office/drawing/2014/main" id="{AA7F4EDD-B39A-F0FF-3474-668987ED125B}"/>
              </a:ext>
            </a:extLst>
          </p:cNvPr>
          <p:cNvSpPr txBox="1">
            <a:spLocks/>
          </p:cNvSpPr>
          <p:nvPr/>
        </p:nvSpPr>
        <p:spPr>
          <a:xfrm>
            <a:off x="2887009" y="1847597"/>
            <a:ext cx="7008621" cy="17860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b="1" dirty="0">
                <a:solidFill>
                  <a:srgbClr val="092B49"/>
                </a:solidFill>
              </a:rPr>
              <a:t>Presenter</a:t>
            </a:r>
          </a:p>
          <a:p>
            <a:pPr marL="457200" lvl="1" indent="0">
              <a:buFont typeface="Arial" panose="020B0604020202020204" pitchFamily="34" charset="0"/>
              <a:buNone/>
            </a:pPr>
            <a:r>
              <a:rPr lang="en-US" altLang="en-US" sz="2800" dirty="0">
                <a:solidFill>
                  <a:srgbClr val="092B49"/>
                </a:solidFill>
                <a:cs typeface="Arial" panose="020B0604020202020204" pitchFamily="34" charset="0"/>
              </a:rPr>
              <a:t>Dr. Rina Edi, M.D. </a:t>
            </a:r>
          </a:p>
          <a:p>
            <a:pPr marL="457200" lvl="1" indent="0">
              <a:buFont typeface="Arial" panose="020B0604020202020204" pitchFamily="34" charset="0"/>
              <a:buNone/>
            </a:pPr>
            <a:r>
              <a:rPr lang="en-US" altLang="en-US" sz="2800" dirty="0">
                <a:solidFill>
                  <a:srgbClr val="092B49"/>
                </a:solidFill>
                <a:cs typeface="Arial" panose="020B0604020202020204" pitchFamily="34" charset="0"/>
              </a:rPr>
              <a:t>Medical Director, Kick It California</a:t>
            </a:r>
          </a:p>
          <a:p>
            <a:pPr marL="457200" lvl="1" indent="0">
              <a:buFont typeface="Arial" panose="020B0604020202020204" pitchFamily="34" charset="0"/>
              <a:buNone/>
            </a:pPr>
            <a:r>
              <a:rPr lang="en-US" altLang="en-US" sz="2800" dirty="0">
                <a:solidFill>
                  <a:srgbClr val="092B49"/>
                </a:solidFill>
                <a:cs typeface="Arial" panose="020B0604020202020204" pitchFamily="34" charset="0"/>
              </a:rPr>
              <a:t>University of California San Diego</a:t>
            </a:r>
          </a:p>
          <a:p>
            <a:pPr marL="457200" lvl="1" indent="0">
              <a:buFont typeface="Arial" panose="020B0604020202020204" pitchFamily="34" charset="0"/>
              <a:buNone/>
            </a:pPr>
            <a:endParaRPr lang="en-US" altLang="en-US" sz="2800" dirty="0">
              <a:solidFill>
                <a:srgbClr val="092B49"/>
              </a:solidFill>
              <a:cs typeface="Arial" panose="020B0604020202020204" pitchFamily="34" charset="0"/>
            </a:endParaRPr>
          </a:p>
          <a:p>
            <a:endParaRPr lang="en-US" dirty="0"/>
          </a:p>
        </p:txBody>
      </p:sp>
      <p:pic>
        <p:nvPicPr>
          <p:cNvPr id="13" name="Picture 12" descr="A person smiling for the camera&#10;&#10;Description automatically generated with low confidence">
            <a:extLst>
              <a:ext uri="{FF2B5EF4-FFF2-40B4-BE49-F238E27FC236}">
                <a16:creationId xmlns:a16="http://schemas.microsoft.com/office/drawing/2014/main" id="{AD48B950-9243-7741-C884-4FBA96331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05" y="3880131"/>
            <a:ext cx="2242080" cy="2821078"/>
          </a:xfrm>
          <a:prstGeom prst="rect">
            <a:avLst/>
          </a:prstGeom>
        </p:spPr>
      </p:pic>
      <p:pic>
        <p:nvPicPr>
          <p:cNvPr id="1026" name="Picture 2" descr="Rina S. Edi, MD">
            <a:extLst>
              <a:ext uri="{FF2B5EF4-FFF2-40B4-BE49-F238E27FC236}">
                <a16:creationId xmlns:a16="http://schemas.microsoft.com/office/drawing/2014/main" id="{A1376472-0FE5-72A8-7F43-F7DE324738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359" y="1937035"/>
            <a:ext cx="1696571" cy="169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31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89BAB-96F8-2752-0200-1085441A6FA4}"/>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Reasons for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017FC910-CC0E-7417-28E1-1E0EF67168C4}"/>
              </a:ext>
            </a:extLst>
          </p:cNvPr>
          <p:cNvCxnSpPr>
            <a:cxnSpLocks/>
          </p:cNvCxnSpPr>
          <p:nvPr/>
        </p:nvCxnSpPr>
        <p:spPr>
          <a:xfrm>
            <a:off x="677509" y="963733"/>
            <a:ext cx="3721236"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EACD233-9954-5062-E9D4-4BA022FD82BA}"/>
              </a:ext>
            </a:extLst>
          </p:cNvPr>
          <p:cNvGrpSpPr/>
          <p:nvPr/>
        </p:nvGrpSpPr>
        <p:grpSpPr>
          <a:xfrm>
            <a:off x="704734" y="1453011"/>
            <a:ext cx="767357" cy="767357"/>
            <a:chOff x="8613963" y="389127"/>
            <a:chExt cx="767357" cy="767357"/>
          </a:xfrm>
        </p:grpSpPr>
        <p:sp>
          <p:nvSpPr>
            <p:cNvPr id="12" name="Oval 11">
              <a:extLst>
                <a:ext uri="{FF2B5EF4-FFF2-40B4-BE49-F238E27FC236}">
                  <a16:creationId xmlns:a16="http://schemas.microsoft.com/office/drawing/2014/main" id="{F84E7C3E-0C0C-0E53-8AE6-B47E6727B4FF}"/>
                </a:ext>
              </a:extLst>
            </p:cNvPr>
            <p:cNvSpPr/>
            <p:nvPr/>
          </p:nvSpPr>
          <p:spPr>
            <a:xfrm>
              <a:off x="8613963" y="389127"/>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Group of people with solid fill">
              <a:extLst>
                <a:ext uri="{FF2B5EF4-FFF2-40B4-BE49-F238E27FC236}">
                  <a16:creationId xmlns:a16="http://schemas.microsoft.com/office/drawing/2014/main" id="{EE5A89F1-5C9F-4CCD-8937-3FBA0A6677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836" y="469750"/>
              <a:ext cx="567610" cy="567610"/>
            </a:xfrm>
            <a:prstGeom prst="rect">
              <a:avLst/>
            </a:prstGeom>
          </p:spPr>
        </p:pic>
      </p:grpSp>
      <p:grpSp>
        <p:nvGrpSpPr>
          <p:cNvPr id="25" name="Group 24">
            <a:extLst>
              <a:ext uri="{FF2B5EF4-FFF2-40B4-BE49-F238E27FC236}">
                <a16:creationId xmlns:a16="http://schemas.microsoft.com/office/drawing/2014/main" id="{C26AD664-80A6-6873-BC15-C258C3028604}"/>
              </a:ext>
            </a:extLst>
          </p:cNvPr>
          <p:cNvGrpSpPr/>
          <p:nvPr/>
        </p:nvGrpSpPr>
        <p:grpSpPr>
          <a:xfrm>
            <a:off x="702766" y="4062712"/>
            <a:ext cx="767357" cy="767357"/>
            <a:chOff x="6127568" y="413820"/>
            <a:chExt cx="767357" cy="767357"/>
          </a:xfrm>
        </p:grpSpPr>
        <p:sp>
          <p:nvSpPr>
            <p:cNvPr id="15" name="Oval 14">
              <a:extLst>
                <a:ext uri="{FF2B5EF4-FFF2-40B4-BE49-F238E27FC236}">
                  <a16:creationId xmlns:a16="http://schemas.microsoft.com/office/drawing/2014/main" id="{3F4F1144-71BC-3F13-5D51-EFD46F62120A}"/>
                </a:ext>
              </a:extLst>
            </p:cNvPr>
            <p:cNvSpPr/>
            <p:nvPr/>
          </p:nvSpPr>
          <p:spPr>
            <a:xfrm>
              <a:off x="6127568" y="413820"/>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oins outline">
              <a:extLst>
                <a:ext uri="{FF2B5EF4-FFF2-40B4-BE49-F238E27FC236}">
                  <a16:creationId xmlns:a16="http://schemas.microsoft.com/office/drawing/2014/main" id="{0C389160-AFDB-37D8-305F-E956E98531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540283" y="703320"/>
              <a:ext cx="343163" cy="394400"/>
            </a:xfrm>
            <a:prstGeom prst="rect">
              <a:avLst/>
            </a:prstGeom>
          </p:spPr>
        </p:pic>
        <p:pic>
          <p:nvPicPr>
            <p:cNvPr id="20" name="Graphic 19" descr="Downward trend graph with solid fill">
              <a:extLst>
                <a:ext uri="{FF2B5EF4-FFF2-40B4-BE49-F238E27FC236}">
                  <a16:creationId xmlns:a16="http://schemas.microsoft.com/office/drawing/2014/main" id="{164E6068-28CF-5A2D-FCCC-E32F4DE4A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718" y="471437"/>
              <a:ext cx="471188" cy="471188"/>
            </a:xfrm>
            <a:prstGeom prst="rect">
              <a:avLst/>
            </a:prstGeom>
          </p:spPr>
        </p:pic>
      </p:grpSp>
      <p:grpSp>
        <p:nvGrpSpPr>
          <p:cNvPr id="26" name="Group 25">
            <a:extLst>
              <a:ext uri="{FF2B5EF4-FFF2-40B4-BE49-F238E27FC236}">
                <a16:creationId xmlns:a16="http://schemas.microsoft.com/office/drawing/2014/main" id="{359DD8F6-8EB3-DF68-B1A1-EA5F200715F0}"/>
              </a:ext>
            </a:extLst>
          </p:cNvPr>
          <p:cNvGrpSpPr/>
          <p:nvPr/>
        </p:nvGrpSpPr>
        <p:grpSpPr>
          <a:xfrm>
            <a:off x="719605" y="2766927"/>
            <a:ext cx="791752" cy="767357"/>
            <a:chOff x="7257330" y="369876"/>
            <a:chExt cx="791752" cy="767357"/>
          </a:xfrm>
        </p:grpSpPr>
        <p:sp>
          <p:nvSpPr>
            <p:cNvPr id="18" name="Oval 17">
              <a:extLst>
                <a:ext uri="{FF2B5EF4-FFF2-40B4-BE49-F238E27FC236}">
                  <a16:creationId xmlns:a16="http://schemas.microsoft.com/office/drawing/2014/main" id="{190A0F4A-6218-4EA9-2079-35D5B55BCB2C}"/>
                </a:ext>
              </a:extLst>
            </p:cNvPr>
            <p:cNvSpPr/>
            <p:nvPr/>
          </p:nvSpPr>
          <p:spPr>
            <a:xfrm>
              <a:off x="7257330" y="369876"/>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Folder Search with solid fill">
              <a:extLst>
                <a:ext uri="{FF2B5EF4-FFF2-40B4-BE49-F238E27FC236}">
                  <a16:creationId xmlns:a16="http://schemas.microsoft.com/office/drawing/2014/main" id="{7F51EEF1-544F-0051-11A1-89852DC2F3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1725" y="369876"/>
              <a:ext cx="767357" cy="767357"/>
            </a:xfrm>
            <a:prstGeom prst="rect">
              <a:avLst/>
            </a:prstGeom>
          </p:spPr>
        </p:pic>
        <p:pic>
          <p:nvPicPr>
            <p:cNvPr id="24" name="Graphic 23" descr="Heart with pulse with solid fill">
              <a:extLst>
                <a:ext uri="{FF2B5EF4-FFF2-40B4-BE49-F238E27FC236}">
                  <a16:creationId xmlns:a16="http://schemas.microsoft.com/office/drawing/2014/main" id="{EF5CE2BA-990D-55BF-6AD4-DFEFD0B835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2667" y="669114"/>
              <a:ext cx="221970" cy="221970"/>
            </a:xfrm>
            <a:prstGeom prst="rect">
              <a:avLst/>
            </a:prstGeom>
          </p:spPr>
        </p:pic>
      </p:grpSp>
      <p:sp>
        <p:nvSpPr>
          <p:cNvPr id="28" name="Content Placeholder 2">
            <a:extLst>
              <a:ext uri="{FF2B5EF4-FFF2-40B4-BE49-F238E27FC236}">
                <a16:creationId xmlns:a16="http://schemas.microsoft.com/office/drawing/2014/main" id="{F00DE475-0679-F404-36C7-9F881759DC63}"/>
              </a:ext>
            </a:extLst>
          </p:cNvPr>
          <p:cNvSpPr txBox="1">
            <a:spLocks/>
          </p:cNvSpPr>
          <p:nvPr/>
        </p:nvSpPr>
        <p:spPr>
          <a:xfrm>
            <a:off x="1592107" y="1475965"/>
            <a:ext cx="8631756" cy="4835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Associated with a significantly higher participation rate than simple advice to quit (2-3% vs 40%)</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Promotes the use of electronic health records (EHR) to improve healthcare delivery; can help organizations meet various metrics (MU, PRIME, etc.) </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Clinical teams can make a big impact on the lives of their patients and reduce health care costs by referring them evidence-based tobacco treatment (i.e. KIC)</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p:txBody>
      </p:sp>
    </p:spTree>
    <p:extLst>
      <p:ext uri="{BB962C8B-B14F-4D97-AF65-F5344CB8AC3E}">
        <p14:creationId xmlns:p14="http://schemas.microsoft.com/office/powerpoint/2010/main" val="389946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1C8BDB1-7070-4A84-4C36-08C142626021}"/>
              </a:ext>
            </a:extLst>
          </p:cNvPr>
          <p:cNvGraphicFramePr>
            <a:graphicFrameLocks noGrp="1"/>
          </p:cNvGraphicFramePr>
          <p:nvPr>
            <p:ph idx="1"/>
            <p:extLst>
              <p:ext uri="{D42A27DB-BD31-4B8C-83A1-F6EECF244321}">
                <p14:modId xmlns:p14="http://schemas.microsoft.com/office/powerpoint/2010/main" val="145145067"/>
              </p:ext>
            </p:extLst>
          </p:nvPr>
        </p:nvGraphicFramePr>
        <p:xfrm>
          <a:off x="442415" y="1129589"/>
          <a:ext cx="953409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BA695E87-B685-EFBE-634A-3F2CA27B0EA2}"/>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Background of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937C182F-24A1-928C-6390-A26AA19858B1}"/>
              </a:ext>
            </a:extLst>
          </p:cNvPr>
          <p:cNvCxnSpPr>
            <a:cxnSpLocks/>
          </p:cNvCxnSpPr>
          <p:nvPr/>
        </p:nvCxnSpPr>
        <p:spPr>
          <a:xfrm>
            <a:off x="677509" y="992608"/>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17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B90F7D2-1460-9402-F881-E93588D26A5D}"/>
              </a:ext>
            </a:extLst>
          </p:cNvPr>
          <p:cNvGraphicFramePr>
            <a:graphicFrameLocks noGrp="1"/>
          </p:cNvGraphicFramePr>
          <p:nvPr>
            <p:ph idx="1"/>
            <p:extLst>
              <p:ext uri="{D42A27DB-BD31-4B8C-83A1-F6EECF244321}">
                <p14:modId xmlns:p14="http://schemas.microsoft.com/office/powerpoint/2010/main" val="2115322934"/>
              </p:ext>
            </p:extLst>
          </p:nvPr>
        </p:nvGraphicFramePr>
        <p:xfrm>
          <a:off x="491690" y="1411739"/>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DAC93E5-1B78-C995-F68B-26477362B5B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Referrals Over Time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1801FDBF-3C57-7287-F554-FFC7A4BF2F38}"/>
              </a:ext>
            </a:extLst>
          </p:cNvPr>
          <p:cNvCxnSpPr>
            <a:cxnSpLocks/>
          </p:cNvCxnSpPr>
          <p:nvPr/>
        </p:nvCxnSpPr>
        <p:spPr>
          <a:xfrm>
            <a:off x="677509" y="992608"/>
            <a:ext cx="32784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689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28BB1B2-A5C3-42A4-8286-775452AF943E}"/>
              </a:ext>
            </a:extLst>
          </p:cNvPr>
          <p:cNvSpPr>
            <a:spLocks noChangeArrowheads="1"/>
          </p:cNvSpPr>
          <p:nvPr/>
        </p:nvSpPr>
        <p:spPr bwMode="auto">
          <a:xfrm>
            <a:off x="877153" y="63117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000" dirty="0">
                <a:solidFill>
                  <a:srgbClr val="FF9E1B"/>
                </a:solidFill>
                <a:latin typeface="a Big Deal" panose="02000503000000000000" pitchFamily="2" charset="0"/>
              </a:rPr>
              <a:t>Partnership</a:t>
            </a:r>
            <a:endParaRPr lang="en-US" sz="4000" dirty="0">
              <a:solidFill>
                <a:srgbClr val="FF9E1B"/>
              </a:solidFill>
            </a:endParaRPr>
          </a:p>
        </p:txBody>
      </p:sp>
      <p:sp>
        <p:nvSpPr>
          <p:cNvPr id="5" name="Content Placeholder 2">
            <a:extLst>
              <a:ext uri="{FF2B5EF4-FFF2-40B4-BE49-F238E27FC236}">
                <a16:creationId xmlns:a16="http://schemas.microsoft.com/office/drawing/2014/main" id="{B06ED124-87ED-C56B-5878-AF17B36809CC}"/>
              </a:ext>
            </a:extLst>
          </p:cNvPr>
          <p:cNvSpPr>
            <a:spLocks noGrp="1"/>
          </p:cNvSpPr>
          <p:nvPr>
            <p:ph idx="1"/>
          </p:nvPr>
        </p:nvSpPr>
        <p:spPr>
          <a:xfrm>
            <a:off x="703697" y="1474877"/>
            <a:ext cx="10134149" cy="2492966"/>
          </a:xfrm>
        </p:spPr>
        <p:txBody>
          <a:bodyPr>
            <a:normAutofit lnSpcReduction="10000"/>
          </a:bodyPr>
          <a:lstStyle/>
          <a:p>
            <a:pPr marL="571500" indent="-457200">
              <a:spcBef>
                <a:spcPts val="0"/>
              </a:spcBef>
              <a:spcAft>
                <a:spcPts val="300"/>
              </a:spcAft>
              <a:buClr>
                <a:srgbClr val="FF9E1B"/>
              </a:buClr>
              <a:buFont typeface="Wingdings" panose="05000000000000000000" pitchFamily="2" charset="2"/>
              <a:buChar char="§"/>
              <a:defRPr/>
            </a:pPr>
            <a:r>
              <a:rPr lang="en-US" sz="2400" kern="0" dirty="0">
                <a:solidFill>
                  <a:srgbClr val="092B49"/>
                </a:solidFill>
                <a:cs typeface="Gotham Book" pitchFamily="50" charset="0"/>
              </a:rPr>
              <a:t>Between administrative and IT teams from clinic/hospital and KIC</a:t>
            </a:r>
          </a:p>
          <a:p>
            <a:pPr marL="571500" indent="-457200">
              <a:spcBef>
                <a:spcPts val="0"/>
              </a:spcBef>
              <a:spcAft>
                <a:spcPts val="300"/>
              </a:spcAft>
              <a:buClr>
                <a:srgbClr val="FF9E1B"/>
              </a:buClr>
              <a:buFont typeface="Wingdings" panose="05000000000000000000" pitchFamily="2" charset="2"/>
              <a:buChar char="§"/>
              <a:defRPr/>
            </a:pPr>
            <a:endParaRPr lang="en-US" sz="2400" kern="0" dirty="0">
              <a:solidFill>
                <a:srgbClr val="092B49"/>
              </a:solidFill>
              <a:cs typeface="Gotham Book" pitchFamily="50" charset="0"/>
            </a:endParaRPr>
          </a:p>
          <a:p>
            <a:pPr marL="571500" indent="-457200">
              <a:spcBef>
                <a:spcPts val="0"/>
              </a:spcBef>
              <a:spcAft>
                <a:spcPts val="1200"/>
              </a:spcAft>
              <a:buClr>
                <a:srgbClr val="FF9E1B"/>
              </a:buClr>
              <a:buFont typeface="Wingdings" panose="05000000000000000000" pitchFamily="2" charset="2"/>
              <a:buChar char="§"/>
              <a:defRPr/>
            </a:pPr>
            <a:r>
              <a:rPr lang="en-US" sz="2400" kern="0" dirty="0">
                <a:solidFill>
                  <a:srgbClr val="092B49"/>
                </a:solidFill>
                <a:cs typeface="Gotham Book" pitchFamily="50" charset="0"/>
              </a:rPr>
              <a:t>Goals</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Help clinic/hospital meet reporting metrics </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Increase referrals to Kick It California  </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Increase cessation </a:t>
            </a:r>
          </a:p>
          <a:p>
            <a:pPr marL="1028700" lvl="1" indent="-457200">
              <a:spcBef>
                <a:spcPts val="0"/>
              </a:spcBef>
              <a:spcAft>
                <a:spcPts val="3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Decrease healthcare costs </a:t>
            </a:r>
          </a:p>
        </p:txBody>
      </p:sp>
    </p:spTree>
    <p:extLst>
      <p:ext uri="{BB962C8B-B14F-4D97-AF65-F5344CB8AC3E}">
        <p14:creationId xmlns:p14="http://schemas.microsoft.com/office/powerpoint/2010/main" val="122927451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altLang="en-US" sz="4800" b="1" dirty="0">
                <a:solidFill>
                  <a:srgbClr val="092B49"/>
                </a:solidFill>
                <a:cs typeface="Arial" panose="020B0604020202020204" pitchFamily="34" charset="0"/>
              </a:rPr>
              <a:t>How Providers Can Make a Difference</a:t>
            </a:r>
          </a:p>
        </p:txBody>
      </p:sp>
    </p:spTree>
    <p:extLst>
      <p:ext uri="{BB962C8B-B14F-4D97-AF65-F5344CB8AC3E}">
        <p14:creationId xmlns:p14="http://schemas.microsoft.com/office/powerpoint/2010/main" val="3521434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body" idx="1"/>
          </p:nvPr>
        </p:nvSpPr>
        <p:spPr>
          <a:xfrm>
            <a:off x="976686" y="1497872"/>
            <a:ext cx="9853239" cy="2766218"/>
          </a:xfrm>
        </p:spPr>
        <p:txBody>
          <a:bodyPr>
            <a:normAutofit/>
          </a:bodyPr>
          <a:lstStyle/>
          <a:p>
            <a:pPr marL="457200" lvl="1" indent="0">
              <a:buNone/>
            </a:pPr>
            <a:endParaRPr lang="en-US" altLang="zh-CN" sz="3500" dirty="0">
              <a:cs typeface="Arial" panose="020B0604020202020204" pitchFamily="34" charset="0"/>
            </a:endParaRPr>
          </a:p>
          <a:p>
            <a:pPr marL="457200" lvl="1" indent="0">
              <a:buNone/>
            </a:pPr>
            <a:endParaRPr lang="en-US" altLang="zh-CN" dirty="0">
              <a:cs typeface="Arial" panose="020B0604020202020204" pitchFamily="34" charset="0"/>
            </a:endParaRPr>
          </a:p>
        </p:txBody>
      </p:sp>
      <p:sp>
        <p:nvSpPr>
          <p:cNvPr id="4" name="Rectangle 2">
            <a:extLst>
              <a:ext uri="{FF2B5EF4-FFF2-40B4-BE49-F238E27FC236}">
                <a16:creationId xmlns:a16="http://schemas.microsoft.com/office/drawing/2014/main" id="{928BB1B2-A5C3-42A4-8286-775452AF943E}"/>
              </a:ext>
            </a:extLst>
          </p:cNvPr>
          <p:cNvSpPr>
            <a:spLocks noChangeArrowheads="1"/>
          </p:cNvSpPr>
          <p:nvPr/>
        </p:nvSpPr>
        <p:spPr bwMode="auto">
          <a:xfrm>
            <a:off x="877153" y="63117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000" dirty="0">
                <a:solidFill>
                  <a:srgbClr val="FF9E1B"/>
                </a:solidFill>
                <a:latin typeface="a Big Deal" panose="02000503000000000000" pitchFamily="2" charset="0"/>
              </a:rPr>
              <a:t>Promotional ideas</a:t>
            </a:r>
            <a:endParaRPr lang="en-US" sz="4000" dirty="0">
              <a:solidFill>
                <a:srgbClr val="FF9E1B"/>
              </a:solidFill>
            </a:endParaRPr>
          </a:p>
        </p:txBody>
      </p:sp>
      <p:sp>
        <p:nvSpPr>
          <p:cNvPr id="6" name="Content Placeholder 2">
            <a:extLst>
              <a:ext uri="{FF2B5EF4-FFF2-40B4-BE49-F238E27FC236}">
                <a16:creationId xmlns:a16="http://schemas.microsoft.com/office/drawing/2014/main" id="{511A86C5-0210-6A8F-2AB1-16DED752AEAF}"/>
              </a:ext>
            </a:extLst>
          </p:cNvPr>
          <p:cNvSpPr txBox="1">
            <a:spLocks/>
          </p:cNvSpPr>
          <p:nvPr/>
        </p:nvSpPr>
        <p:spPr>
          <a:xfrm>
            <a:off x="877153" y="1497872"/>
            <a:ext cx="9853238" cy="50044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Produce signage with the QR code and place it around the clinic so patients that are waiting can scan the code and enroll in the program</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Create support materials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encourage the patients to enroll via QR code/short link</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let them know what to expect after being referred</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Text out </a:t>
            </a:r>
            <a:r>
              <a:rPr lang="en-US" sz="2400" kern="0" dirty="0" err="1">
                <a:solidFill>
                  <a:srgbClr val="092B49"/>
                </a:solidFill>
                <a:cs typeface="Gotham Book" pitchFamily="50" charset="0"/>
              </a:rPr>
              <a:t>bitly</a:t>
            </a:r>
            <a:r>
              <a:rPr lang="en-US" sz="2400" kern="0" dirty="0">
                <a:solidFill>
                  <a:srgbClr val="092B49"/>
                </a:solidFill>
                <a:cs typeface="Gotham Book" pitchFamily="50" charset="0"/>
              </a:rPr>
              <a:t> link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After Visit Summary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List phone number, KIC, etc.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Send MyChart (or message through EHR)</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Helps prime the patient so when KIC calls doesn’t feel like a cold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Use QR code in traditional mail to follow up about a visit,</a:t>
            </a:r>
            <a:br>
              <a:rPr lang="en-US" sz="2400" kern="0" dirty="0">
                <a:solidFill>
                  <a:srgbClr val="092B49"/>
                </a:solidFill>
                <a:cs typeface="Gotham Book" pitchFamily="50" charset="0"/>
              </a:rPr>
            </a:br>
            <a:r>
              <a:rPr lang="en-US" sz="2400" kern="0" dirty="0">
                <a:solidFill>
                  <a:srgbClr val="092B49"/>
                </a:solidFill>
                <a:cs typeface="Gotham Book" pitchFamily="50" charset="0"/>
              </a:rPr>
              <a:t>reminders, surveys etc.</a:t>
            </a:r>
          </a:p>
          <a:p>
            <a:endParaRPr lang="en-US" dirty="0"/>
          </a:p>
        </p:txBody>
      </p:sp>
    </p:spTree>
    <p:extLst>
      <p:ext uri="{BB962C8B-B14F-4D97-AF65-F5344CB8AC3E}">
        <p14:creationId xmlns:p14="http://schemas.microsoft.com/office/powerpoint/2010/main" val="12925558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F514B66-4390-4CF0-AE29-9067D9AE628C}"/>
              </a:ext>
            </a:extLst>
          </p:cNvPr>
          <p:cNvPicPr>
            <a:picLocks noChangeAspect="1"/>
          </p:cNvPicPr>
          <p:nvPr/>
        </p:nvPicPr>
        <p:blipFill>
          <a:blip r:embed="rId3"/>
          <a:stretch>
            <a:fillRect/>
          </a:stretch>
        </p:blipFill>
        <p:spPr>
          <a:xfrm>
            <a:off x="429649" y="429623"/>
            <a:ext cx="3452452" cy="4415154"/>
          </a:xfrm>
          <a:prstGeom prst="rect">
            <a:avLst/>
          </a:prstGeom>
        </p:spPr>
      </p:pic>
      <p:sp>
        <p:nvSpPr>
          <p:cNvPr id="2" name="Content Placeholder 2">
            <a:extLst>
              <a:ext uri="{FF2B5EF4-FFF2-40B4-BE49-F238E27FC236}">
                <a16:creationId xmlns:a16="http://schemas.microsoft.com/office/drawing/2014/main" id="{82CF89E0-E426-C357-A701-D7B1FBCE819B}"/>
              </a:ext>
            </a:extLst>
          </p:cNvPr>
          <p:cNvSpPr txBox="1">
            <a:spLocks/>
          </p:cNvSpPr>
          <p:nvPr/>
        </p:nvSpPr>
        <p:spPr>
          <a:xfrm>
            <a:off x="2743199" y="2445376"/>
            <a:ext cx="2149879" cy="983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FF9E1B"/>
                </a:solidFill>
                <a:latin typeface="F37 Judge Bold" panose="00000800000000000000" pitchFamily="50" charset="0"/>
              </a:rPr>
              <a:t>NEED INSPIRATION?</a:t>
            </a:r>
          </a:p>
        </p:txBody>
      </p:sp>
      <p:pic>
        <p:nvPicPr>
          <p:cNvPr id="16" name="Picture 15">
            <a:extLst>
              <a:ext uri="{FF2B5EF4-FFF2-40B4-BE49-F238E27FC236}">
                <a16:creationId xmlns:a16="http://schemas.microsoft.com/office/drawing/2014/main" id="{FE189013-BA2E-442B-92BA-4DE70AF8DA30}"/>
              </a:ext>
            </a:extLst>
          </p:cNvPr>
          <p:cNvPicPr>
            <a:picLocks noChangeAspect="1"/>
          </p:cNvPicPr>
          <p:nvPr/>
        </p:nvPicPr>
        <p:blipFill>
          <a:blip r:embed="rId4"/>
          <a:stretch>
            <a:fillRect/>
          </a:stretch>
        </p:blipFill>
        <p:spPr>
          <a:xfrm>
            <a:off x="2154835" y="1987717"/>
            <a:ext cx="3161902" cy="4065302"/>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11831752-AFC8-CF2D-96FF-B8F589F943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413" y="542328"/>
            <a:ext cx="3446696" cy="2890777"/>
          </a:xfrm>
          <a:prstGeom prst="rect">
            <a:avLst/>
          </a:prstGeom>
          <a:ln w="50800">
            <a:solidFill>
              <a:srgbClr val="B9DAE5"/>
            </a:solidFill>
          </a:ln>
        </p:spPr>
      </p:pic>
      <p:sp>
        <p:nvSpPr>
          <p:cNvPr id="21" name="Right Triangle 20">
            <a:extLst>
              <a:ext uri="{FF2B5EF4-FFF2-40B4-BE49-F238E27FC236}">
                <a16:creationId xmlns:a16="http://schemas.microsoft.com/office/drawing/2014/main" id="{665BA87D-D8C7-4E8F-BBD2-62F997931D22}"/>
              </a:ext>
            </a:extLst>
          </p:cNvPr>
          <p:cNvSpPr/>
          <p:nvPr/>
        </p:nvSpPr>
        <p:spPr>
          <a:xfrm flipH="1">
            <a:off x="5664125" y="0"/>
            <a:ext cx="6527873" cy="6858001"/>
          </a:xfrm>
          <a:prstGeom prst="rtTriangl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5DA2D1F0-92B1-44B4-ACE8-CA3544A7965A}"/>
              </a:ext>
            </a:extLst>
          </p:cNvPr>
          <p:cNvSpPr>
            <a:spLocks noGrp="1"/>
          </p:cNvSpPr>
          <p:nvPr>
            <p:ph idx="1"/>
          </p:nvPr>
        </p:nvSpPr>
        <p:spPr>
          <a:xfrm>
            <a:off x="8184161" y="3171284"/>
            <a:ext cx="3628614" cy="3219889"/>
          </a:xfrm>
        </p:spPr>
        <p:txBody>
          <a:bodyPr>
            <a:noAutofit/>
          </a:bodyPr>
          <a:lstStyle/>
          <a:p>
            <a:pPr marL="0" indent="0" algn="r">
              <a:buNone/>
            </a:pPr>
            <a:r>
              <a:rPr lang="en-US" sz="2000" b="0" i="0" u="none" strike="noStrike" baseline="0" dirty="0">
                <a:solidFill>
                  <a:srgbClr val="FF9E1B"/>
                </a:solidFill>
                <a:latin typeface="F37 Judge Bold" panose="00000800000000000000" pitchFamily="50" charset="0"/>
              </a:rPr>
              <a:t>NEED INSPIRATION?</a:t>
            </a:r>
          </a:p>
          <a:p>
            <a:pPr marL="0" indent="0" algn="r">
              <a:buNone/>
            </a:pPr>
            <a:r>
              <a:rPr lang="en-US" sz="2000" b="0" i="0" u="none" strike="noStrike" baseline="0" dirty="0">
                <a:solidFill>
                  <a:srgbClr val="FF9E1B"/>
                </a:solidFill>
                <a:latin typeface="F37 Jagger" panose="00000500000000000000" pitchFamily="50" charset="0"/>
              </a:rPr>
              <a:t>You can check out and download KIC’s</a:t>
            </a:r>
            <a:r>
              <a:rPr lang="en-US" sz="2000" dirty="0">
                <a:solidFill>
                  <a:srgbClr val="FF9E1B"/>
                </a:solidFill>
                <a:latin typeface="F37 Jagger" panose="00000500000000000000" pitchFamily="50" charset="0"/>
              </a:rPr>
              <a:t> </a:t>
            </a:r>
            <a:r>
              <a:rPr lang="en-US" sz="2000" b="0" i="0" u="none" strike="noStrike" baseline="0" dirty="0">
                <a:solidFill>
                  <a:srgbClr val="FF9E1B"/>
                </a:solidFill>
                <a:latin typeface="F37 Jagger" panose="00000500000000000000" pitchFamily="50" charset="0"/>
              </a:rPr>
              <a:t>promo materials for free from </a:t>
            </a:r>
            <a:br>
              <a:rPr lang="en-US" sz="2000" b="0" i="0" u="none" strike="noStrike" baseline="0" dirty="0">
                <a:solidFill>
                  <a:srgbClr val="FF9E1B"/>
                </a:solidFill>
                <a:latin typeface="F37 Jagger" panose="00000500000000000000" pitchFamily="50" charset="0"/>
              </a:rPr>
            </a:br>
            <a:r>
              <a:rPr lang="en-US" sz="2000" b="0" i="0" u="none" strike="noStrike" baseline="0" dirty="0">
                <a:solidFill>
                  <a:srgbClr val="FF9E1B"/>
                </a:solidFill>
                <a:latin typeface="F37 Jagger" panose="00000500000000000000" pitchFamily="50" charset="0"/>
              </a:rPr>
              <a:t>our materials catalog. Also, you can download our brand elements (logo, colors, other promotional assets) from our brand toolkit </a:t>
            </a:r>
            <a:r>
              <a:rPr lang="en-US" sz="2000" b="0" i="0" u="sng" strike="noStrike" baseline="0" dirty="0">
                <a:solidFill>
                  <a:srgbClr val="FF9E1B"/>
                </a:solidFill>
                <a:latin typeface="F37 Jagger" panose="00000500000000000000" pitchFamily="50" charset="0"/>
              </a:rPr>
              <a:t>brandkickitca.org</a:t>
            </a:r>
            <a:r>
              <a:rPr lang="en-US" sz="2000" b="0" i="0" u="none" strike="noStrike" baseline="0" dirty="0">
                <a:solidFill>
                  <a:srgbClr val="FF9E1B"/>
                </a:solidFill>
                <a:latin typeface="F37 Jagger" panose="00000500000000000000" pitchFamily="50" charset="0"/>
              </a:rPr>
              <a:t>. </a:t>
            </a:r>
            <a:endParaRPr lang="en-US" sz="2000" dirty="0">
              <a:solidFill>
                <a:srgbClr val="FF9E1B"/>
              </a:solidFill>
              <a:latin typeface="F37 Jagger" panose="00000500000000000000" pitchFamily="50" charset="0"/>
            </a:endParaRPr>
          </a:p>
        </p:txBody>
      </p:sp>
    </p:spTree>
    <p:extLst>
      <p:ext uri="{BB962C8B-B14F-4D97-AF65-F5344CB8AC3E}">
        <p14:creationId xmlns:p14="http://schemas.microsoft.com/office/powerpoint/2010/main" val="965918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403C-2A5F-47C2-913C-BEB94B2A9F11}"/>
              </a:ext>
            </a:extLst>
          </p:cNvPr>
          <p:cNvSpPr>
            <a:spLocks noGrp="1"/>
          </p:cNvSpPr>
          <p:nvPr>
            <p:ph type="title"/>
          </p:nvPr>
        </p:nvSpPr>
        <p:spPr>
          <a:xfrm>
            <a:off x="838200" y="365125"/>
            <a:ext cx="10687050" cy="1325563"/>
          </a:xfrm>
        </p:spPr>
        <p:txBody>
          <a:bodyPr/>
          <a:lstStyle/>
          <a:p>
            <a:r>
              <a:rPr lang="en-US" dirty="0">
                <a:solidFill>
                  <a:srgbClr val="FF9E1B"/>
                </a:solidFill>
                <a:latin typeface="a Big Deal" panose="02000503000000000000" pitchFamily="2" charset="0"/>
              </a:rPr>
              <a:t>Promoting Kick It California</a:t>
            </a:r>
          </a:p>
        </p:txBody>
      </p:sp>
      <p:sp>
        <p:nvSpPr>
          <p:cNvPr id="3" name="Content Placeholder 2">
            <a:extLst>
              <a:ext uri="{FF2B5EF4-FFF2-40B4-BE49-F238E27FC236}">
                <a16:creationId xmlns:a16="http://schemas.microsoft.com/office/drawing/2014/main" id="{4011E271-318D-49F2-BFD6-280AC253206B}"/>
              </a:ext>
            </a:extLst>
          </p:cNvPr>
          <p:cNvSpPr>
            <a:spLocks noGrp="1"/>
          </p:cNvSpPr>
          <p:nvPr>
            <p:ph idx="1"/>
          </p:nvPr>
        </p:nvSpPr>
        <p:spPr>
          <a:xfrm>
            <a:off x="2242686" y="1529544"/>
            <a:ext cx="8961119" cy="1325564"/>
          </a:xfrm>
        </p:spPr>
        <p:txBody>
          <a:bodyPr>
            <a:noAutofit/>
          </a:bodyPr>
          <a:lstStyle/>
          <a:p>
            <a:pPr marL="0" indent="0">
              <a:buClr>
                <a:srgbClr val="FF9E1B"/>
              </a:buClr>
              <a:buNone/>
            </a:pPr>
            <a:r>
              <a:rPr lang="en-US" sz="2200" b="0" i="0" u="none" strike="noStrike" baseline="0" dirty="0">
                <a:solidFill>
                  <a:srgbClr val="092B49"/>
                </a:solidFill>
              </a:rPr>
              <a:t>In orde</a:t>
            </a:r>
            <a:r>
              <a:rPr lang="en-US" sz="2200" dirty="0">
                <a:solidFill>
                  <a:srgbClr val="092B49"/>
                </a:solidFill>
              </a:rPr>
              <a:t>r to raise awareness about our free, nonjudgmental, confidential services, we recommend you promote or mention KIC on your website, social media, and other outreach channels, if possible. </a:t>
            </a:r>
            <a:endParaRPr lang="en-US" sz="2200" b="0" i="0" u="none" strike="noStrike" baseline="0" dirty="0">
              <a:solidFill>
                <a:srgbClr val="092B49"/>
              </a:solidFill>
            </a:endParaRPr>
          </a:p>
        </p:txBody>
      </p:sp>
      <p:sp>
        <p:nvSpPr>
          <p:cNvPr id="5" name="Oval 4">
            <a:extLst>
              <a:ext uri="{FF2B5EF4-FFF2-40B4-BE49-F238E27FC236}">
                <a16:creationId xmlns:a16="http://schemas.microsoft.com/office/drawing/2014/main" id="{0427AF45-5581-6F33-639B-1E6B2D93C8ED}"/>
              </a:ext>
            </a:extLst>
          </p:cNvPr>
          <p:cNvSpPr/>
          <p:nvPr/>
        </p:nvSpPr>
        <p:spPr>
          <a:xfrm>
            <a:off x="1098812" y="1572893"/>
            <a:ext cx="1018016" cy="1018016"/>
          </a:xfrm>
          <a:prstGeom prst="ellips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Marketing with solid fill">
            <a:extLst>
              <a:ext uri="{FF2B5EF4-FFF2-40B4-BE49-F238E27FC236}">
                <a16:creationId xmlns:a16="http://schemas.microsoft.com/office/drawing/2014/main" id="{E354E2C5-3859-49EC-9692-8896B2DC33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6608" y="1690688"/>
            <a:ext cx="782425" cy="782425"/>
          </a:xfrm>
          <a:prstGeom prst="rect">
            <a:avLst/>
          </a:prstGeom>
        </p:spPr>
      </p:pic>
      <p:sp>
        <p:nvSpPr>
          <p:cNvPr id="8" name="TextBox 7">
            <a:extLst>
              <a:ext uri="{FF2B5EF4-FFF2-40B4-BE49-F238E27FC236}">
                <a16:creationId xmlns:a16="http://schemas.microsoft.com/office/drawing/2014/main" id="{9D0155F3-E919-C77D-6D97-19F6DC462BFF}"/>
              </a:ext>
            </a:extLst>
          </p:cNvPr>
          <p:cNvSpPr txBox="1"/>
          <p:nvPr/>
        </p:nvSpPr>
        <p:spPr>
          <a:xfrm>
            <a:off x="659595" y="2759931"/>
            <a:ext cx="9987197" cy="3062377"/>
          </a:xfrm>
          <a:prstGeom prst="rect">
            <a:avLst/>
          </a:prstGeom>
          <a:noFill/>
        </p:spPr>
        <p:txBody>
          <a:bodyPr wrap="square">
            <a:spAutoFit/>
          </a:bodyPr>
          <a:lstStyle/>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Follow us and reshare our social media posts</a:t>
            </a:r>
            <a:br>
              <a:rPr lang="en-US" sz="2400" b="0" i="0" u="none" strike="noStrike" baseline="0" dirty="0">
                <a:solidFill>
                  <a:srgbClr val="092B49"/>
                </a:solidFill>
              </a:rPr>
            </a:br>
            <a:r>
              <a:rPr lang="en-US" sz="2400" b="0" i="0" u="none" strike="noStrike" baseline="0" dirty="0">
                <a:solidFill>
                  <a:srgbClr val="092B49"/>
                </a:solidFill>
              </a:rPr>
              <a:t>@kickitca on </a:t>
            </a:r>
            <a:r>
              <a:rPr lang="en-US" sz="2400" b="1" i="0" u="none" strike="noStrike" baseline="0" dirty="0">
                <a:solidFill>
                  <a:srgbClr val="FF9E1B"/>
                </a:solidFill>
                <a:hlinkClick r:id="rId5">
                  <a:extLst>
                    <a:ext uri="{A12FA001-AC4F-418D-AE19-62706E023703}">
                      <ahyp:hlinkClr xmlns:ahyp="http://schemas.microsoft.com/office/drawing/2018/hyperlinkcolor" val="tx"/>
                    </a:ext>
                  </a:extLst>
                </a:hlinkClick>
              </a:rPr>
              <a:t>Facebook</a:t>
            </a:r>
            <a:r>
              <a:rPr lang="en-US" sz="2400" b="0" i="0" u="none" strike="noStrike" baseline="0" dirty="0">
                <a:solidFill>
                  <a:srgbClr val="092B49"/>
                </a:solidFill>
              </a:rPr>
              <a:t>, </a:t>
            </a:r>
            <a:r>
              <a:rPr lang="en-US" sz="2400" b="1" i="0" u="none" strike="noStrike" baseline="0" dirty="0">
                <a:solidFill>
                  <a:srgbClr val="FF9E1B"/>
                </a:solidFill>
                <a:hlinkClick r:id="rId6">
                  <a:extLst>
                    <a:ext uri="{A12FA001-AC4F-418D-AE19-62706E023703}">
                      <ahyp:hlinkClr xmlns:ahyp="http://schemas.microsoft.com/office/drawing/2018/hyperlinkcolor" val="tx"/>
                    </a:ext>
                  </a:extLst>
                </a:hlinkClick>
              </a:rPr>
              <a:t>IG</a:t>
            </a:r>
            <a:r>
              <a:rPr lang="en-US" sz="2400" b="0" i="0" u="none" strike="noStrike" baseline="0" dirty="0">
                <a:solidFill>
                  <a:srgbClr val="092B49"/>
                </a:solidFill>
              </a:rPr>
              <a:t>, </a:t>
            </a:r>
            <a:r>
              <a:rPr lang="en-US" sz="2400" b="1" i="0" u="none" strike="noStrike" baseline="0" dirty="0">
                <a:solidFill>
                  <a:srgbClr val="FF9E1B"/>
                </a:solidFill>
                <a:hlinkClick r:id="rId7">
                  <a:extLst>
                    <a:ext uri="{A12FA001-AC4F-418D-AE19-62706E023703}">
                      <ahyp:hlinkClr xmlns:ahyp="http://schemas.microsoft.com/office/drawing/2018/hyperlinkcolor" val="tx"/>
                    </a:ext>
                  </a:extLst>
                </a:hlinkClick>
              </a:rPr>
              <a:t>Twitter</a:t>
            </a:r>
            <a:r>
              <a:rPr lang="en-US" sz="2400" b="0" i="0" u="none" strike="noStrike" baseline="0" dirty="0">
                <a:solidFill>
                  <a:srgbClr val="092B49"/>
                </a:solidFill>
              </a:rPr>
              <a:t>, and </a:t>
            </a:r>
            <a:r>
              <a:rPr lang="en-US" sz="2400" b="1" i="0" u="none" strike="noStrike" baseline="0" dirty="0">
                <a:solidFill>
                  <a:srgbClr val="FF9E1B"/>
                </a:solidFill>
                <a:hlinkClick r:id="rId8">
                  <a:extLst>
                    <a:ext uri="{A12FA001-AC4F-418D-AE19-62706E023703}">
                      <ahyp:hlinkClr xmlns:ahyp="http://schemas.microsoft.com/office/drawing/2018/hyperlinkcolor" val="tx"/>
                    </a:ext>
                  </a:extLst>
                </a:hlinkClick>
              </a:rPr>
              <a:t>YouTube</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9">
                  <a:extLst>
                    <a:ext uri="{A12FA001-AC4F-418D-AE19-62706E023703}">
                      <ahyp:hlinkClr xmlns:ahyp="http://schemas.microsoft.com/office/drawing/2018/hyperlinkcolor" val="tx"/>
                    </a:ext>
                  </a:extLst>
                </a:hlinkClick>
              </a:rPr>
              <a:t>Educational Materials</a:t>
            </a:r>
            <a:endParaRPr lang="en-US" sz="2400" b="0" i="0" u="none" strike="noStrike" baseline="0" dirty="0">
              <a:solidFill>
                <a:srgbClr val="092B49"/>
              </a:solidFill>
            </a:endParaRPr>
          </a:p>
          <a:p>
            <a:pPr marL="742950" lvl="1" indent="-285750">
              <a:spcAft>
                <a:spcPts val="600"/>
              </a:spcAft>
              <a:buClr>
                <a:srgbClr val="FF9E1B"/>
              </a:buClr>
              <a:buFont typeface="Wingdings" panose="05000000000000000000" pitchFamily="2" charset="2"/>
              <a:buChar char="§"/>
            </a:pPr>
            <a:r>
              <a:rPr lang="en-US" sz="2400" b="1" dirty="0">
                <a:solidFill>
                  <a:srgbClr val="FF9E1B"/>
                </a:solidFill>
                <a:hlinkClick r:id="rId10" action="ppaction://hlinkfile">
                  <a:extLst>
                    <a:ext uri="{A12FA001-AC4F-418D-AE19-62706E023703}">
                      <ahyp:hlinkClr xmlns:ahyp="http://schemas.microsoft.com/office/drawing/2018/hyperlinkcolor" val="tx"/>
                    </a:ext>
                  </a:extLst>
                </a:hlinkClick>
              </a:rPr>
              <a:t>Promotional Materials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1" i="0" u="none" strike="noStrike" baseline="0" dirty="0">
                <a:solidFill>
                  <a:srgbClr val="FF9E1B"/>
                </a:solidFill>
                <a:hlinkClick r:id="rId11">
                  <a:extLst>
                    <a:ext uri="{A12FA001-AC4F-418D-AE19-62706E023703}">
                      <ahyp:hlinkClr xmlns:ahyp="http://schemas.microsoft.com/office/drawing/2018/hyperlinkcolor" val="tx"/>
                    </a:ext>
                  </a:extLst>
                </a:hlinkClick>
              </a:rPr>
              <a:t>Trainings</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b="0" i="0" u="none" strike="noStrike" baseline="0" dirty="0">
                <a:solidFill>
                  <a:srgbClr val="092B49"/>
                </a:solidFill>
              </a:rPr>
              <a:t>Join our </a:t>
            </a:r>
            <a:r>
              <a:rPr lang="en-US" sz="2400" b="1" dirty="0">
                <a:solidFill>
                  <a:srgbClr val="FF9E1B"/>
                </a:solidFill>
                <a:hlinkClick r:id="rId12">
                  <a:extLst>
                    <a:ext uri="{A12FA001-AC4F-418D-AE19-62706E023703}">
                      <ahyp:hlinkClr xmlns:ahyp="http://schemas.microsoft.com/office/drawing/2018/hyperlinkcolor" val="tx"/>
                    </a:ext>
                  </a:extLst>
                </a:hlinkClick>
              </a:rPr>
              <a:t>Email List</a:t>
            </a:r>
            <a:endParaRPr lang="en-US" sz="2400" b="1" i="0" u="none" strike="noStrike" baseline="0" dirty="0">
              <a:solidFill>
                <a:srgbClr val="FF9E1B"/>
              </a:solidFill>
            </a:endParaRPr>
          </a:p>
          <a:p>
            <a:pPr marL="742950" lvl="1" indent="-285750">
              <a:spcAft>
                <a:spcPts val="600"/>
              </a:spcAft>
              <a:buClr>
                <a:srgbClr val="FF9E1B"/>
              </a:buClr>
              <a:buFont typeface="Wingdings" panose="05000000000000000000" pitchFamily="2" charset="2"/>
              <a:buChar char="§"/>
            </a:pPr>
            <a:r>
              <a:rPr lang="en-US" sz="2400" dirty="0">
                <a:solidFill>
                  <a:srgbClr val="092B49"/>
                </a:solidFill>
              </a:rPr>
              <a:t>For TA or custom training opportunities, email </a:t>
            </a:r>
            <a:r>
              <a:rPr lang="en-US" sz="2400" b="1" dirty="0">
                <a:solidFill>
                  <a:srgbClr val="FF9E1B"/>
                </a:solidFill>
                <a:hlinkClick r:id="rId13">
                  <a:extLst>
                    <a:ext uri="{A12FA001-AC4F-418D-AE19-62706E023703}">
                      <ahyp:hlinkClr xmlns:ahyp="http://schemas.microsoft.com/office/drawing/2018/hyperlinkcolor" val="tx"/>
                    </a:ext>
                  </a:extLst>
                </a:hlinkClick>
              </a:rPr>
              <a:t>cshoutreach@ucsd.edu</a:t>
            </a:r>
            <a:r>
              <a:rPr lang="en-US" sz="2400" b="1" dirty="0">
                <a:solidFill>
                  <a:srgbClr val="FF9E1B"/>
                </a:solidFill>
              </a:rPr>
              <a:t> </a:t>
            </a:r>
            <a:endParaRPr lang="en-US" sz="2400" b="1" i="0" u="none" strike="noStrike" baseline="0" dirty="0">
              <a:solidFill>
                <a:srgbClr val="FF9E1B"/>
              </a:solidFill>
            </a:endParaRPr>
          </a:p>
        </p:txBody>
      </p:sp>
      <p:sp>
        <p:nvSpPr>
          <p:cNvPr id="9" name="Rectangle: Rounded Corners 8">
            <a:extLst>
              <a:ext uri="{FF2B5EF4-FFF2-40B4-BE49-F238E27FC236}">
                <a16:creationId xmlns:a16="http://schemas.microsoft.com/office/drawing/2014/main" id="{ACDF95D0-37A8-4BB3-345A-F80CC3266E5C}"/>
              </a:ext>
            </a:extLst>
          </p:cNvPr>
          <p:cNvSpPr/>
          <p:nvPr/>
        </p:nvSpPr>
        <p:spPr>
          <a:xfrm>
            <a:off x="1098813" y="5991330"/>
            <a:ext cx="7891183" cy="519017"/>
          </a:xfrm>
          <a:prstGeom prst="roundRect">
            <a:avLst/>
          </a:prstGeom>
          <a:solidFill>
            <a:srgbClr val="EEE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2D25C6-7031-5CEA-5407-0ECD2142AA64}"/>
              </a:ext>
            </a:extLst>
          </p:cNvPr>
          <p:cNvSpPr txBox="1"/>
          <p:nvPr/>
        </p:nvSpPr>
        <p:spPr>
          <a:xfrm>
            <a:off x="1607820" y="6066172"/>
            <a:ext cx="7382176" cy="369332"/>
          </a:xfrm>
          <a:prstGeom prst="rect">
            <a:avLst/>
          </a:prstGeom>
          <a:noFill/>
        </p:spPr>
        <p:txBody>
          <a:bodyPr wrap="square" rtlCol="0">
            <a:spAutoFit/>
          </a:bodyPr>
          <a:lstStyle/>
          <a:p>
            <a:r>
              <a:rPr lang="en-US" dirty="0">
                <a:solidFill>
                  <a:srgbClr val="092B49"/>
                </a:solidFill>
              </a:rPr>
              <a:t>Join our </a:t>
            </a:r>
            <a:r>
              <a:rPr lang="en-US" b="1" dirty="0">
                <a:solidFill>
                  <a:srgbClr val="FF9E1B"/>
                </a:solidFill>
                <a:hlinkClick r:id="rId12">
                  <a:extLst>
                    <a:ext uri="{A12FA001-AC4F-418D-AE19-62706E023703}">
                      <ahyp:hlinkClr xmlns:ahyp="http://schemas.microsoft.com/office/drawing/2018/hyperlinkcolor" val="tx"/>
                    </a:ext>
                  </a:extLst>
                </a:hlinkClick>
              </a:rPr>
              <a:t>email list</a:t>
            </a:r>
            <a:r>
              <a:rPr lang="en-US" b="1" dirty="0">
                <a:solidFill>
                  <a:srgbClr val="FF9E1B"/>
                </a:solidFill>
              </a:rPr>
              <a:t> </a:t>
            </a:r>
            <a:r>
              <a:rPr lang="en-US" dirty="0">
                <a:solidFill>
                  <a:srgbClr val="092B49"/>
                </a:solidFill>
              </a:rPr>
              <a:t>to not miss out on our newest cessation news &amp; initiatives! </a:t>
            </a:r>
            <a:endParaRPr lang="en-US" b="1" u="sng" dirty="0">
              <a:solidFill>
                <a:srgbClr val="FF9E1B"/>
              </a:solidFill>
            </a:endParaRPr>
          </a:p>
        </p:txBody>
      </p:sp>
      <p:pic>
        <p:nvPicPr>
          <p:cNvPr id="11" name="Graphic 10" descr="Email with solid fill">
            <a:extLst>
              <a:ext uri="{FF2B5EF4-FFF2-40B4-BE49-F238E27FC236}">
                <a16:creationId xmlns:a16="http://schemas.microsoft.com/office/drawing/2014/main" id="{9C2837A6-59D9-996D-A91A-E30419DD0F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38488" y="6046450"/>
            <a:ext cx="369332" cy="369332"/>
          </a:xfrm>
          <a:prstGeom prst="rect">
            <a:avLst/>
          </a:prstGeom>
        </p:spPr>
      </p:pic>
    </p:spTree>
    <p:extLst>
      <p:ext uri="{BB962C8B-B14F-4D97-AF65-F5344CB8AC3E}">
        <p14:creationId xmlns:p14="http://schemas.microsoft.com/office/powerpoint/2010/main" val="1731272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54FDD1-9A5A-4932-300C-DE1DE5BE7212}"/>
              </a:ext>
            </a:extLst>
          </p:cNvPr>
          <p:cNvSpPr>
            <a:spLocks noGrp="1"/>
          </p:cNvSpPr>
          <p:nvPr/>
        </p:nvSpPr>
        <p:spPr>
          <a:xfrm>
            <a:off x="626443" y="1522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Post-training survey</a:t>
            </a:r>
          </a:p>
        </p:txBody>
      </p:sp>
      <p:sp>
        <p:nvSpPr>
          <p:cNvPr id="3" name="TextBox 2">
            <a:extLst>
              <a:ext uri="{FF2B5EF4-FFF2-40B4-BE49-F238E27FC236}">
                <a16:creationId xmlns:a16="http://schemas.microsoft.com/office/drawing/2014/main" id="{21098C2F-E47E-8022-3E10-29EBFA86E865}"/>
              </a:ext>
            </a:extLst>
          </p:cNvPr>
          <p:cNvSpPr txBox="1"/>
          <p:nvPr/>
        </p:nvSpPr>
        <p:spPr>
          <a:xfrm>
            <a:off x="800099" y="1580634"/>
            <a:ext cx="10341943" cy="523220"/>
          </a:xfrm>
          <a:prstGeom prst="rect">
            <a:avLst/>
          </a:prstGeom>
          <a:noFill/>
        </p:spPr>
        <p:txBody>
          <a:bodyPr wrap="square">
            <a:spAutoFit/>
          </a:bodyPr>
          <a:lstStyle/>
          <a:p>
            <a:r>
              <a:rPr lang="en-US" sz="2800" b="0" i="0" dirty="0">
                <a:solidFill>
                  <a:srgbClr val="32363A"/>
                </a:solidFill>
                <a:effectLst/>
                <a:highlight>
                  <a:srgbClr val="FFFFFF"/>
                </a:highlight>
                <a:latin typeface="72"/>
              </a:rPr>
              <a:t>https://ucsd.co1.qualtrics.com/jfe/form/SV_85Fccwp1AVnvrxA</a:t>
            </a:r>
            <a:endParaRPr lang="en-US" sz="2800" dirty="0"/>
          </a:p>
        </p:txBody>
      </p:sp>
      <p:pic>
        <p:nvPicPr>
          <p:cNvPr id="2050" name="Picture 2">
            <a:extLst>
              <a:ext uri="{FF2B5EF4-FFF2-40B4-BE49-F238E27FC236}">
                <a16:creationId xmlns:a16="http://schemas.microsoft.com/office/drawing/2014/main" id="{1826862B-ED09-CEB3-4BCF-8AC9CEBC15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700" y="2431534"/>
            <a:ext cx="41021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03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92B49">
            <a:alpha val="83000"/>
          </a:srgbClr>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6CC5C4F-3B79-171B-64EE-08267162200C}"/>
              </a:ext>
            </a:extLst>
          </p:cNvPr>
          <p:cNvSpPr/>
          <p:nvPr/>
        </p:nvSpPr>
        <p:spPr>
          <a:xfrm>
            <a:off x="487432" y="823788"/>
            <a:ext cx="5037068" cy="521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6714FF7-E33B-5A91-93AC-39634F9781F0}"/>
              </a:ext>
            </a:extLst>
          </p:cNvPr>
          <p:cNvSpPr>
            <a:spLocks noGrp="1"/>
          </p:cNvSpPr>
          <p:nvPr>
            <p:ph type="title"/>
          </p:nvPr>
        </p:nvSpPr>
        <p:spPr>
          <a:xfrm>
            <a:off x="5846693" y="2766218"/>
            <a:ext cx="10515600" cy="1325563"/>
          </a:xfrm>
        </p:spPr>
        <p:txBody>
          <a:bodyPr/>
          <a:lstStyle/>
          <a:p>
            <a:r>
              <a:rPr lang="en-US" dirty="0">
                <a:solidFill>
                  <a:srgbClr val="FF9E1B"/>
                </a:solidFill>
                <a:latin typeface="a Big Deal" panose="02000503000000000000" pitchFamily="2" charset="0"/>
              </a:rPr>
              <a:t>Questions?</a:t>
            </a:r>
          </a:p>
        </p:txBody>
      </p:sp>
      <p:pic>
        <p:nvPicPr>
          <p:cNvPr id="6" name="Picture 5" descr="Background pattern&#10;&#10;Description automatically generated with low confidence">
            <a:extLst>
              <a:ext uri="{FF2B5EF4-FFF2-40B4-BE49-F238E27FC236}">
                <a16:creationId xmlns:a16="http://schemas.microsoft.com/office/drawing/2014/main" id="{A432EF15-8280-025F-E4DF-B490F0D9E91F}"/>
              </a:ext>
            </a:extLst>
          </p:cNvPr>
          <p:cNvPicPr>
            <a:picLocks noChangeAspect="1"/>
          </p:cNvPicPr>
          <p:nvPr/>
        </p:nvPicPr>
        <p:blipFill rotWithShape="1">
          <a:blip r:embed="rId3">
            <a:extLst>
              <a:ext uri="{28A0092B-C50C-407E-A947-70E740481C1C}">
                <a14:useLocalDpi xmlns:a14="http://schemas.microsoft.com/office/drawing/2010/main" val="0"/>
              </a:ext>
            </a:extLst>
          </a:blip>
          <a:srcRect l="1574" r="2362"/>
          <a:stretch/>
        </p:blipFill>
        <p:spPr>
          <a:xfrm>
            <a:off x="685800" y="2816895"/>
            <a:ext cx="4648200" cy="1209674"/>
          </a:xfrm>
          <a:prstGeom prst="rect">
            <a:avLst/>
          </a:prstGeom>
        </p:spPr>
      </p:pic>
    </p:spTree>
    <p:extLst>
      <p:ext uri="{BB962C8B-B14F-4D97-AF65-F5344CB8AC3E}">
        <p14:creationId xmlns:p14="http://schemas.microsoft.com/office/powerpoint/2010/main" val="209107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0943-BE7E-4AD8-8BC1-0C51BDD0886D}"/>
              </a:ext>
            </a:extLst>
          </p:cNvPr>
          <p:cNvSpPr>
            <a:spLocks noGrp="1"/>
          </p:cNvSpPr>
          <p:nvPr>
            <p:ph type="title"/>
          </p:nvPr>
        </p:nvSpPr>
        <p:spPr>
          <a:xfrm>
            <a:off x="838199" y="175978"/>
            <a:ext cx="10515600" cy="1325563"/>
          </a:xfrm>
        </p:spPr>
        <p:txBody>
          <a:bodyPr/>
          <a:lstStyle/>
          <a:p>
            <a:r>
              <a:rPr lang="en-US" dirty="0">
                <a:solidFill>
                  <a:srgbClr val="FF9E1B"/>
                </a:solidFill>
                <a:latin typeface="a Big Deal" panose="02000503000000000000" pitchFamily="2" charset="0"/>
              </a:rPr>
              <a:t>AGENDA</a:t>
            </a:r>
          </a:p>
        </p:txBody>
      </p:sp>
      <p:sp>
        <p:nvSpPr>
          <p:cNvPr id="3" name="Content Placeholder 2">
            <a:extLst>
              <a:ext uri="{FF2B5EF4-FFF2-40B4-BE49-F238E27FC236}">
                <a16:creationId xmlns:a16="http://schemas.microsoft.com/office/drawing/2014/main" id="{E642368D-0AD6-41F0-8407-804825DA815D}"/>
              </a:ext>
            </a:extLst>
          </p:cNvPr>
          <p:cNvSpPr>
            <a:spLocks noGrp="1"/>
          </p:cNvSpPr>
          <p:nvPr>
            <p:ph idx="1"/>
          </p:nvPr>
        </p:nvSpPr>
        <p:spPr>
          <a:xfrm>
            <a:off x="838199" y="1501541"/>
            <a:ext cx="11112796" cy="4640598"/>
          </a:xfrm>
        </p:spPr>
        <p:txBody>
          <a:bodyPr>
            <a:normAutofit fontScale="85000" lnSpcReduction="20000"/>
          </a:bodyPr>
          <a:lstStyle/>
          <a:p>
            <a:pPr>
              <a:buBlip>
                <a:blip r:embed="rId3"/>
              </a:buBlip>
            </a:pPr>
            <a:r>
              <a:rPr lang="en-US" sz="3800" b="1" dirty="0">
                <a:solidFill>
                  <a:srgbClr val="092B49"/>
                </a:solidFill>
                <a:ea typeface="Times New Roman" panose="02020603050405020304" pitchFamily="18" charset="0"/>
              </a:rPr>
              <a:t> About Kick It California</a:t>
            </a:r>
            <a:endParaRPr lang="en-US" sz="3800" b="1" strike="sngStrike" dirty="0">
              <a:solidFill>
                <a:srgbClr val="092B49"/>
              </a:solidFill>
              <a:effectLst/>
              <a:ea typeface="Times New Roman" panose="02020603050405020304" pitchFamily="18" charset="0"/>
            </a:endParaRPr>
          </a:p>
          <a:p>
            <a:pPr lvl="1"/>
            <a:r>
              <a:rPr lang="en-US" altLang="en-US" sz="3800" dirty="0">
                <a:solidFill>
                  <a:srgbClr val="092B49"/>
                </a:solidFill>
                <a:cs typeface="Arial" panose="020B0604020202020204" pitchFamily="34" charset="0"/>
              </a:rPr>
              <a:t>What is KIC? </a:t>
            </a:r>
          </a:p>
          <a:p>
            <a:pPr lvl="1"/>
            <a:r>
              <a:rPr lang="en-US" altLang="en-US" sz="3800" dirty="0">
                <a:solidFill>
                  <a:srgbClr val="092B49"/>
                </a:solidFill>
                <a:cs typeface="Arial" panose="020B0604020202020204" pitchFamily="34" charset="0"/>
              </a:rPr>
              <a:t>Services &amp; Resources Overview</a:t>
            </a:r>
          </a:p>
          <a:p>
            <a:pPr lvl="1"/>
            <a:r>
              <a:rPr lang="en-US" sz="3800" dirty="0">
                <a:solidFill>
                  <a:srgbClr val="092B49"/>
                </a:solidFill>
                <a:latin typeface="Calibri" panose="020F0502020204030204" pitchFamily="34" charset="0"/>
                <a:ea typeface="Times New Roman" panose="02020603050405020304" pitchFamily="18" charset="0"/>
              </a:rPr>
              <a:t>Quit Coaching Protocol</a:t>
            </a:r>
            <a:br>
              <a:rPr lang="en-US" sz="3800" dirty="0">
                <a:solidFill>
                  <a:srgbClr val="092B49"/>
                </a:solidFill>
                <a:effectLst/>
                <a:latin typeface="Calibri" panose="020F0502020204030204" pitchFamily="34" charset="0"/>
                <a:ea typeface="Times New Roman" panose="02020603050405020304" pitchFamily="18" charset="0"/>
              </a:rPr>
            </a:br>
            <a:endParaRPr lang="en-US" altLang="en-US" sz="3800" dirty="0">
              <a:solidFill>
                <a:srgbClr val="092B49"/>
              </a:solidFill>
              <a:cs typeface="Arial" panose="020B0604020202020204" pitchFamily="34" charset="0"/>
            </a:endParaRPr>
          </a:p>
          <a:p>
            <a:pPr>
              <a:buBlip>
                <a:blip r:embed="rId3"/>
              </a:buBlip>
            </a:pPr>
            <a:r>
              <a:rPr lang="en-US" sz="3800" b="1" dirty="0">
                <a:solidFill>
                  <a:srgbClr val="092B49"/>
                </a:solidFill>
                <a:ea typeface="Times New Roman" panose="02020603050405020304" pitchFamily="18" charset="0"/>
              </a:rPr>
              <a:t> The Importance of Proactive Referrals From Providers</a:t>
            </a:r>
            <a:endParaRPr lang="en-US" altLang="en-US" sz="3800" b="1" dirty="0">
              <a:solidFill>
                <a:srgbClr val="092B49"/>
              </a:solidFill>
              <a:cs typeface="Arial" panose="020B0604020202020204" pitchFamily="34" charset="0"/>
            </a:endParaRPr>
          </a:p>
          <a:p>
            <a:pPr lvl="1"/>
            <a:r>
              <a:rPr lang="en-US" altLang="en-US" sz="3800" dirty="0">
                <a:solidFill>
                  <a:srgbClr val="092B49"/>
                </a:solidFill>
                <a:cs typeface="Arial" panose="020B0604020202020204" pitchFamily="34" charset="0"/>
              </a:rPr>
              <a:t>How to talk to patients about quitting smoking (AAR) </a:t>
            </a:r>
          </a:p>
          <a:p>
            <a:pPr lvl="1"/>
            <a:r>
              <a:rPr lang="en-US" altLang="en-US" sz="3800" dirty="0">
                <a:solidFill>
                  <a:srgbClr val="092B49"/>
                </a:solidFill>
                <a:cs typeface="Arial" panose="020B0604020202020204" pitchFamily="34" charset="0"/>
              </a:rPr>
              <a:t>Referring to KIC</a:t>
            </a:r>
          </a:p>
          <a:p>
            <a:pPr marL="0" indent="0">
              <a:buNone/>
            </a:pPr>
            <a:endParaRPr lang="en-US" altLang="en-US" sz="3800" dirty="0">
              <a:solidFill>
                <a:srgbClr val="092B49"/>
              </a:solidFill>
              <a:cs typeface="Arial" panose="020B0604020202020204" pitchFamily="34" charset="0"/>
            </a:endParaRPr>
          </a:p>
          <a:p>
            <a:pPr>
              <a:buBlip>
                <a:blip r:embed="rId3"/>
              </a:buBlip>
            </a:pPr>
            <a:r>
              <a:rPr lang="en-US" altLang="en-US" sz="3800" b="1" dirty="0">
                <a:solidFill>
                  <a:srgbClr val="092B49"/>
                </a:solidFill>
                <a:cs typeface="Arial" panose="020B0604020202020204" pitchFamily="34" charset="0"/>
              </a:rPr>
              <a:t> How Providers Can Make a Difference</a:t>
            </a:r>
          </a:p>
          <a:p>
            <a:pPr lvl="1"/>
            <a:r>
              <a:rPr lang="en-US" altLang="en-US" sz="3800" dirty="0">
                <a:solidFill>
                  <a:srgbClr val="092B49"/>
                </a:solidFill>
                <a:cs typeface="Arial" panose="020B0604020202020204" pitchFamily="34" charset="0"/>
              </a:rPr>
              <a:t>Promotional Ideas for Distribution of QR Codes</a:t>
            </a:r>
          </a:p>
        </p:txBody>
      </p:sp>
    </p:spTree>
    <p:extLst>
      <p:ext uri="{BB962C8B-B14F-4D97-AF65-F5344CB8AC3E}">
        <p14:creationId xmlns:p14="http://schemas.microsoft.com/office/powerpoint/2010/main" val="1277738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0AD9C2E-FDFB-4D1C-8640-8D178B0A0359}"/>
              </a:ext>
            </a:extLst>
          </p:cNvPr>
          <p:cNvSpPr>
            <a:spLocks noGrp="1"/>
          </p:cNvSpPr>
          <p:nvPr>
            <p:ph idx="1"/>
          </p:nvPr>
        </p:nvSpPr>
        <p:spPr>
          <a:xfrm>
            <a:off x="859466" y="4221126"/>
            <a:ext cx="6976729" cy="1932024"/>
          </a:xfrm>
        </p:spPr>
        <p:txBody>
          <a:bodyPr>
            <a:normAutofit/>
          </a:bodyPr>
          <a:lstStyle/>
          <a:p>
            <a:pPr marL="0" indent="0">
              <a:buNone/>
            </a:pPr>
            <a:r>
              <a:rPr lang="en-US" dirty="0"/>
              <a:t>Questions? Please email </a:t>
            </a:r>
          </a:p>
          <a:p>
            <a:pPr marL="0" indent="0">
              <a:buNone/>
            </a:pPr>
            <a:r>
              <a:rPr lang="en-US" b="1" dirty="0">
                <a:solidFill>
                  <a:srgbClr val="FF9E1B"/>
                </a:solidFill>
                <a:hlinkClick r:id="rId4">
                  <a:extLst>
                    <a:ext uri="{A12FA001-AC4F-418D-AE19-62706E023703}">
                      <ahyp:hlinkClr xmlns:ahyp="http://schemas.microsoft.com/office/drawing/2018/hyperlinkcolor" val="tx"/>
                    </a:ext>
                  </a:extLst>
                </a:hlinkClick>
              </a:rPr>
              <a:t>ckirby@health.ucsd.edu</a:t>
            </a:r>
          </a:p>
          <a:p>
            <a:pPr marL="0" indent="0">
              <a:buNone/>
            </a:pPr>
            <a:r>
              <a:rPr lang="en-US" b="1" dirty="0">
                <a:solidFill>
                  <a:srgbClr val="FF9E1B"/>
                </a:solidFill>
                <a:hlinkClick r:id="rId5">
                  <a:extLst>
                    <a:ext uri="{A12FA001-AC4F-418D-AE19-62706E023703}">
                      <ahyp:hlinkClr xmlns:ahyp="http://schemas.microsoft.com/office/drawing/2018/hyperlinkcolor" val="tx"/>
                    </a:ext>
                  </a:extLst>
                </a:hlinkClick>
              </a:rPr>
              <a:t>redi@health.ucsd.edu</a:t>
            </a:r>
            <a:r>
              <a:rPr lang="en-US" b="1" dirty="0">
                <a:solidFill>
                  <a:srgbClr val="FF9E1B"/>
                </a:solidFill>
              </a:rPr>
              <a:t> </a:t>
            </a:r>
          </a:p>
        </p:txBody>
      </p:sp>
      <p:sp>
        <p:nvSpPr>
          <p:cNvPr id="4" name="Content Placeholder 2">
            <a:extLst>
              <a:ext uri="{FF2B5EF4-FFF2-40B4-BE49-F238E27FC236}">
                <a16:creationId xmlns:a16="http://schemas.microsoft.com/office/drawing/2014/main" id="{6E111C2D-BEFD-61DD-13BF-2DEC574D29E6}"/>
              </a:ext>
            </a:extLst>
          </p:cNvPr>
          <p:cNvSpPr txBox="1">
            <a:spLocks/>
          </p:cNvSpPr>
          <p:nvPr/>
        </p:nvSpPr>
        <p:spPr>
          <a:xfrm>
            <a:off x="546130" y="535816"/>
            <a:ext cx="5438552"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Thank you!</a:t>
            </a:r>
            <a:endParaRPr lang="en-US" sz="12000" b="1" dirty="0">
              <a:solidFill>
                <a:srgbClr val="092B49"/>
              </a:solidFill>
              <a:latin typeface="F37 Judge Bold Condensed" panose="00000806000000000000" pitchFamily="50" charset="0"/>
            </a:endParaRPr>
          </a:p>
        </p:txBody>
      </p:sp>
    </p:spTree>
    <p:extLst>
      <p:ext uri="{BB962C8B-B14F-4D97-AF65-F5344CB8AC3E}">
        <p14:creationId xmlns:p14="http://schemas.microsoft.com/office/powerpoint/2010/main" val="142641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330943-BE7E-4AD8-8BC1-0C51BDD0886D}"/>
              </a:ext>
            </a:extLst>
          </p:cNvPr>
          <p:cNvSpPr>
            <a:spLocks noGrp="1"/>
          </p:cNvSpPr>
          <p:nvPr/>
        </p:nvSpPr>
        <p:spPr>
          <a:xfrm>
            <a:off x="626443" y="1522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Pre-training survey</a:t>
            </a:r>
          </a:p>
        </p:txBody>
      </p:sp>
      <p:sp>
        <p:nvSpPr>
          <p:cNvPr id="3" name="TextBox 2">
            <a:extLst>
              <a:ext uri="{FF2B5EF4-FFF2-40B4-BE49-F238E27FC236}">
                <a16:creationId xmlns:a16="http://schemas.microsoft.com/office/drawing/2014/main" id="{7E622CA5-D2FC-95EA-43A5-1A3A0A4F28AD}"/>
              </a:ext>
            </a:extLst>
          </p:cNvPr>
          <p:cNvSpPr txBox="1"/>
          <p:nvPr/>
        </p:nvSpPr>
        <p:spPr>
          <a:xfrm>
            <a:off x="626443" y="1659619"/>
            <a:ext cx="10855444" cy="523220"/>
          </a:xfrm>
          <a:prstGeom prst="rect">
            <a:avLst/>
          </a:prstGeom>
          <a:noFill/>
        </p:spPr>
        <p:txBody>
          <a:bodyPr wrap="square">
            <a:spAutoFit/>
          </a:bodyPr>
          <a:lstStyle/>
          <a:p>
            <a:r>
              <a:rPr lang="en-US" sz="2800" b="0" i="0" dirty="0">
                <a:solidFill>
                  <a:srgbClr val="32363A"/>
                </a:solidFill>
                <a:effectLst/>
                <a:highlight>
                  <a:srgbClr val="FFFFFF"/>
                </a:highlight>
                <a:latin typeface="72"/>
              </a:rPr>
              <a:t>https://ucsd.co1.qualtrics.com/jfe/form/SV_0O5pA3O97HyMWN0</a:t>
            </a:r>
            <a:endParaRPr lang="en-US" sz="2800" dirty="0"/>
          </a:p>
        </p:txBody>
      </p:sp>
      <p:pic>
        <p:nvPicPr>
          <p:cNvPr id="1026" name="Picture 2">
            <a:extLst>
              <a:ext uri="{FF2B5EF4-FFF2-40B4-BE49-F238E27FC236}">
                <a16:creationId xmlns:a16="http://schemas.microsoft.com/office/drawing/2014/main" id="{3025D223-0932-7FAF-7A7D-D4123E5AEE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900" y="2182839"/>
            <a:ext cx="4445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53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rPr>
              <a:t>About Kick It California</a:t>
            </a:r>
          </a:p>
        </p:txBody>
      </p:sp>
    </p:spTree>
    <p:extLst>
      <p:ext uri="{BB962C8B-B14F-4D97-AF65-F5344CB8AC3E}">
        <p14:creationId xmlns:p14="http://schemas.microsoft.com/office/powerpoint/2010/main" val="4707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957641"/>
            <a:ext cx="10515600" cy="4351338"/>
          </a:xfrm>
        </p:spPr>
        <p:txBody>
          <a:bodyPr>
            <a:normAutofit fontScale="92500" lnSpcReduction="20000"/>
          </a:bodyPr>
          <a:lstStyle/>
          <a:p>
            <a:pPr marL="571500" indent="-457200">
              <a:spcAft>
                <a:spcPts val="600"/>
              </a:spcAft>
              <a:buClr>
                <a:srgbClr val="FF9E1B"/>
              </a:buClr>
              <a:buFont typeface="Wingdings" panose="05000000000000000000" pitchFamily="2" charset="2"/>
              <a:buChar char="§"/>
              <a:defRPr/>
            </a:pPr>
            <a:r>
              <a:rPr lang="en-US" b="1" i="1" kern="0" dirty="0">
                <a:solidFill>
                  <a:srgbClr val="092B49"/>
                </a:solidFill>
                <a:cs typeface="Gotham Book" pitchFamily="50" charset="0"/>
              </a:rPr>
              <a:t>FREE</a:t>
            </a:r>
            <a:r>
              <a:rPr lang="en-US" kern="0" dirty="0">
                <a:solidFill>
                  <a:srgbClr val="092B49"/>
                </a:solidFill>
                <a:cs typeface="Gotham Book" pitchFamily="50" charset="0"/>
              </a:rPr>
              <a:t> statewide cessation program</a:t>
            </a:r>
          </a:p>
          <a:p>
            <a:pPr marL="571500" indent="-457200">
              <a:lnSpc>
                <a:spcPct val="120000"/>
              </a:lnSpc>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Started in 1992 by UCSD researchers. Since then, </a:t>
            </a:r>
            <a:br>
              <a:rPr lang="en-US" kern="0" dirty="0">
                <a:solidFill>
                  <a:srgbClr val="092B49"/>
                </a:solidFill>
                <a:cs typeface="Gotham Book" pitchFamily="50" charset="0"/>
              </a:rPr>
            </a:br>
            <a:r>
              <a:rPr lang="en-US" kern="0" dirty="0">
                <a:solidFill>
                  <a:srgbClr val="092B49"/>
                </a:solidFill>
                <a:cs typeface="Gotham Book" pitchFamily="50" charset="0"/>
              </a:rPr>
              <a:t>we have helped nearly a million Californians </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Funded by tobacco taxes Props 99, 10 &amp; 56</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Validated in randomized controlled trials</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Available to ALL California residents</a:t>
            </a:r>
          </a:p>
          <a:p>
            <a:pPr marL="571500" indent="-457200">
              <a:spcAft>
                <a:spcPts val="600"/>
              </a:spcAft>
              <a:buClr>
                <a:srgbClr val="FF9E1B"/>
              </a:buClr>
              <a:buFont typeface="Wingdings" panose="05000000000000000000" pitchFamily="2" charset="2"/>
              <a:buChar char="§"/>
              <a:defRPr/>
            </a:pPr>
            <a:r>
              <a:rPr lang="nn-NO" dirty="0">
                <a:solidFill>
                  <a:srgbClr val="092B49"/>
                </a:solidFill>
              </a:rPr>
              <a:t>Open Mon-Fri (7am-9pm); Sat (9am-5pm)</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Multiple languages: English, Spanish, Mandarin, </a:t>
            </a:r>
            <a:br>
              <a:rPr lang="en-US" kern="0" dirty="0">
                <a:solidFill>
                  <a:srgbClr val="092B49"/>
                </a:solidFill>
                <a:cs typeface="Gotham Book" pitchFamily="50" charset="0"/>
              </a:rPr>
            </a:br>
            <a:r>
              <a:rPr lang="en-US" kern="0" dirty="0">
                <a:solidFill>
                  <a:srgbClr val="092B49"/>
                </a:solidFill>
                <a:cs typeface="Gotham Book" pitchFamily="50" charset="0"/>
              </a:rPr>
              <a:t>Cantonese, Korean, Vietnamese</a:t>
            </a:r>
            <a:endParaRPr lang="nn-NO" dirty="0">
              <a:solidFill>
                <a:srgbClr val="092B49"/>
              </a:solidFill>
            </a:endParaRPr>
          </a:p>
        </p:txBody>
      </p:sp>
      <p:pic>
        <p:nvPicPr>
          <p:cNvPr id="6" name="Picture 5">
            <a:extLst>
              <a:ext uri="{FF2B5EF4-FFF2-40B4-BE49-F238E27FC236}">
                <a16:creationId xmlns:a16="http://schemas.microsoft.com/office/drawing/2014/main" id="{B7AFA95D-9B45-4468-8DC6-0E5581AE3472}"/>
              </a:ext>
            </a:extLst>
          </p:cNvPr>
          <p:cNvPicPr>
            <a:picLocks noChangeAspect="1"/>
          </p:cNvPicPr>
          <p:nvPr/>
        </p:nvPicPr>
        <p:blipFill>
          <a:blip r:embed="rId3"/>
          <a:stretch>
            <a:fillRect/>
          </a:stretch>
        </p:blipFill>
        <p:spPr>
          <a:xfrm>
            <a:off x="838200" y="1191423"/>
            <a:ext cx="7256646" cy="446428"/>
          </a:xfrm>
          <a:prstGeom prst="rect">
            <a:avLst/>
          </a:prstGeom>
        </p:spPr>
      </p:pic>
      <p:pic>
        <p:nvPicPr>
          <p:cNvPr id="1028" name="Picture 4">
            <a:extLst>
              <a:ext uri="{FF2B5EF4-FFF2-40B4-BE49-F238E27FC236}">
                <a16:creationId xmlns:a16="http://schemas.microsoft.com/office/drawing/2014/main" id="{7EA21842-66B3-48B9-87B9-FF623809E7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3"/>
          <a:stretch/>
        </p:blipFill>
        <p:spPr bwMode="auto">
          <a:xfrm>
            <a:off x="8212977" y="1976665"/>
            <a:ext cx="3663370" cy="2451671"/>
          </a:xfrm>
          <a:prstGeom prst="rect">
            <a:avLst/>
          </a:prstGeom>
          <a:ln w="38100" cap="sq">
            <a:solidFill>
              <a:srgbClr val="092B49"/>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36080-EF04-D034-BCE7-A94370834A3C}"/>
              </a:ext>
            </a:extLst>
          </p:cNvPr>
          <p:cNvSpPr>
            <a:spLocks noChangeArrowheads="1"/>
          </p:cNvSpPr>
          <p:nvPr/>
        </p:nvSpPr>
        <p:spPr bwMode="auto">
          <a:xfrm>
            <a:off x="838200" y="491144"/>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What is KIC?</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324486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ird&#10;&#10;Description automatically generated">
            <a:extLst>
              <a:ext uri="{FF2B5EF4-FFF2-40B4-BE49-F238E27FC236}">
                <a16:creationId xmlns:a16="http://schemas.microsoft.com/office/drawing/2014/main" id="{A66BE4DE-1AAD-31E7-8765-91C4D62A5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90"/>
            <a:ext cx="12192000" cy="6867539"/>
          </a:xfrm>
          <a:prstGeom prst="rect">
            <a:avLst/>
          </a:prstGeom>
        </p:spPr>
      </p:pic>
      <p:sp>
        <p:nvSpPr>
          <p:cNvPr id="8" name="Rectangle 7">
            <a:extLst>
              <a:ext uri="{FF2B5EF4-FFF2-40B4-BE49-F238E27FC236}">
                <a16:creationId xmlns:a16="http://schemas.microsoft.com/office/drawing/2014/main" id="{6972DA77-65D0-AF78-C0F7-AE363936F889}"/>
              </a:ext>
            </a:extLst>
          </p:cNvPr>
          <p:cNvSpPr>
            <a:spLocks noChangeArrowheads="1"/>
          </p:cNvSpPr>
          <p:nvPr/>
        </p:nvSpPr>
        <p:spPr bwMode="auto">
          <a:xfrm>
            <a:off x="646147" y="116367"/>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FF9E1B"/>
                </a:solidFill>
                <a:latin typeface="F37 Jagger Bold" panose="00000800000000000000" pitchFamily="50" charset="0"/>
              </a:rPr>
              <a:t>History</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88485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A9829-B305-875A-5933-F3217D2A6146}"/>
              </a:ext>
            </a:extLst>
          </p:cNvPr>
          <p:cNvSpPr>
            <a:spLocks noChangeArrowheads="1"/>
          </p:cNvSpPr>
          <p:nvPr/>
        </p:nvSpPr>
        <p:spPr bwMode="auto">
          <a:xfrm>
            <a:off x="684648" y="424376"/>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Brand Evolution</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12" name="Straight Connector 11">
            <a:extLst>
              <a:ext uri="{FF2B5EF4-FFF2-40B4-BE49-F238E27FC236}">
                <a16:creationId xmlns:a16="http://schemas.microsoft.com/office/drawing/2014/main" id="{3F5A6F4B-4410-2BA4-A4A5-24A50D8D9DD8}"/>
              </a:ext>
            </a:extLst>
          </p:cNvPr>
          <p:cNvCxnSpPr>
            <a:cxnSpLocks/>
          </p:cNvCxnSpPr>
          <p:nvPr/>
        </p:nvCxnSpPr>
        <p:spPr>
          <a:xfrm>
            <a:off x="797333" y="886732"/>
            <a:ext cx="2590760"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866A9842-5A04-450D-5429-566534172A23}"/>
              </a:ext>
            </a:extLst>
          </p:cNvPr>
          <p:cNvSpPr txBox="1">
            <a:spLocks noChangeArrowheads="1"/>
          </p:cNvSpPr>
          <p:nvPr/>
        </p:nvSpPr>
        <p:spPr>
          <a:xfrm>
            <a:off x="976686" y="1180237"/>
            <a:ext cx="10729761" cy="1937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9E1B"/>
              </a:buClr>
              <a:buFont typeface="Wingdings" panose="05000000000000000000" pitchFamily="2" charset="2"/>
              <a:buChar char="§"/>
            </a:pPr>
            <a:r>
              <a:rPr lang="en-US" sz="2400">
                <a:solidFill>
                  <a:srgbClr val="092B49"/>
                </a:solidFill>
              </a:rPr>
              <a:t>In 2020, the California Smokers’ Helpline, in consultation with our funder, CTCP, completed a 3-month discovery period led by a creative agency. </a:t>
            </a:r>
          </a:p>
          <a:p>
            <a:pPr>
              <a:buClr>
                <a:srgbClr val="FF9E1B"/>
              </a:buClr>
              <a:buFont typeface="Wingdings" panose="05000000000000000000" pitchFamily="2" charset="2"/>
              <a:buChar char="§"/>
            </a:pPr>
            <a:r>
              <a:rPr lang="en-US" sz="2400">
                <a:solidFill>
                  <a:srgbClr val="092B49"/>
                </a:solidFill>
              </a:rPr>
              <a:t>We conducted focus groups and surveys of people who smoke and vape, as well as our quit coaches; and we met with our funders and advocates across the tobacco control community to inform this evolution. </a:t>
            </a:r>
          </a:p>
          <a:p>
            <a:pPr marL="457200" lvl="1" indent="0">
              <a:buFont typeface="Arial" panose="020B0604020202020204" pitchFamily="34" charset="0"/>
              <a:buNone/>
            </a:pPr>
            <a:endParaRPr lang="en-US" altLang="zh-CN" sz="3500">
              <a:cs typeface="Arial" panose="020B0604020202020204" pitchFamily="34" charset="0"/>
            </a:endParaRPr>
          </a:p>
          <a:p>
            <a:pPr marL="457200" lvl="1" indent="0">
              <a:buFont typeface="Arial" panose="020B0604020202020204" pitchFamily="34" charset="0"/>
              <a:buNone/>
            </a:pPr>
            <a:endParaRPr lang="en-US" altLang="zh-CN" dirty="0">
              <a:cs typeface="Arial" panose="020B0604020202020204" pitchFamily="34" charset="0"/>
            </a:endParaRPr>
          </a:p>
        </p:txBody>
      </p:sp>
      <p:pic>
        <p:nvPicPr>
          <p:cNvPr id="6" name="Picture 5">
            <a:extLst>
              <a:ext uri="{FF2B5EF4-FFF2-40B4-BE49-F238E27FC236}">
                <a16:creationId xmlns:a16="http://schemas.microsoft.com/office/drawing/2014/main" id="{7114E0A1-C9D1-119C-367C-BE504D5F77D5}"/>
              </a:ext>
            </a:extLst>
          </p:cNvPr>
          <p:cNvPicPr>
            <a:picLocks noChangeAspect="1"/>
          </p:cNvPicPr>
          <p:nvPr/>
        </p:nvPicPr>
        <p:blipFill rotWithShape="1">
          <a:blip r:embed="rId3"/>
          <a:srcRect t="9274" b="5527"/>
          <a:stretch/>
        </p:blipFill>
        <p:spPr>
          <a:xfrm>
            <a:off x="2796663" y="3272009"/>
            <a:ext cx="6796978" cy="3272453"/>
          </a:xfrm>
          <a:prstGeom prst="rect">
            <a:avLst/>
          </a:prstGeom>
        </p:spPr>
      </p:pic>
      <p:pic>
        <p:nvPicPr>
          <p:cNvPr id="7" name="Picture 2">
            <a:extLst>
              <a:ext uri="{FF2B5EF4-FFF2-40B4-BE49-F238E27FC236}">
                <a16:creationId xmlns:a16="http://schemas.microsoft.com/office/drawing/2014/main" id="{D10977A9-AE85-7691-C74E-0EE6FFB7F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86" y="3740228"/>
            <a:ext cx="19526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sign&#10;&#10;Description automatically generated">
            <a:extLst>
              <a:ext uri="{FF2B5EF4-FFF2-40B4-BE49-F238E27FC236}">
                <a16:creationId xmlns:a16="http://schemas.microsoft.com/office/drawing/2014/main" id="{DFC87DD0-8B85-AC21-5CAB-D298D536F1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522" y="3740228"/>
            <a:ext cx="1568592" cy="765473"/>
          </a:xfrm>
          <a:prstGeom prst="rect">
            <a:avLst/>
          </a:prstGeom>
        </p:spPr>
      </p:pic>
    </p:spTree>
    <p:extLst>
      <p:ext uri="{BB962C8B-B14F-4D97-AF65-F5344CB8AC3E}">
        <p14:creationId xmlns:p14="http://schemas.microsoft.com/office/powerpoint/2010/main" val="366960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6259-B897-B1FA-8FB2-330DC8DAB0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CEF9AA-30C7-3990-2ECB-D260AD8D4DFE}"/>
              </a:ext>
            </a:extLst>
          </p:cNvPr>
          <p:cNvSpPr>
            <a:spLocks noGrp="1"/>
          </p:cNvSpPr>
          <p:nvPr>
            <p:ph idx="1"/>
          </p:nvPr>
        </p:nvSpPr>
        <p:spPr/>
        <p:txBody>
          <a:bodyPr/>
          <a:lstStyle/>
          <a:p>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6617577C-6B2D-96F2-588C-5DC3A4127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65" b="27154"/>
          <a:stretch/>
        </p:blipFill>
        <p:spPr>
          <a:xfrm>
            <a:off x="0" y="0"/>
            <a:ext cx="12192000" cy="7033291"/>
          </a:xfrm>
          <a:prstGeom prst="rect">
            <a:avLst/>
          </a:prstGeom>
          <a:ln w="50800">
            <a:noFill/>
          </a:ln>
        </p:spPr>
      </p:pic>
    </p:spTree>
    <p:extLst>
      <p:ext uri="{BB962C8B-B14F-4D97-AF65-F5344CB8AC3E}">
        <p14:creationId xmlns:p14="http://schemas.microsoft.com/office/powerpoint/2010/main" val="34469021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AB0EE1C-BD5E-48E4-AC47-D4917DD7C2B0}" vid="{B7889D6F-621F-4F46-975B-E8C26E75BCF3}"/>
    </a:ext>
  </a:extLst>
</a:theme>
</file>

<file path=ppt/theme/theme2.xml><?xml version="1.0" encoding="utf-8"?>
<a:theme xmlns:a="http://schemas.openxmlformats.org/drawingml/2006/main" name="Custom Desig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GARY_NOBUTTS_PPT</Template>
  <TotalTime>12278</TotalTime>
  <Words>3881</Words>
  <Application>Microsoft Office PowerPoint</Application>
  <PresentationFormat>Widescreen</PresentationFormat>
  <Paragraphs>327</Paragraphs>
  <Slides>30</Slides>
  <Notes>30</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30</vt:i4>
      </vt:variant>
    </vt:vector>
  </HeadingPairs>
  <TitlesOfParts>
    <vt:vector size="54" baseType="lpstr">
      <vt:lpstr>SimSun</vt:lpstr>
      <vt:lpstr>72</vt:lpstr>
      <vt:lpstr>a Big Deal</vt:lpstr>
      <vt:lpstr>Arial</vt:lpstr>
      <vt:lpstr>Calibri</vt:lpstr>
      <vt:lpstr>Calibri Light</vt:lpstr>
      <vt:lpstr>Courier New</vt:lpstr>
      <vt:lpstr>Din</vt:lpstr>
      <vt:lpstr>F37 Jagger</vt:lpstr>
      <vt:lpstr>F37 Jagger Bold</vt:lpstr>
      <vt:lpstr>F37 Judge Bold</vt:lpstr>
      <vt:lpstr>F37 Judge Bold Condensed</vt:lpstr>
      <vt:lpstr>F37 Judge Medium Condensed</vt:lpstr>
      <vt:lpstr>Gilroy</vt:lpstr>
      <vt:lpstr>Gilroy Bold</vt:lpstr>
      <vt:lpstr>Gilroy ExtraBold</vt:lpstr>
      <vt:lpstr>Gilroy Italic</vt:lpstr>
      <vt:lpstr>Gotham Book</vt:lpstr>
      <vt:lpstr>Jagger</vt:lpstr>
      <vt:lpstr>Osaka</vt:lpstr>
      <vt:lpstr>Times New Roman</vt:lpstr>
      <vt:lpstr>Wingdings</vt:lpstr>
      <vt:lpstr>Office Theme</vt:lpstr>
      <vt:lpstr>Custom Design</vt:lpstr>
      <vt:lpstr>PowerPoint Presentation</vt:lpstr>
      <vt:lpstr>WELCOME!</vt:lpstr>
      <vt:lpstr>AGENDA</vt:lpstr>
      <vt:lpstr>PowerPoint Presentation</vt:lpstr>
      <vt:lpstr>About Kick It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Teen Population</vt:lpstr>
      <vt:lpstr>PowerPoint Presentation</vt:lpstr>
      <vt:lpstr>PowerPoint Presentation</vt:lpstr>
      <vt:lpstr>PowerPoint Presentation</vt:lpstr>
      <vt:lpstr>The Importance of Proactive  Referrals From Providers</vt:lpstr>
      <vt:lpstr>Using Ask-Advise-Refer (AAR) </vt:lpstr>
      <vt:lpstr>PowerPoint Presentation</vt:lpstr>
      <vt:lpstr>PowerPoint Presentation</vt:lpstr>
      <vt:lpstr>PowerPoint Presentation</vt:lpstr>
      <vt:lpstr>PowerPoint Presentation</vt:lpstr>
      <vt:lpstr>PowerPoint Presentation</vt:lpstr>
      <vt:lpstr>How Providers Can Make a Difference</vt:lpstr>
      <vt:lpstr>PowerPoint Presentation</vt:lpstr>
      <vt:lpstr>PowerPoint Presentation</vt:lpstr>
      <vt:lpstr>Promoting Kick It California</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Edgar Melendrez</dc:creator>
  <cp:lastModifiedBy>Kirby, Carrie</cp:lastModifiedBy>
  <cp:revision>881</cp:revision>
  <cp:lastPrinted>2024-04-25T20:14:44Z</cp:lastPrinted>
  <dcterms:created xsi:type="dcterms:W3CDTF">2018-09-13T22:26:31Z</dcterms:created>
  <dcterms:modified xsi:type="dcterms:W3CDTF">2024-07-29T13:30:49Z</dcterms:modified>
</cp:coreProperties>
</file>