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handoutMasterIdLst>
    <p:handoutMasterId r:id="rId18"/>
  </p:handoutMasterIdLst>
  <p:sldIdLst>
    <p:sldId id="256" r:id="rId3"/>
    <p:sldId id="519" r:id="rId4"/>
    <p:sldId id="507" r:id="rId5"/>
    <p:sldId id="280" r:id="rId6"/>
    <p:sldId id="539" r:id="rId7"/>
    <p:sldId id="528" r:id="rId8"/>
    <p:sldId id="515" r:id="rId9"/>
    <p:sldId id="278" r:id="rId10"/>
    <p:sldId id="536" r:id="rId11"/>
    <p:sldId id="545" r:id="rId12"/>
    <p:sldId id="537" r:id="rId13"/>
    <p:sldId id="538" r:id="rId14"/>
    <p:sldId id="530" r:id="rId15"/>
    <p:sldId id="4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450DF3-7327-D262-BB98-A58F7EF7B0C3}" name="Carbo-Mihalic, Anna-Montserrat" initials="CMAM" userId="S::acarbomihalic@health.ucsd.edu::99a080b7-edbf-493c-ae87-2f493780f8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B"/>
    <a:srgbClr val="092B49"/>
    <a:srgbClr val="EEEC75"/>
    <a:srgbClr val="B9DAE5"/>
    <a:srgbClr val="BDE0E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67215" autoAdjust="0"/>
  </p:normalViewPr>
  <p:slideViewPr>
    <p:cSldViewPr snapToGrid="0">
      <p:cViewPr varScale="1">
        <p:scale>
          <a:sx n="72" d="100"/>
          <a:sy n="72" d="100"/>
        </p:scale>
        <p:origin x="1944" y="6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94D61D-BCA4-4E59-9F43-E3698AFEDEB9}"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F59FB4F-2420-4776-85BA-4C702824F241}">
      <dgm:prSet/>
      <dgm:spPr>
        <a:solidFill>
          <a:srgbClr val="FF9E1B"/>
        </a:solidFill>
      </dgm:spPr>
      <dgm:t>
        <a:bodyPr/>
        <a:lstStyle/>
        <a:p>
          <a:r>
            <a:rPr lang="en-US" dirty="0">
              <a:latin typeface="F37 Jagger" panose="00000500000000000000" pitchFamily="50" charset="0"/>
            </a:rPr>
            <a:t>Documentation </a:t>
          </a:r>
        </a:p>
      </dgm:t>
    </dgm:pt>
    <dgm:pt modelId="{A8B10036-73FB-46E5-BF18-35A23AD1BB05}" type="parTrans" cxnId="{98424020-CB06-4556-A06D-D352FBFB6024}">
      <dgm:prSet/>
      <dgm:spPr/>
      <dgm:t>
        <a:bodyPr/>
        <a:lstStyle/>
        <a:p>
          <a:endParaRPr lang="en-US"/>
        </a:p>
      </dgm:t>
    </dgm:pt>
    <dgm:pt modelId="{0428FC55-0D86-49A1-B459-5ED156BAF8A8}" type="sibTrans" cxnId="{98424020-CB06-4556-A06D-D352FBFB6024}">
      <dgm:prSet/>
      <dgm:spPr/>
      <dgm:t>
        <a:bodyPr/>
        <a:lstStyle/>
        <a:p>
          <a:endParaRPr lang="en-US"/>
        </a:p>
      </dgm:t>
    </dgm:pt>
    <dgm:pt modelId="{92811436-A525-449D-8290-DE0947CABBD3}">
      <dgm:prSet/>
      <dgm:spPr>
        <a:solidFill>
          <a:srgbClr val="092B49">
            <a:alpha val="80000"/>
          </a:srgbClr>
        </a:solidFill>
        <a:ln>
          <a:noFill/>
        </a:ln>
      </dgm:spPr>
      <dgm:t>
        <a:bodyPr/>
        <a:lstStyle/>
        <a:p>
          <a:pPr marL="457200"/>
          <a:r>
            <a:rPr lang="en-US" dirty="0">
              <a:solidFill>
                <a:schemeClr val="bg1"/>
              </a:solidFill>
            </a:rPr>
            <a:t>Smoking Status</a:t>
          </a:r>
        </a:p>
      </dgm:t>
    </dgm:pt>
    <dgm:pt modelId="{BCDBCCF8-898B-4DAA-B975-8F3A12D8AE02}" type="parTrans" cxnId="{4DCDA81A-DE63-46A1-A411-FEABEBA66875}">
      <dgm:prSet/>
      <dgm:spPr/>
      <dgm:t>
        <a:bodyPr/>
        <a:lstStyle/>
        <a:p>
          <a:endParaRPr lang="en-US"/>
        </a:p>
      </dgm:t>
    </dgm:pt>
    <dgm:pt modelId="{D9FFE4AB-C7B6-4703-8AD0-7185A0840980}" type="sibTrans" cxnId="{4DCDA81A-DE63-46A1-A411-FEABEBA66875}">
      <dgm:prSet/>
      <dgm:spPr/>
      <dgm:t>
        <a:bodyPr/>
        <a:lstStyle/>
        <a:p>
          <a:endParaRPr lang="en-US"/>
        </a:p>
      </dgm:t>
    </dgm:pt>
    <dgm:pt modelId="{786D7544-B6A4-4329-A254-8E4B85ECFF51}">
      <dgm:prSet/>
      <dgm:spPr>
        <a:solidFill>
          <a:srgbClr val="FF9E1B"/>
        </a:solidFill>
      </dgm:spPr>
      <dgm:t>
        <a:bodyPr/>
        <a:lstStyle/>
        <a:p>
          <a:r>
            <a:rPr lang="en-US" dirty="0">
              <a:latin typeface="F37 Jagger" panose="00000500000000000000" pitchFamily="50" charset="0"/>
            </a:rPr>
            <a:t>Reduce provider burden </a:t>
          </a:r>
        </a:p>
      </dgm:t>
    </dgm:pt>
    <dgm:pt modelId="{28B5D4AE-96FE-4BD9-BAD9-140AF6D8E2E9}" type="parTrans" cxnId="{F4C81B94-E4DA-412E-BEFC-4D7A089629EC}">
      <dgm:prSet/>
      <dgm:spPr/>
      <dgm:t>
        <a:bodyPr/>
        <a:lstStyle/>
        <a:p>
          <a:endParaRPr lang="en-US"/>
        </a:p>
      </dgm:t>
    </dgm:pt>
    <dgm:pt modelId="{54DA6777-BF6A-41E6-93C2-468D665DB586}" type="sibTrans" cxnId="{F4C81B94-E4DA-412E-BEFC-4D7A089629EC}">
      <dgm:prSet/>
      <dgm:spPr/>
      <dgm:t>
        <a:bodyPr/>
        <a:lstStyle/>
        <a:p>
          <a:endParaRPr lang="en-US"/>
        </a:p>
      </dgm:t>
    </dgm:pt>
    <dgm:pt modelId="{208EF8DD-1CFE-472D-9AD7-F3775DDF77BB}">
      <dgm:prSet/>
      <dgm:spPr>
        <a:solidFill>
          <a:srgbClr val="092B49">
            <a:alpha val="80000"/>
          </a:srgbClr>
        </a:solidFill>
        <a:ln>
          <a:noFill/>
        </a:ln>
      </dgm:spPr>
      <dgm:t>
        <a:bodyPr/>
        <a:lstStyle/>
        <a:p>
          <a:pPr marL="457200"/>
          <a:r>
            <a:rPr lang="en-US" dirty="0">
              <a:solidFill>
                <a:schemeClr val="bg1"/>
              </a:solidFill>
            </a:rPr>
            <a:t>Off-load work to “experts” </a:t>
          </a:r>
        </a:p>
      </dgm:t>
    </dgm:pt>
    <dgm:pt modelId="{088D7955-36F3-4487-A410-FBBE952F7947}" type="parTrans" cxnId="{D250D9EC-411C-4E87-96AA-215A0A1D8374}">
      <dgm:prSet/>
      <dgm:spPr/>
      <dgm:t>
        <a:bodyPr/>
        <a:lstStyle/>
        <a:p>
          <a:endParaRPr lang="en-US"/>
        </a:p>
      </dgm:t>
    </dgm:pt>
    <dgm:pt modelId="{4EC80B3B-D78D-4153-B47D-2092E99EE60C}" type="sibTrans" cxnId="{D250D9EC-411C-4E87-96AA-215A0A1D8374}">
      <dgm:prSet/>
      <dgm:spPr/>
      <dgm:t>
        <a:bodyPr/>
        <a:lstStyle/>
        <a:p>
          <a:endParaRPr lang="en-US"/>
        </a:p>
      </dgm:t>
    </dgm:pt>
    <dgm:pt modelId="{FE8F0B36-346F-40AA-A548-322043EC1411}">
      <dgm:prSet/>
      <dgm:spPr>
        <a:solidFill>
          <a:srgbClr val="092B49">
            <a:alpha val="80000"/>
          </a:srgbClr>
        </a:solidFill>
        <a:ln>
          <a:noFill/>
        </a:ln>
      </dgm:spPr>
      <dgm:t>
        <a:bodyPr/>
        <a:lstStyle/>
        <a:p>
          <a:pPr marL="457200"/>
          <a:r>
            <a:rPr lang="en-US" dirty="0">
              <a:solidFill>
                <a:schemeClr val="bg1"/>
              </a:solidFill>
            </a:rPr>
            <a:t>Patients will get the message that staff want to help them quit.</a:t>
          </a:r>
        </a:p>
      </dgm:t>
    </dgm:pt>
    <dgm:pt modelId="{0551075D-D447-4766-87D4-98C40A4B7DDC}" type="parTrans" cxnId="{BBD924AD-85AF-41A8-AC02-CAC75AC8F10B}">
      <dgm:prSet/>
      <dgm:spPr/>
      <dgm:t>
        <a:bodyPr/>
        <a:lstStyle/>
        <a:p>
          <a:endParaRPr lang="en-US"/>
        </a:p>
      </dgm:t>
    </dgm:pt>
    <dgm:pt modelId="{A311CC63-C6D3-4CAB-A012-87CEA8A956CD}" type="sibTrans" cxnId="{BBD924AD-85AF-41A8-AC02-CAC75AC8F10B}">
      <dgm:prSet/>
      <dgm:spPr/>
      <dgm:t>
        <a:bodyPr/>
        <a:lstStyle/>
        <a:p>
          <a:endParaRPr lang="en-US"/>
        </a:p>
      </dgm:t>
    </dgm:pt>
    <dgm:pt modelId="{0BEC386B-BD8B-40AB-95DE-E541E60DE93A}">
      <dgm:prSet/>
      <dgm:spPr>
        <a:solidFill>
          <a:srgbClr val="FF9E1B"/>
        </a:solidFill>
      </dgm:spPr>
      <dgm:t>
        <a:bodyPr/>
        <a:lstStyle/>
        <a:p>
          <a:r>
            <a:rPr lang="en-US" dirty="0">
              <a:latin typeface="F37 Jagger" panose="00000500000000000000" pitchFamily="50" charset="0"/>
            </a:rPr>
            <a:t>Reach</a:t>
          </a:r>
        </a:p>
      </dgm:t>
    </dgm:pt>
    <dgm:pt modelId="{A64477D4-B199-495E-AF6A-FE3224C5A101}" type="parTrans" cxnId="{A3A5538C-9B4B-46E0-B5EC-EC039B9DE88A}">
      <dgm:prSet/>
      <dgm:spPr/>
      <dgm:t>
        <a:bodyPr/>
        <a:lstStyle/>
        <a:p>
          <a:endParaRPr lang="en-US"/>
        </a:p>
      </dgm:t>
    </dgm:pt>
    <dgm:pt modelId="{541CFB6C-A225-44AE-8BFD-8CE9EDBFF594}" type="sibTrans" cxnId="{A3A5538C-9B4B-46E0-B5EC-EC039B9DE88A}">
      <dgm:prSet/>
      <dgm:spPr/>
      <dgm:t>
        <a:bodyPr/>
        <a:lstStyle/>
        <a:p>
          <a:endParaRPr lang="en-US"/>
        </a:p>
      </dgm:t>
    </dgm:pt>
    <dgm:pt modelId="{2F2DB65F-DF01-46C3-AE9E-8749C21ACD80}">
      <dgm:prSet/>
      <dgm:spPr>
        <a:solidFill>
          <a:srgbClr val="092B49">
            <a:alpha val="80000"/>
          </a:srgbClr>
        </a:solidFill>
        <a:ln>
          <a:noFill/>
        </a:ln>
      </dgm:spPr>
      <dgm:t>
        <a:bodyPr/>
        <a:lstStyle/>
        <a:p>
          <a:pPr marL="320040"/>
          <a:r>
            <a:rPr lang="en-US" dirty="0">
              <a:solidFill>
                <a:schemeClr val="bg1"/>
              </a:solidFill>
            </a:rPr>
            <a:t>High risk populations with high tobacco rates</a:t>
          </a:r>
        </a:p>
      </dgm:t>
    </dgm:pt>
    <dgm:pt modelId="{C96831C7-6C24-4067-995F-54D2D58E55CF}" type="parTrans" cxnId="{AC63F783-D988-4A3D-A9FA-77C4910526B0}">
      <dgm:prSet/>
      <dgm:spPr/>
      <dgm:t>
        <a:bodyPr/>
        <a:lstStyle/>
        <a:p>
          <a:endParaRPr lang="en-US"/>
        </a:p>
      </dgm:t>
    </dgm:pt>
    <dgm:pt modelId="{85067439-B40E-4EF7-BC75-F91C501E1383}" type="sibTrans" cxnId="{AC63F783-D988-4A3D-A9FA-77C4910526B0}">
      <dgm:prSet/>
      <dgm:spPr/>
      <dgm:t>
        <a:bodyPr/>
        <a:lstStyle/>
        <a:p>
          <a:endParaRPr lang="en-US"/>
        </a:p>
      </dgm:t>
    </dgm:pt>
    <dgm:pt modelId="{A1F4F292-8567-4111-B8E5-DED5BDC25D3C}">
      <dgm:prSet/>
      <dgm:spPr>
        <a:solidFill>
          <a:srgbClr val="092B49">
            <a:alpha val="80000"/>
          </a:srgbClr>
        </a:solidFill>
        <a:ln>
          <a:noFill/>
        </a:ln>
      </dgm:spPr>
      <dgm:t>
        <a:bodyPr/>
        <a:lstStyle/>
        <a:p>
          <a:pPr marL="457200"/>
          <a:r>
            <a:rPr lang="en-US" dirty="0">
              <a:solidFill>
                <a:schemeClr val="bg1"/>
              </a:solidFill>
            </a:rPr>
            <a:t>Tobacco Interventions </a:t>
          </a:r>
        </a:p>
      </dgm:t>
    </dgm:pt>
    <dgm:pt modelId="{655F46F0-FD5F-4D09-A04B-DD17B69B3A4D}" type="sibTrans" cxnId="{F1023D85-B5B9-48B8-A059-3102426E4D79}">
      <dgm:prSet/>
      <dgm:spPr/>
      <dgm:t>
        <a:bodyPr/>
        <a:lstStyle/>
        <a:p>
          <a:endParaRPr lang="en-US"/>
        </a:p>
      </dgm:t>
    </dgm:pt>
    <dgm:pt modelId="{C6A22D92-169A-42EB-A9FF-AFFF56C94B4C}" type="parTrans" cxnId="{F1023D85-B5B9-48B8-A059-3102426E4D79}">
      <dgm:prSet/>
      <dgm:spPr/>
      <dgm:t>
        <a:bodyPr/>
        <a:lstStyle/>
        <a:p>
          <a:endParaRPr lang="en-US"/>
        </a:p>
      </dgm:t>
    </dgm:pt>
    <dgm:pt modelId="{78BA29D0-6A24-40A1-B94D-6821622E3105}" type="pres">
      <dgm:prSet presAssocID="{3494D61D-BCA4-4E59-9F43-E3698AFEDEB9}" presName="Name0" presStyleCnt="0">
        <dgm:presLayoutVars>
          <dgm:dir/>
          <dgm:animLvl val="lvl"/>
          <dgm:resizeHandles val="exact"/>
        </dgm:presLayoutVars>
      </dgm:prSet>
      <dgm:spPr/>
    </dgm:pt>
    <dgm:pt modelId="{911AEA34-26AB-4236-A5C3-0A5BFE080965}" type="pres">
      <dgm:prSet presAssocID="{0F59FB4F-2420-4776-85BA-4C702824F241}" presName="linNode" presStyleCnt="0"/>
      <dgm:spPr/>
    </dgm:pt>
    <dgm:pt modelId="{E14DF248-F865-43C0-9CF5-5474CD86EC4C}" type="pres">
      <dgm:prSet presAssocID="{0F59FB4F-2420-4776-85BA-4C702824F241}" presName="parentText" presStyleLbl="node1" presStyleIdx="0" presStyleCnt="3">
        <dgm:presLayoutVars>
          <dgm:chMax val="1"/>
          <dgm:bulletEnabled val="1"/>
        </dgm:presLayoutVars>
      </dgm:prSet>
      <dgm:spPr/>
    </dgm:pt>
    <dgm:pt modelId="{ADA46DD0-9BB9-4C33-B4D0-6A5D2B0C42CD}" type="pres">
      <dgm:prSet presAssocID="{0F59FB4F-2420-4776-85BA-4C702824F241}" presName="descendantText" presStyleLbl="alignAccFollowNode1" presStyleIdx="0" presStyleCnt="3">
        <dgm:presLayoutVars>
          <dgm:bulletEnabled val="1"/>
        </dgm:presLayoutVars>
      </dgm:prSet>
      <dgm:spPr/>
    </dgm:pt>
    <dgm:pt modelId="{5AA3F0A4-CE6F-4EFB-AE88-9C7135C41CC2}" type="pres">
      <dgm:prSet presAssocID="{0428FC55-0D86-49A1-B459-5ED156BAF8A8}" presName="sp" presStyleCnt="0"/>
      <dgm:spPr/>
    </dgm:pt>
    <dgm:pt modelId="{FDCE662A-29BD-4F90-94AC-33A1412667AE}" type="pres">
      <dgm:prSet presAssocID="{786D7544-B6A4-4329-A254-8E4B85ECFF51}" presName="linNode" presStyleCnt="0"/>
      <dgm:spPr/>
    </dgm:pt>
    <dgm:pt modelId="{61798AA3-AC79-49F5-96EF-7D4B1A6F717F}" type="pres">
      <dgm:prSet presAssocID="{786D7544-B6A4-4329-A254-8E4B85ECFF51}" presName="parentText" presStyleLbl="node1" presStyleIdx="1" presStyleCnt="3">
        <dgm:presLayoutVars>
          <dgm:chMax val="1"/>
          <dgm:bulletEnabled val="1"/>
        </dgm:presLayoutVars>
      </dgm:prSet>
      <dgm:spPr/>
    </dgm:pt>
    <dgm:pt modelId="{17480A3D-0DB3-4C0C-A98E-1AAD9D6AF1D2}" type="pres">
      <dgm:prSet presAssocID="{786D7544-B6A4-4329-A254-8E4B85ECFF51}" presName="descendantText" presStyleLbl="alignAccFollowNode1" presStyleIdx="1" presStyleCnt="3">
        <dgm:presLayoutVars>
          <dgm:bulletEnabled val="1"/>
        </dgm:presLayoutVars>
      </dgm:prSet>
      <dgm:spPr/>
    </dgm:pt>
    <dgm:pt modelId="{2843A5AE-1779-4C79-81D4-0B75FEB95E6A}" type="pres">
      <dgm:prSet presAssocID="{54DA6777-BF6A-41E6-93C2-468D665DB586}" presName="sp" presStyleCnt="0"/>
      <dgm:spPr/>
    </dgm:pt>
    <dgm:pt modelId="{BFFFE75D-00A0-4312-BF4E-56E35927B650}" type="pres">
      <dgm:prSet presAssocID="{0BEC386B-BD8B-40AB-95DE-E541E60DE93A}" presName="linNode" presStyleCnt="0"/>
      <dgm:spPr/>
    </dgm:pt>
    <dgm:pt modelId="{371DDA88-42E1-4F79-8591-C182EE25D205}" type="pres">
      <dgm:prSet presAssocID="{0BEC386B-BD8B-40AB-95DE-E541E60DE93A}" presName="parentText" presStyleLbl="node1" presStyleIdx="2" presStyleCnt="3">
        <dgm:presLayoutVars>
          <dgm:chMax val="1"/>
          <dgm:bulletEnabled val="1"/>
        </dgm:presLayoutVars>
      </dgm:prSet>
      <dgm:spPr/>
    </dgm:pt>
    <dgm:pt modelId="{58052792-6F89-4C94-AC8A-7FF835956F16}" type="pres">
      <dgm:prSet presAssocID="{0BEC386B-BD8B-40AB-95DE-E541E60DE93A}" presName="descendantText" presStyleLbl="alignAccFollowNode1" presStyleIdx="2" presStyleCnt="3">
        <dgm:presLayoutVars>
          <dgm:bulletEnabled val="1"/>
        </dgm:presLayoutVars>
      </dgm:prSet>
      <dgm:spPr/>
    </dgm:pt>
  </dgm:ptLst>
  <dgm:cxnLst>
    <dgm:cxn modelId="{56E42A03-D35C-420A-A0A6-DC8169AE3446}" type="presOf" srcId="{FE8F0B36-346F-40AA-A548-322043EC1411}" destId="{17480A3D-0DB3-4C0C-A98E-1AAD9D6AF1D2}" srcOrd="0" destOrd="1" presId="urn:microsoft.com/office/officeart/2005/8/layout/vList5"/>
    <dgm:cxn modelId="{F2D9970D-3A59-4370-B19A-5842996E496E}" type="presOf" srcId="{2F2DB65F-DF01-46C3-AE9E-8749C21ACD80}" destId="{58052792-6F89-4C94-AC8A-7FF835956F16}" srcOrd="0" destOrd="0" presId="urn:microsoft.com/office/officeart/2005/8/layout/vList5"/>
    <dgm:cxn modelId="{ED61D612-BB6E-4AFD-A461-FEEFEE85C136}" type="presOf" srcId="{A1F4F292-8567-4111-B8E5-DED5BDC25D3C}" destId="{ADA46DD0-9BB9-4C33-B4D0-6A5D2B0C42CD}" srcOrd="0" destOrd="1" presId="urn:microsoft.com/office/officeart/2005/8/layout/vList5"/>
    <dgm:cxn modelId="{4DCDA81A-DE63-46A1-A411-FEABEBA66875}" srcId="{0F59FB4F-2420-4776-85BA-4C702824F241}" destId="{92811436-A525-449D-8290-DE0947CABBD3}" srcOrd="0" destOrd="0" parTransId="{BCDBCCF8-898B-4DAA-B975-8F3A12D8AE02}" sibTransId="{D9FFE4AB-C7B6-4703-8AD0-7185A0840980}"/>
    <dgm:cxn modelId="{98424020-CB06-4556-A06D-D352FBFB6024}" srcId="{3494D61D-BCA4-4E59-9F43-E3698AFEDEB9}" destId="{0F59FB4F-2420-4776-85BA-4C702824F241}" srcOrd="0" destOrd="0" parTransId="{A8B10036-73FB-46E5-BF18-35A23AD1BB05}" sibTransId="{0428FC55-0D86-49A1-B459-5ED156BAF8A8}"/>
    <dgm:cxn modelId="{97C7FD65-5694-4F5D-A47A-A7FFE94CCB6B}" type="presOf" srcId="{786D7544-B6A4-4329-A254-8E4B85ECFF51}" destId="{61798AA3-AC79-49F5-96EF-7D4B1A6F717F}" srcOrd="0" destOrd="0" presId="urn:microsoft.com/office/officeart/2005/8/layout/vList5"/>
    <dgm:cxn modelId="{7272B657-5323-41E6-86E3-593AB8473A88}" type="presOf" srcId="{3494D61D-BCA4-4E59-9F43-E3698AFEDEB9}" destId="{78BA29D0-6A24-40A1-B94D-6821622E3105}" srcOrd="0" destOrd="0" presId="urn:microsoft.com/office/officeart/2005/8/layout/vList5"/>
    <dgm:cxn modelId="{AC63F783-D988-4A3D-A9FA-77C4910526B0}" srcId="{0BEC386B-BD8B-40AB-95DE-E541E60DE93A}" destId="{2F2DB65F-DF01-46C3-AE9E-8749C21ACD80}" srcOrd="0" destOrd="0" parTransId="{C96831C7-6C24-4067-995F-54D2D58E55CF}" sibTransId="{85067439-B40E-4EF7-BC75-F91C501E1383}"/>
    <dgm:cxn modelId="{F1023D85-B5B9-48B8-A059-3102426E4D79}" srcId="{0F59FB4F-2420-4776-85BA-4C702824F241}" destId="{A1F4F292-8567-4111-B8E5-DED5BDC25D3C}" srcOrd="1" destOrd="0" parTransId="{C6A22D92-169A-42EB-A9FF-AFFF56C94B4C}" sibTransId="{655F46F0-FD5F-4D09-A04B-DD17B69B3A4D}"/>
    <dgm:cxn modelId="{23D79E88-4892-40AA-9637-374766E760FF}" type="presOf" srcId="{0BEC386B-BD8B-40AB-95DE-E541E60DE93A}" destId="{371DDA88-42E1-4F79-8591-C182EE25D205}" srcOrd="0" destOrd="0" presId="urn:microsoft.com/office/officeart/2005/8/layout/vList5"/>
    <dgm:cxn modelId="{A3A5538C-9B4B-46E0-B5EC-EC039B9DE88A}" srcId="{3494D61D-BCA4-4E59-9F43-E3698AFEDEB9}" destId="{0BEC386B-BD8B-40AB-95DE-E541E60DE93A}" srcOrd="2" destOrd="0" parTransId="{A64477D4-B199-495E-AF6A-FE3224C5A101}" sibTransId="{541CFB6C-A225-44AE-8BFD-8CE9EDBFF594}"/>
    <dgm:cxn modelId="{344BA88C-6F0E-4EAF-8CAE-7FB5FE6335DC}" type="presOf" srcId="{0F59FB4F-2420-4776-85BA-4C702824F241}" destId="{E14DF248-F865-43C0-9CF5-5474CD86EC4C}" srcOrd="0" destOrd="0" presId="urn:microsoft.com/office/officeart/2005/8/layout/vList5"/>
    <dgm:cxn modelId="{F4C81B94-E4DA-412E-BEFC-4D7A089629EC}" srcId="{3494D61D-BCA4-4E59-9F43-E3698AFEDEB9}" destId="{786D7544-B6A4-4329-A254-8E4B85ECFF51}" srcOrd="1" destOrd="0" parTransId="{28B5D4AE-96FE-4BD9-BAD9-140AF6D8E2E9}" sibTransId="{54DA6777-BF6A-41E6-93C2-468D665DB586}"/>
    <dgm:cxn modelId="{BBD924AD-85AF-41A8-AC02-CAC75AC8F10B}" srcId="{786D7544-B6A4-4329-A254-8E4B85ECFF51}" destId="{FE8F0B36-346F-40AA-A548-322043EC1411}" srcOrd="1" destOrd="0" parTransId="{0551075D-D447-4766-87D4-98C40A4B7DDC}" sibTransId="{A311CC63-C6D3-4CAB-A012-87CEA8A956CD}"/>
    <dgm:cxn modelId="{2B727AEC-E88A-40F4-A9CF-40CCD4EFD5DB}" type="presOf" srcId="{208EF8DD-1CFE-472D-9AD7-F3775DDF77BB}" destId="{17480A3D-0DB3-4C0C-A98E-1AAD9D6AF1D2}" srcOrd="0" destOrd="0" presId="urn:microsoft.com/office/officeart/2005/8/layout/vList5"/>
    <dgm:cxn modelId="{D250D9EC-411C-4E87-96AA-215A0A1D8374}" srcId="{786D7544-B6A4-4329-A254-8E4B85ECFF51}" destId="{208EF8DD-1CFE-472D-9AD7-F3775DDF77BB}" srcOrd="0" destOrd="0" parTransId="{088D7955-36F3-4487-A410-FBBE952F7947}" sibTransId="{4EC80B3B-D78D-4153-B47D-2092E99EE60C}"/>
    <dgm:cxn modelId="{079BD2F7-8A3B-4F76-8556-422A5F485145}" type="presOf" srcId="{92811436-A525-449D-8290-DE0947CABBD3}" destId="{ADA46DD0-9BB9-4C33-B4D0-6A5D2B0C42CD}" srcOrd="0" destOrd="0" presId="urn:microsoft.com/office/officeart/2005/8/layout/vList5"/>
    <dgm:cxn modelId="{4F96D342-60DD-46CE-842D-B74AE3ECD31E}" type="presParOf" srcId="{78BA29D0-6A24-40A1-B94D-6821622E3105}" destId="{911AEA34-26AB-4236-A5C3-0A5BFE080965}" srcOrd="0" destOrd="0" presId="urn:microsoft.com/office/officeart/2005/8/layout/vList5"/>
    <dgm:cxn modelId="{6A781E90-7B61-443A-A796-A30A91213F77}" type="presParOf" srcId="{911AEA34-26AB-4236-A5C3-0A5BFE080965}" destId="{E14DF248-F865-43C0-9CF5-5474CD86EC4C}" srcOrd="0" destOrd="0" presId="urn:microsoft.com/office/officeart/2005/8/layout/vList5"/>
    <dgm:cxn modelId="{C4A7188B-4A8C-4F99-B132-8BA000FAFD73}" type="presParOf" srcId="{911AEA34-26AB-4236-A5C3-0A5BFE080965}" destId="{ADA46DD0-9BB9-4C33-B4D0-6A5D2B0C42CD}" srcOrd="1" destOrd="0" presId="urn:microsoft.com/office/officeart/2005/8/layout/vList5"/>
    <dgm:cxn modelId="{614760E6-1937-4377-AB47-C123F6713E5C}" type="presParOf" srcId="{78BA29D0-6A24-40A1-B94D-6821622E3105}" destId="{5AA3F0A4-CE6F-4EFB-AE88-9C7135C41CC2}" srcOrd="1" destOrd="0" presId="urn:microsoft.com/office/officeart/2005/8/layout/vList5"/>
    <dgm:cxn modelId="{7220E8E6-046A-472F-9263-07809ECC6EEA}" type="presParOf" srcId="{78BA29D0-6A24-40A1-B94D-6821622E3105}" destId="{FDCE662A-29BD-4F90-94AC-33A1412667AE}" srcOrd="2" destOrd="0" presId="urn:microsoft.com/office/officeart/2005/8/layout/vList5"/>
    <dgm:cxn modelId="{AB05F41F-193C-4A34-81B1-BFE220ADB819}" type="presParOf" srcId="{FDCE662A-29BD-4F90-94AC-33A1412667AE}" destId="{61798AA3-AC79-49F5-96EF-7D4B1A6F717F}" srcOrd="0" destOrd="0" presId="urn:microsoft.com/office/officeart/2005/8/layout/vList5"/>
    <dgm:cxn modelId="{3AF26C84-D832-4F51-AE60-D5B4EE8A9BA7}" type="presParOf" srcId="{FDCE662A-29BD-4F90-94AC-33A1412667AE}" destId="{17480A3D-0DB3-4C0C-A98E-1AAD9D6AF1D2}" srcOrd="1" destOrd="0" presId="urn:microsoft.com/office/officeart/2005/8/layout/vList5"/>
    <dgm:cxn modelId="{2BD20DBE-8199-4B06-BCEF-94226AE4F049}" type="presParOf" srcId="{78BA29D0-6A24-40A1-B94D-6821622E3105}" destId="{2843A5AE-1779-4C79-81D4-0B75FEB95E6A}" srcOrd="3" destOrd="0" presId="urn:microsoft.com/office/officeart/2005/8/layout/vList5"/>
    <dgm:cxn modelId="{0A0261F4-6A37-42A1-B5CC-D62080582B06}" type="presParOf" srcId="{78BA29D0-6A24-40A1-B94D-6821622E3105}" destId="{BFFFE75D-00A0-4312-BF4E-56E35927B650}" srcOrd="4" destOrd="0" presId="urn:microsoft.com/office/officeart/2005/8/layout/vList5"/>
    <dgm:cxn modelId="{8B130104-8055-4AD9-82C9-F6FBDF8E08ED}" type="presParOf" srcId="{BFFFE75D-00A0-4312-BF4E-56E35927B650}" destId="{371DDA88-42E1-4F79-8591-C182EE25D205}" srcOrd="0" destOrd="0" presId="urn:microsoft.com/office/officeart/2005/8/layout/vList5"/>
    <dgm:cxn modelId="{4B8D6255-CD14-49C4-9212-DDBF7306310E}" type="presParOf" srcId="{BFFFE75D-00A0-4312-BF4E-56E35927B650}" destId="{58052792-6F89-4C94-AC8A-7FF835956F1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46DD0-9BB9-4C33-B4D0-6A5D2B0C42CD}">
      <dsp:nvSpPr>
        <dsp:cNvPr id="0" name=""/>
        <dsp:cNvSpPr/>
      </dsp:nvSpPr>
      <dsp:spPr>
        <a:xfrm rot="5400000">
          <a:off x="5247284" y="-2030002"/>
          <a:ext cx="1121829"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457200" lvl="1" indent="-228600" algn="l" defTabSz="933450">
            <a:lnSpc>
              <a:spcPct val="90000"/>
            </a:lnSpc>
            <a:spcBef>
              <a:spcPct val="0"/>
            </a:spcBef>
            <a:spcAft>
              <a:spcPct val="15000"/>
            </a:spcAft>
            <a:buChar char="•"/>
          </a:pPr>
          <a:r>
            <a:rPr lang="en-US" sz="2100" kern="1200" dirty="0">
              <a:solidFill>
                <a:schemeClr val="bg1"/>
              </a:solidFill>
            </a:rPr>
            <a:t>Smoking Status</a:t>
          </a:r>
        </a:p>
        <a:p>
          <a:pPr marL="457200" lvl="1" indent="-228600" algn="l" defTabSz="933450">
            <a:lnSpc>
              <a:spcPct val="90000"/>
            </a:lnSpc>
            <a:spcBef>
              <a:spcPct val="0"/>
            </a:spcBef>
            <a:spcAft>
              <a:spcPct val="15000"/>
            </a:spcAft>
            <a:buChar char="•"/>
          </a:pPr>
          <a:r>
            <a:rPr lang="en-US" sz="2100" kern="1200" dirty="0">
              <a:solidFill>
                <a:schemeClr val="bg1"/>
              </a:solidFill>
            </a:rPr>
            <a:t>Tobacco Interventions </a:t>
          </a:r>
        </a:p>
      </dsp:txBody>
      <dsp:txXfrm rot="-5400000">
        <a:off x="3074929" y="197116"/>
        <a:ext cx="5411777" cy="1012303"/>
      </dsp:txXfrm>
    </dsp:sp>
    <dsp:sp modelId="{E14DF248-F865-43C0-9CF5-5474CD86EC4C}">
      <dsp:nvSpPr>
        <dsp:cNvPr id="0" name=""/>
        <dsp:cNvSpPr/>
      </dsp:nvSpPr>
      <dsp:spPr>
        <a:xfrm>
          <a:off x="0" y="2124"/>
          <a:ext cx="3074928" cy="1402286"/>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F37 Jagger" panose="00000500000000000000" pitchFamily="50" charset="0"/>
            </a:rPr>
            <a:t>Documentation </a:t>
          </a:r>
        </a:p>
      </dsp:txBody>
      <dsp:txXfrm>
        <a:off x="68454" y="70578"/>
        <a:ext cx="2938020" cy="1265378"/>
      </dsp:txXfrm>
    </dsp:sp>
    <dsp:sp modelId="{17480A3D-0DB3-4C0C-A98E-1AAD9D6AF1D2}">
      <dsp:nvSpPr>
        <dsp:cNvPr id="0" name=""/>
        <dsp:cNvSpPr/>
      </dsp:nvSpPr>
      <dsp:spPr>
        <a:xfrm rot="5400000">
          <a:off x="5247284" y="-557601"/>
          <a:ext cx="1121829"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457200" lvl="1" indent="-228600" algn="l" defTabSz="933450">
            <a:lnSpc>
              <a:spcPct val="90000"/>
            </a:lnSpc>
            <a:spcBef>
              <a:spcPct val="0"/>
            </a:spcBef>
            <a:spcAft>
              <a:spcPct val="15000"/>
            </a:spcAft>
            <a:buChar char="•"/>
          </a:pPr>
          <a:r>
            <a:rPr lang="en-US" sz="2100" kern="1200" dirty="0">
              <a:solidFill>
                <a:schemeClr val="bg1"/>
              </a:solidFill>
            </a:rPr>
            <a:t>Off-load work to “experts” </a:t>
          </a:r>
        </a:p>
        <a:p>
          <a:pPr marL="457200" lvl="1" indent="-228600" algn="l" defTabSz="933450">
            <a:lnSpc>
              <a:spcPct val="90000"/>
            </a:lnSpc>
            <a:spcBef>
              <a:spcPct val="0"/>
            </a:spcBef>
            <a:spcAft>
              <a:spcPct val="15000"/>
            </a:spcAft>
            <a:buChar char="•"/>
          </a:pPr>
          <a:r>
            <a:rPr lang="en-US" sz="2100" kern="1200" dirty="0">
              <a:solidFill>
                <a:schemeClr val="bg1"/>
              </a:solidFill>
            </a:rPr>
            <a:t>Patients will get the message that staff want to help them quit.</a:t>
          </a:r>
        </a:p>
      </dsp:txBody>
      <dsp:txXfrm rot="-5400000">
        <a:off x="3074929" y="1669517"/>
        <a:ext cx="5411777" cy="1012303"/>
      </dsp:txXfrm>
    </dsp:sp>
    <dsp:sp modelId="{61798AA3-AC79-49F5-96EF-7D4B1A6F717F}">
      <dsp:nvSpPr>
        <dsp:cNvPr id="0" name=""/>
        <dsp:cNvSpPr/>
      </dsp:nvSpPr>
      <dsp:spPr>
        <a:xfrm>
          <a:off x="0" y="1474525"/>
          <a:ext cx="3074928" cy="1402286"/>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F37 Jagger" panose="00000500000000000000" pitchFamily="50" charset="0"/>
            </a:rPr>
            <a:t>Reduce provider burden </a:t>
          </a:r>
        </a:p>
      </dsp:txBody>
      <dsp:txXfrm>
        <a:off x="68454" y="1542979"/>
        <a:ext cx="2938020" cy="1265378"/>
      </dsp:txXfrm>
    </dsp:sp>
    <dsp:sp modelId="{58052792-6F89-4C94-AC8A-7FF835956F16}">
      <dsp:nvSpPr>
        <dsp:cNvPr id="0" name=""/>
        <dsp:cNvSpPr/>
      </dsp:nvSpPr>
      <dsp:spPr>
        <a:xfrm rot="5400000">
          <a:off x="5247284" y="914799"/>
          <a:ext cx="1121829" cy="5466540"/>
        </a:xfrm>
        <a:prstGeom prst="round2SameRect">
          <a:avLst/>
        </a:prstGeom>
        <a:solidFill>
          <a:srgbClr val="092B49">
            <a:alpha val="8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320040" lvl="1" indent="-228600" algn="l" defTabSz="933450">
            <a:lnSpc>
              <a:spcPct val="90000"/>
            </a:lnSpc>
            <a:spcBef>
              <a:spcPct val="0"/>
            </a:spcBef>
            <a:spcAft>
              <a:spcPct val="15000"/>
            </a:spcAft>
            <a:buChar char="•"/>
          </a:pPr>
          <a:r>
            <a:rPr lang="en-US" sz="2100" kern="1200" dirty="0">
              <a:solidFill>
                <a:schemeClr val="bg1"/>
              </a:solidFill>
            </a:rPr>
            <a:t>High risk populations with high tobacco rates</a:t>
          </a:r>
        </a:p>
      </dsp:txBody>
      <dsp:txXfrm rot="-5400000">
        <a:off x="3074929" y="3141918"/>
        <a:ext cx="5411777" cy="1012303"/>
      </dsp:txXfrm>
    </dsp:sp>
    <dsp:sp modelId="{371DDA88-42E1-4F79-8591-C182EE25D205}">
      <dsp:nvSpPr>
        <dsp:cNvPr id="0" name=""/>
        <dsp:cNvSpPr/>
      </dsp:nvSpPr>
      <dsp:spPr>
        <a:xfrm>
          <a:off x="0" y="2946926"/>
          <a:ext cx="3074928" cy="1402286"/>
        </a:xfrm>
        <a:prstGeom prst="roundRect">
          <a:avLst/>
        </a:prstGeom>
        <a:solidFill>
          <a:srgbClr val="FF9E1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F37 Jagger" panose="00000500000000000000" pitchFamily="50" charset="0"/>
            </a:rPr>
            <a:t>Reach</a:t>
          </a:r>
        </a:p>
      </dsp:txBody>
      <dsp:txXfrm>
        <a:off x="68454" y="3015380"/>
        <a:ext cx="2938020" cy="12653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354DB5-6859-4FBC-A86B-9311279E10FB}" type="slidenum">
              <a:rPr lang="en-US" smtClean="0"/>
              <a:t>‹#›</a:t>
            </a:fld>
            <a:endParaRPr lang="en-US"/>
          </a:p>
        </p:txBody>
      </p:sp>
    </p:spTree>
    <p:extLst>
      <p:ext uri="{BB962C8B-B14F-4D97-AF65-F5344CB8AC3E}">
        <p14:creationId xmlns:p14="http://schemas.microsoft.com/office/powerpoint/2010/main" val="2579367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293A96-CBB5-49AB-85B1-8430E08799CA}"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22379-482E-4C23-B817-F206E7B7C1FE}" type="slidenum">
              <a:rPr lang="en-US" smtClean="0"/>
              <a:t>‹#›</a:t>
            </a:fld>
            <a:endParaRPr lang="en-US"/>
          </a:p>
        </p:txBody>
      </p:sp>
    </p:spTree>
    <p:extLst>
      <p:ext uri="{BB962C8B-B14F-4D97-AF65-F5344CB8AC3E}">
        <p14:creationId xmlns:p14="http://schemas.microsoft.com/office/powerpoint/2010/main" val="40409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 you for taking the time to learn more about KIC services and referral options. My name is Carrie Kirby and I’m a project manager here at Kick It California.  In this quick video I’ll be giving a brief overview about KIC’s free tobacco cessation services and how to refer patients to KIC.  Thanks for coming along with me.  </a:t>
            </a:r>
          </a:p>
        </p:txBody>
      </p:sp>
      <p:sp>
        <p:nvSpPr>
          <p:cNvPr id="4" name="Slide Number Placeholder 3"/>
          <p:cNvSpPr>
            <a:spLocks noGrp="1"/>
          </p:cNvSpPr>
          <p:nvPr>
            <p:ph type="sldNum" sz="quarter" idx="5"/>
          </p:nvPr>
        </p:nvSpPr>
        <p:spPr/>
        <p:txBody>
          <a:bodyPr/>
          <a:lstStyle/>
          <a:p>
            <a:fld id="{2AB22379-482E-4C23-B817-F206E7B7C1FE}" type="slidenum">
              <a:rPr lang="en-US" smtClean="0"/>
              <a:t>1</a:t>
            </a:fld>
            <a:endParaRPr lang="en-US"/>
          </a:p>
        </p:txBody>
      </p:sp>
    </p:spTree>
    <p:extLst>
      <p:ext uri="{BB962C8B-B14F-4D97-AF65-F5344CB8AC3E}">
        <p14:creationId xmlns:p14="http://schemas.microsoft.com/office/powerpoint/2010/main" val="131246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44F72-0E9E-45D6-B1BB-4BA633FE5993}" type="slidenum">
              <a:rPr lang="en-US" smtClean="0"/>
              <a:t>10</a:t>
            </a:fld>
            <a:endParaRPr lang="en-US"/>
          </a:p>
        </p:txBody>
      </p:sp>
    </p:spTree>
    <p:extLst>
      <p:ext uri="{BB962C8B-B14F-4D97-AF65-F5344CB8AC3E}">
        <p14:creationId xmlns:p14="http://schemas.microsoft.com/office/powerpoint/2010/main" val="3444679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11</a:t>
            </a:fld>
            <a:endParaRPr lang="en-US"/>
          </a:p>
        </p:txBody>
      </p:sp>
    </p:spTree>
    <p:extLst>
      <p:ext uri="{BB962C8B-B14F-4D97-AF65-F5344CB8AC3E}">
        <p14:creationId xmlns:p14="http://schemas.microsoft.com/office/powerpoint/2010/main" val="369245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12</a:t>
            </a:fld>
            <a:endParaRPr lang="en-US"/>
          </a:p>
        </p:txBody>
      </p:sp>
    </p:spTree>
    <p:extLst>
      <p:ext uri="{BB962C8B-B14F-4D97-AF65-F5344CB8AC3E}">
        <p14:creationId xmlns:p14="http://schemas.microsoft.com/office/powerpoint/2010/main" val="245757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4F0954-053F-4C2E-8ABF-466248778691}" type="slidenum">
              <a:rPr lang="en-US" smtClean="0"/>
              <a:t>13</a:t>
            </a:fld>
            <a:endParaRPr lang="en-US"/>
          </a:p>
        </p:txBody>
      </p:sp>
    </p:spTree>
    <p:extLst>
      <p:ext uri="{BB962C8B-B14F-4D97-AF65-F5344CB8AC3E}">
        <p14:creationId xmlns:p14="http://schemas.microsoft.com/office/powerpoint/2010/main" val="820551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14</a:t>
            </a:fld>
            <a:endParaRPr lang="en-US"/>
          </a:p>
        </p:txBody>
      </p:sp>
    </p:spTree>
    <p:extLst>
      <p:ext uri="{BB962C8B-B14F-4D97-AF65-F5344CB8AC3E}">
        <p14:creationId xmlns:p14="http://schemas.microsoft.com/office/powerpoint/2010/main" val="2316382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jump right in to our agenda.  As I mentioned I’ll give some background on KIC services, the importance of proactive referrals and how to refer </a:t>
            </a:r>
          </a:p>
        </p:txBody>
      </p:sp>
      <p:sp>
        <p:nvSpPr>
          <p:cNvPr id="4" name="Slide Number Placeholder 3"/>
          <p:cNvSpPr>
            <a:spLocks noGrp="1"/>
          </p:cNvSpPr>
          <p:nvPr>
            <p:ph type="sldNum" sz="quarter" idx="5"/>
          </p:nvPr>
        </p:nvSpPr>
        <p:spPr/>
        <p:txBody>
          <a:bodyPr/>
          <a:lstStyle/>
          <a:p>
            <a:fld id="{2AB22379-482E-4C23-B817-F206E7B7C1FE}" type="slidenum">
              <a:rPr lang="en-US" smtClean="0"/>
              <a:t>2</a:t>
            </a:fld>
            <a:endParaRPr lang="en-US"/>
          </a:p>
        </p:txBody>
      </p:sp>
    </p:spTree>
    <p:extLst>
      <p:ext uri="{BB962C8B-B14F-4D97-AF65-F5344CB8AC3E}">
        <p14:creationId xmlns:p14="http://schemas.microsoft.com/office/powerpoint/2010/main" val="290454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3</a:t>
            </a:fld>
            <a:endParaRPr lang="en-US"/>
          </a:p>
        </p:txBody>
      </p:sp>
    </p:spTree>
    <p:extLst>
      <p:ext uri="{BB962C8B-B14F-4D97-AF65-F5344CB8AC3E}">
        <p14:creationId xmlns:p14="http://schemas.microsoft.com/office/powerpoint/2010/main" val="174338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2B49"/>
                </a:solidFill>
                <a:effectLst/>
                <a:latin typeface="Jagger"/>
              </a:rPr>
              <a:t>Kick It California, formerly known as the California Smokers’ Helpline, is a free tobacco cessation program operated by UC San Diego. We offer services for those who want to quit smoking, vaping or using smokeless tobacco.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2B49"/>
              </a:solidFill>
              <a:effectLst/>
              <a:latin typeface="Jagg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2B49"/>
                </a:solidFill>
                <a:effectLst/>
                <a:latin typeface="Jagger"/>
              </a:rPr>
              <a:t>Our services are FREE of charge to anyone living within California.  We started in 19992 by UCSD researchers and have helped nearly a million people.  We are funded by tobacco taxes. Our program protocol focuses on motivation, ambivalence, planning and skill-building. It’s been rigorously tested in several large, randomized trials, and has been shown to double a tobacco user’s chance of quitting.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2B49"/>
              </a:solidFill>
              <a:effectLst/>
              <a:latin typeface="Jagg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2B49"/>
                </a:solidFill>
                <a:effectLst/>
                <a:latin typeface="Jagger"/>
              </a:rPr>
              <a:t>We are open weekdays from 7am-9pm and on Sat from 9am-5pm.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2B49"/>
              </a:solidFill>
              <a:effectLst/>
              <a:latin typeface="Jagg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2B49"/>
                </a:solidFill>
                <a:effectLst/>
                <a:latin typeface="Jagger"/>
              </a:rPr>
              <a:t>We offer coaching in English, Spanish, Mandarin, Cantonese, Korean, and Vietnamese. All of our coaches undergo rigorous training and apprenticeships, participate in weekly monitoring and case reviews, and attend continuing education courses on cultural awareness.</a:t>
            </a: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4</a:t>
            </a:fld>
            <a:endParaRPr lang="en-US"/>
          </a:p>
        </p:txBody>
      </p:sp>
    </p:spTree>
    <p:extLst>
      <p:ext uri="{BB962C8B-B14F-4D97-AF65-F5344CB8AC3E}">
        <p14:creationId xmlns:p14="http://schemas.microsoft.com/office/powerpoint/2010/main" val="222747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were initially established as a telephone service, we’ve expanded our services to include other modalities.  KIC now offers phone, chat, text, materials, apps, quit videos and an </a:t>
            </a:r>
            <a:r>
              <a:rPr lang="en-US" dirty="0" err="1"/>
              <a:t>alexa</a:t>
            </a:r>
            <a:r>
              <a:rPr lang="en-US" dirty="0"/>
              <a:t> skill.  </a:t>
            </a:r>
          </a:p>
        </p:txBody>
      </p:sp>
      <p:sp>
        <p:nvSpPr>
          <p:cNvPr id="4" name="Slide Number Placeholder 3"/>
          <p:cNvSpPr>
            <a:spLocks noGrp="1"/>
          </p:cNvSpPr>
          <p:nvPr>
            <p:ph type="sldNum" sz="quarter" idx="5"/>
          </p:nvPr>
        </p:nvSpPr>
        <p:spPr/>
        <p:txBody>
          <a:bodyPr/>
          <a:lstStyle/>
          <a:p>
            <a:fld id="{2AB22379-482E-4C23-B817-F206E7B7C1FE}" type="slidenum">
              <a:rPr lang="en-US" smtClean="0"/>
              <a:t>5</a:t>
            </a:fld>
            <a:endParaRPr lang="en-US"/>
          </a:p>
        </p:txBody>
      </p:sp>
    </p:spTree>
    <p:extLst>
      <p:ext uri="{BB962C8B-B14F-4D97-AF65-F5344CB8AC3E}">
        <p14:creationId xmlns:p14="http://schemas.microsoft.com/office/powerpoint/2010/main" val="4120454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2B49"/>
                </a:solidFill>
                <a:effectLst/>
                <a:latin typeface="Jagger"/>
              </a:rPr>
              <a:t>Kick It California has helped people make positive behavior change for 30 years. We know what works and we know it can work for you, too. Our program is based in science. It’s proven effective. And best of all, it’s completely free.</a:t>
            </a:r>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6</a:t>
            </a:fld>
            <a:endParaRPr lang="en-US"/>
          </a:p>
        </p:txBody>
      </p:sp>
    </p:spTree>
    <p:extLst>
      <p:ext uri="{BB962C8B-B14F-4D97-AF65-F5344CB8AC3E}">
        <p14:creationId xmlns:p14="http://schemas.microsoft.com/office/powerpoint/2010/main" val="2657209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7</a:t>
            </a:fld>
            <a:endParaRPr lang="en-US"/>
          </a:p>
        </p:txBody>
      </p:sp>
    </p:spTree>
    <p:extLst>
      <p:ext uri="{BB962C8B-B14F-4D97-AF65-F5344CB8AC3E}">
        <p14:creationId xmlns:p14="http://schemas.microsoft.com/office/powerpoint/2010/main" val="788793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2B49"/>
                </a:solidFill>
                <a:effectLst/>
                <a:latin typeface="Jagger"/>
              </a:rPr>
              <a:t>People are more likely to get Kick It coaching when referred by their healthcare providers.  This is where you come in!  </a:t>
            </a:r>
          </a:p>
          <a:p>
            <a:endParaRPr lang="en-US" b="0" i="0" dirty="0">
              <a:solidFill>
                <a:srgbClr val="002B49"/>
              </a:solidFill>
              <a:effectLst/>
              <a:latin typeface="Jagger"/>
            </a:endParaRPr>
          </a:p>
          <a:p>
            <a:r>
              <a:rPr lang="en-US" b="0" i="0" dirty="0">
                <a:solidFill>
                  <a:srgbClr val="002B49"/>
                </a:solidFill>
                <a:effectLst/>
                <a:latin typeface="Jagger"/>
              </a:rPr>
              <a:t>We ask that you use the Ask-Advise-Refer protocol.  </a:t>
            </a:r>
          </a:p>
          <a:p>
            <a:endParaRPr lang="en-US" b="0" i="0" dirty="0">
              <a:solidFill>
                <a:srgbClr val="002B49"/>
              </a:solidFill>
              <a:effectLst/>
              <a:latin typeface="Jagger"/>
            </a:endParaRPr>
          </a:p>
          <a:p>
            <a:r>
              <a:rPr lang="en-US" b="0" i="0" dirty="0">
                <a:solidFill>
                  <a:srgbClr val="002B49"/>
                </a:solidFill>
                <a:effectLst/>
                <a:latin typeface="Jagger"/>
              </a:rPr>
              <a:t>Ask every patient if they use tobacco or live with someone who does </a:t>
            </a:r>
          </a:p>
          <a:p>
            <a:r>
              <a:rPr lang="en-US" b="0" i="0" dirty="0">
                <a:solidFill>
                  <a:srgbClr val="002B49"/>
                </a:solidFill>
                <a:effectLst/>
                <a:latin typeface="Jagger"/>
              </a:rPr>
              <a:t>Advise them to quit, even if they’ve tried before and failed.  Every attempt is important </a:t>
            </a:r>
          </a:p>
          <a:p>
            <a:r>
              <a:rPr lang="en-US" b="0" i="0" dirty="0">
                <a:solidFill>
                  <a:srgbClr val="002B49"/>
                </a:solidFill>
                <a:effectLst/>
                <a:latin typeface="Jagger"/>
              </a:rPr>
              <a:t>Refer tobacco users (or those who live with a tobacco user) to Kick It California to get a free, personal quit plan (or plan to help someone quit) from our trained quit coaches </a:t>
            </a:r>
          </a:p>
          <a:p>
            <a:endParaRPr lang="en-US" b="0" i="0" dirty="0">
              <a:solidFill>
                <a:srgbClr val="002B49"/>
              </a:solidFill>
              <a:effectLst/>
              <a:latin typeface="Jagger"/>
            </a:endParaRPr>
          </a:p>
          <a:p>
            <a:endParaRPr lang="en-US" dirty="0"/>
          </a:p>
        </p:txBody>
      </p:sp>
      <p:sp>
        <p:nvSpPr>
          <p:cNvPr id="4" name="Slide Number Placeholder 3"/>
          <p:cNvSpPr>
            <a:spLocks noGrp="1"/>
          </p:cNvSpPr>
          <p:nvPr>
            <p:ph type="sldNum" sz="quarter" idx="5"/>
          </p:nvPr>
        </p:nvSpPr>
        <p:spPr/>
        <p:txBody>
          <a:bodyPr/>
          <a:lstStyle/>
          <a:p>
            <a:fld id="{2AB22379-482E-4C23-B817-F206E7B7C1FE}" type="slidenum">
              <a:rPr lang="en-US" smtClean="0"/>
              <a:t>8</a:t>
            </a:fld>
            <a:endParaRPr lang="en-US"/>
          </a:p>
        </p:txBody>
      </p:sp>
    </p:spTree>
    <p:extLst>
      <p:ext uri="{BB962C8B-B14F-4D97-AF65-F5344CB8AC3E}">
        <p14:creationId xmlns:p14="http://schemas.microsoft.com/office/powerpoint/2010/main" val="309110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Referring to KIC is quick and easy.  Proactive referrals mean that KIC receives patient information and will reach out to the patient.  The patient doesn’t initiate the call.  </a:t>
            </a:r>
          </a:p>
          <a:p>
            <a:endParaRPr lang="en-US" dirty="0"/>
          </a:p>
          <a:p>
            <a:r>
              <a:rPr lang="en-US" dirty="0"/>
              <a:t>The referral can be an electronic referral (through the electronic health record) or a web-based referral.   </a:t>
            </a:r>
          </a:p>
        </p:txBody>
      </p:sp>
      <p:sp>
        <p:nvSpPr>
          <p:cNvPr id="4" name="Slide Number Placeholder 3"/>
          <p:cNvSpPr>
            <a:spLocks noGrp="1"/>
          </p:cNvSpPr>
          <p:nvPr>
            <p:ph type="sldNum" sz="quarter" idx="5"/>
          </p:nvPr>
        </p:nvSpPr>
        <p:spPr/>
        <p:txBody>
          <a:bodyPr/>
          <a:lstStyle/>
          <a:p>
            <a:fld id="{42644F72-0E9E-45D6-B1BB-4BA633FE5993}" type="slidenum">
              <a:rPr lang="en-US" smtClean="0"/>
              <a:t>9</a:t>
            </a:fld>
            <a:endParaRPr lang="en-US"/>
          </a:p>
        </p:txBody>
      </p:sp>
    </p:spTree>
    <p:extLst>
      <p:ext uri="{BB962C8B-B14F-4D97-AF65-F5344CB8AC3E}">
        <p14:creationId xmlns:p14="http://schemas.microsoft.com/office/powerpoint/2010/main" val="3804415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8610600" y="6356350"/>
            <a:ext cx="2743200" cy="365125"/>
          </a:xfrm>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24106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
        <p:nvSpPr>
          <p:cNvPr id="9" name="Rectangle 8"/>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85017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189415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803FB4-28D5-4E27-A973-44EC94A9ED8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631091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51786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803FB4-28D5-4E27-A973-44EC94A9ED8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613700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03FB4-28D5-4E27-A973-44EC94A9ED87}"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2358441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803FB4-28D5-4E27-A973-44EC94A9ED87}" type="datetimeFigureOut">
              <a:rPr lang="en-US" smtClean="0"/>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903693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803FB4-28D5-4E27-A973-44EC94A9ED87}" type="datetimeFigureOut">
              <a:rPr lang="en-US" smtClean="0"/>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65292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03FB4-28D5-4E27-A973-44EC94A9ED87}" type="datetimeFigureOut">
              <a:rPr lang="en-US" smtClean="0"/>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700451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03FB4-28D5-4E27-A973-44EC94A9ED87}"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81638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40F52EA4-4CD2-4E90-9714-B7C784CEE141}"/>
              </a:ext>
            </a:extLst>
          </p:cNvPr>
          <p:cNvSpPr/>
          <p:nvPr userDrawn="1"/>
        </p:nvSpPr>
        <p:spPr>
          <a:xfrm flipH="1">
            <a:off x="8815227" y="4438436"/>
            <a:ext cx="3256906" cy="2268650"/>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790801"/>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620B5DC3-20B1-4325-891C-E4E252992D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883" y="5808306"/>
            <a:ext cx="1374117" cy="684569"/>
          </a:xfrm>
          <a:prstGeom prst="rect">
            <a:avLst/>
          </a:prstGeom>
        </p:spPr>
      </p:pic>
    </p:spTree>
    <p:extLst>
      <p:ext uri="{BB962C8B-B14F-4D97-AF65-F5344CB8AC3E}">
        <p14:creationId xmlns:p14="http://schemas.microsoft.com/office/powerpoint/2010/main" val="3780470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803FB4-28D5-4E27-A973-44EC94A9ED87}"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1157429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4171442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03FB4-28D5-4E27-A973-44EC94A9ED8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85E1C-37DF-4BF2-BB47-938D5549F1A2}" type="slidenum">
              <a:rPr lang="en-US" smtClean="0"/>
              <a:t>‹#›</a:t>
            </a:fld>
            <a:endParaRPr lang="en-US"/>
          </a:p>
        </p:txBody>
      </p:sp>
    </p:spTree>
    <p:extLst>
      <p:ext uri="{BB962C8B-B14F-4D97-AF65-F5344CB8AC3E}">
        <p14:creationId xmlns:p14="http://schemas.microsoft.com/office/powerpoint/2010/main" val="397468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E76E31-5F90-4FE2-ACFC-8F19958503F1}" type="slidenum">
              <a:rPr lang="en-US" smtClean="0"/>
              <a:t>‹#›</a:t>
            </a:fld>
            <a:endParaRPr lang="en-US"/>
          </a:p>
        </p:txBody>
      </p:sp>
    </p:spTree>
    <p:extLst>
      <p:ext uri="{BB962C8B-B14F-4D97-AF65-F5344CB8AC3E}">
        <p14:creationId xmlns:p14="http://schemas.microsoft.com/office/powerpoint/2010/main" val="264318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9" name="Content Placeholder 8"/>
          <p:cNvSpPr>
            <a:spLocks noGrp="1"/>
          </p:cNvSpPr>
          <p:nvPr>
            <p:ph sz="quarter" idx="13"/>
          </p:nvPr>
        </p:nvSpPr>
        <p:spPr>
          <a:xfrm>
            <a:off x="4951413" y="3484563"/>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9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E76E31-5F90-4FE2-ACFC-8F19958503F1}" type="slidenum">
              <a:rPr lang="en-US" smtClean="0"/>
              <a:t>‹#›</a:t>
            </a:fld>
            <a:endParaRPr lang="en-US"/>
          </a:p>
        </p:txBody>
      </p:sp>
      <p:sp>
        <p:nvSpPr>
          <p:cNvPr id="12" name="Rectangle 11"/>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04451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E76E31-5F90-4FE2-ACFC-8F19958503F1}" type="slidenum">
              <a:rPr lang="en-US" smtClean="0"/>
              <a:t>‹#›</a:t>
            </a:fld>
            <a:endParaRPr lang="en-US"/>
          </a:p>
        </p:txBody>
      </p:sp>
      <p:sp>
        <p:nvSpPr>
          <p:cNvPr id="8" name="Rectangle 7"/>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50666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E76E31-5F90-4FE2-ACFC-8F19958503F1}" type="slidenum">
              <a:rPr lang="en-US" smtClean="0"/>
              <a:t>‹#›</a:t>
            </a:fld>
            <a:endParaRPr lang="en-US"/>
          </a:p>
        </p:txBody>
      </p:sp>
      <p:sp>
        <p:nvSpPr>
          <p:cNvPr id="7" name="Rectangle 6"/>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033895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10" name="Rectangle 9"/>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39461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C2245BE-9BE2-43C9-8381-BC52480D5FE3}"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E76E31-5F90-4FE2-ACFC-8F19958503F1}" type="slidenum">
              <a:rPr lang="en-US" smtClean="0"/>
              <a:t>‹#›</a:t>
            </a:fld>
            <a:endParaRPr lang="en-US"/>
          </a:p>
        </p:txBody>
      </p:sp>
      <p:sp>
        <p:nvSpPr>
          <p:cNvPr id="10" name="Rectangle 9"/>
          <p:cNvSpPr/>
          <p:nvPr userDrawn="1"/>
        </p:nvSpPr>
        <p:spPr>
          <a:xfrm>
            <a:off x="10350017" y="6093372"/>
            <a:ext cx="1498305" cy="556892"/>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221904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6E31-5F90-4FE2-ACFC-8F19958503F1}" type="slidenum">
              <a:rPr lang="en-US" smtClean="0"/>
              <a:t>‹#›</a:t>
            </a:fld>
            <a:endParaRPr lang="en-US"/>
          </a:p>
        </p:txBody>
      </p:sp>
    </p:spTree>
    <p:extLst>
      <p:ext uri="{BB962C8B-B14F-4D97-AF65-F5344CB8AC3E}">
        <p14:creationId xmlns:p14="http://schemas.microsoft.com/office/powerpoint/2010/main" val="3491324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03FB4-28D5-4E27-A973-44EC94A9ED87}" type="datetimeFigureOut">
              <a:rPr lang="en-US" smtClean="0"/>
              <a:t>6/10/2025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85E1C-37DF-4BF2-BB47-938D5549F1A2}" type="slidenum">
              <a:rPr lang="en-US" smtClean="0"/>
              <a:t>‹#›</a:t>
            </a:fld>
            <a:endParaRPr lang="en-US"/>
          </a:p>
        </p:txBody>
      </p:sp>
    </p:spTree>
    <p:extLst>
      <p:ext uri="{BB962C8B-B14F-4D97-AF65-F5344CB8AC3E}">
        <p14:creationId xmlns:p14="http://schemas.microsoft.com/office/powerpoint/2010/main" val="3201688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4a"/><Relationship Id="rId7"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5.png"/><Relationship Id="rId5" Type="http://schemas.microsoft.com/office/2007/relationships/media" Target="../media/media3.m4a"/><Relationship Id="rId10" Type="http://schemas.openxmlformats.org/officeDocument/2006/relationships/image" Target="../media/image4.png"/><Relationship Id="rId4" Type="http://schemas.openxmlformats.org/officeDocument/2006/relationships/audio"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cshoutreach@ucsd.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6.m4a"/><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6.m4a"/><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png"/><Relationship Id="rId3" Type="http://schemas.microsoft.com/office/2007/relationships/media" Target="../media/media9.m4a"/><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8.xml"/><Relationship Id="rId11" Type="http://schemas.openxmlformats.org/officeDocument/2006/relationships/image" Target="../media/image17.png"/><Relationship Id="rId5" Type="http://schemas.openxmlformats.org/officeDocument/2006/relationships/slideLayout" Target="../slideLayouts/slideLayout2.xml"/><Relationship Id="rId10" Type="http://schemas.openxmlformats.org/officeDocument/2006/relationships/image" Target="../media/image16.svg"/><Relationship Id="rId4" Type="http://schemas.openxmlformats.org/officeDocument/2006/relationships/audio" Target="../media/media9.m4a"/><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371407" y="2434638"/>
            <a:ext cx="6944291" cy="1169659"/>
          </a:xfrm>
        </p:spPr>
        <p:txBody>
          <a:bodyPr>
            <a:noAutofit/>
          </a:bodyPr>
          <a:lstStyle/>
          <a:p>
            <a:pPr marL="0" indent="0">
              <a:spcBef>
                <a:spcPts val="600"/>
              </a:spcBef>
              <a:buFont typeface="Arial" panose="020B0604020202020204" pitchFamily="34" charset="0"/>
              <a:buNone/>
            </a:pPr>
            <a:r>
              <a:rPr lang="en-US" sz="4400" dirty="0">
                <a:solidFill>
                  <a:srgbClr val="092B49"/>
                </a:solidFill>
                <a:latin typeface="F37 Judge Medium Condensed" panose="00000606000000000000" pitchFamily="50" charset="0"/>
              </a:rPr>
              <a:t>Tobacco Cessation:</a:t>
            </a:r>
          </a:p>
          <a:p>
            <a:pPr marL="0" indent="0">
              <a:spcBef>
                <a:spcPts val="600"/>
              </a:spcBef>
              <a:buFont typeface="Arial" panose="020B0604020202020204" pitchFamily="34" charset="0"/>
              <a:buNone/>
            </a:pPr>
            <a:r>
              <a:rPr lang="en-US" sz="4400" dirty="0">
                <a:solidFill>
                  <a:srgbClr val="092B49"/>
                </a:solidFill>
                <a:latin typeface="F37 Judge Medium Condensed" panose="00000606000000000000" pitchFamily="50" charset="0"/>
              </a:rPr>
              <a:t>KIC Services &amp; </a:t>
            </a:r>
          </a:p>
          <a:p>
            <a:pPr marL="0" indent="0">
              <a:spcBef>
                <a:spcPts val="600"/>
              </a:spcBef>
              <a:buFont typeface="Arial" panose="020B0604020202020204" pitchFamily="34" charset="0"/>
              <a:buNone/>
            </a:pPr>
            <a:r>
              <a:rPr lang="en-US" sz="4400" dirty="0">
                <a:solidFill>
                  <a:srgbClr val="092B49"/>
                </a:solidFill>
                <a:latin typeface="F37 Judge Medium Condensed" panose="00000606000000000000" pitchFamily="50" charset="0"/>
              </a:rPr>
              <a:t>Referral Options</a:t>
            </a:r>
          </a:p>
          <a:p>
            <a:pPr marL="0" indent="0">
              <a:spcBef>
                <a:spcPts val="600"/>
              </a:spcBef>
              <a:buFont typeface="Arial" panose="020B0604020202020204" pitchFamily="34" charset="0"/>
              <a:buNone/>
            </a:pPr>
            <a:r>
              <a:rPr lang="en-US" dirty="0">
                <a:solidFill>
                  <a:srgbClr val="092B49"/>
                </a:solidFill>
                <a:latin typeface="F37 Judge Medium Condensed" panose="00000606000000000000" pitchFamily="50" charset="0"/>
              </a:rPr>
              <a:t>Carrie Kirby, M.S. Project Manager </a:t>
            </a:r>
          </a:p>
        </p:txBody>
      </p:sp>
      <p:sp>
        <p:nvSpPr>
          <p:cNvPr id="7" name="Right Triangle 6">
            <a:extLst>
              <a:ext uri="{FF2B5EF4-FFF2-40B4-BE49-F238E27FC236}">
                <a16:creationId xmlns:a16="http://schemas.microsoft.com/office/drawing/2014/main" id="{A67D1B8B-B094-49EF-9BA8-D1BA2B6B45AC}"/>
              </a:ext>
            </a:extLst>
          </p:cNvPr>
          <p:cNvSpPr/>
          <p:nvPr/>
        </p:nvSpPr>
        <p:spPr>
          <a:xfrm flipH="1">
            <a:off x="8201130" y="2862366"/>
            <a:ext cx="3844721" cy="3844721"/>
          </a:xfrm>
          <a:prstGeom prst="rtTriangl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B864D4E7-E556-4889-BA3F-1990E86CDCC3}"/>
              </a:ext>
            </a:extLst>
          </p:cNvPr>
          <p:cNvSpPr/>
          <p:nvPr/>
        </p:nvSpPr>
        <p:spPr>
          <a:xfrm rot="10800000" flipH="1">
            <a:off x="146151" y="149950"/>
            <a:ext cx="2059168" cy="1689871"/>
          </a:xfrm>
          <a:prstGeom prst="rtTriangle">
            <a:avLst/>
          </a:prstGeom>
          <a:solidFill>
            <a:srgbClr val="B9D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A8B4ED92-56C9-4992-A413-AD2B782C91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559" y="2434638"/>
            <a:ext cx="3328740" cy="1658340"/>
          </a:xfrm>
          <a:prstGeom prst="rect">
            <a:avLst/>
          </a:prstGeom>
        </p:spPr>
      </p:pic>
      <p:cxnSp>
        <p:nvCxnSpPr>
          <p:cNvPr id="12" name="Straight Connector 11">
            <a:extLst>
              <a:ext uri="{FF2B5EF4-FFF2-40B4-BE49-F238E27FC236}">
                <a16:creationId xmlns:a16="http://schemas.microsoft.com/office/drawing/2014/main" id="{849DE66B-1DD3-4A5C-822C-52E0E79E2C6B}"/>
              </a:ext>
            </a:extLst>
          </p:cNvPr>
          <p:cNvCxnSpPr>
            <a:cxnSpLocks/>
          </p:cNvCxnSpPr>
          <p:nvPr/>
        </p:nvCxnSpPr>
        <p:spPr>
          <a:xfrm>
            <a:off x="4112050" y="1735454"/>
            <a:ext cx="0" cy="2571210"/>
          </a:xfrm>
          <a:prstGeom prst="line">
            <a:avLst/>
          </a:prstGeom>
          <a:ln>
            <a:solidFill>
              <a:srgbClr val="B9DAE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E2CDA1C-BE40-453A-8E42-2B4726734C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2825" y="6104448"/>
            <a:ext cx="6113833" cy="325386"/>
          </a:xfrm>
          <a:prstGeom prst="rect">
            <a:avLst/>
          </a:prstGeom>
        </p:spPr>
      </p:pic>
      <p:sp>
        <p:nvSpPr>
          <p:cNvPr id="13" name="Title 5">
            <a:extLst>
              <a:ext uri="{FF2B5EF4-FFF2-40B4-BE49-F238E27FC236}">
                <a16:creationId xmlns:a16="http://schemas.microsoft.com/office/drawing/2014/main" id="{103A009B-ACCF-4475-BEF8-C31EC0FBE62D}"/>
              </a:ext>
            </a:extLst>
          </p:cNvPr>
          <p:cNvSpPr txBox="1">
            <a:spLocks/>
          </p:cNvSpPr>
          <p:nvPr/>
        </p:nvSpPr>
        <p:spPr>
          <a:xfrm>
            <a:off x="4371409" y="409891"/>
            <a:ext cx="767444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endParaRPr lang="en-US" sz="4000" b="1" dirty="0">
              <a:solidFill>
                <a:srgbClr val="092B49"/>
              </a:solidFill>
              <a:latin typeface="F37 Judge Medium Condensed" panose="00000606000000000000" pitchFamily="50" charset="0"/>
            </a:endParaRPr>
          </a:p>
        </p:txBody>
      </p:sp>
      <p:sp>
        <p:nvSpPr>
          <p:cNvPr id="11" name="Subtitle 5">
            <a:extLst>
              <a:ext uri="{FF2B5EF4-FFF2-40B4-BE49-F238E27FC236}">
                <a16:creationId xmlns:a16="http://schemas.microsoft.com/office/drawing/2014/main" id="{66631351-04A5-59FA-EAA4-ED84B24AD8EC}"/>
              </a:ext>
            </a:extLst>
          </p:cNvPr>
          <p:cNvSpPr txBox="1">
            <a:spLocks/>
          </p:cNvSpPr>
          <p:nvPr/>
        </p:nvSpPr>
        <p:spPr>
          <a:xfrm>
            <a:off x="4402828" y="3313748"/>
            <a:ext cx="6728387" cy="11696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dirty="0">
              <a:solidFill>
                <a:srgbClr val="FF9E1B"/>
              </a:solidFill>
            </a:endParaRPr>
          </a:p>
        </p:txBody>
      </p:sp>
      <p:pic>
        <p:nvPicPr>
          <p:cNvPr id="2" name="Slide 1">
            <a:hlinkClick r:id="" action="ppaction://media"/>
            <a:extLst>
              <a:ext uri="{FF2B5EF4-FFF2-40B4-BE49-F238E27FC236}">
                <a16:creationId xmlns:a16="http://schemas.microsoft.com/office/drawing/2014/main" id="{21067CED-EBFA-7DC8-C36E-8CFDF2E115A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pic>
        <p:nvPicPr>
          <p:cNvPr id="3" name="Slide 1">
            <a:hlinkClick r:id="" action="ppaction://media"/>
            <a:extLst>
              <a:ext uri="{FF2B5EF4-FFF2-40B4-BE49-F238E27FC236}">
                <a16:creationId xmlns:a16="http://schemas.microsoft.com/office/drawing/2014/main" id="{94182BFF-53F6-D754-2990-B762AEFD9F7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91200" y="3124200"/>
            <a:ext cx="609600" cy="609600"/>
          </a:xfrm>
          <a:prstGeom prst="rect">
            <a:avLst/>
          </a:prstGeom>
        </p:spPr>
      </p:pic>
      <p:pic>
        <p:nvPicPr>
          <p:cNvPr id="4" name="Slide 1">
            <a:hlinkClick r:id="" action="ppaction://media"/>
            <a:extLst>
              <a:ext uri="{FF2B5EF4-FFF2-40B4-BE49-F238E27FC236}">
                <a16:creationId xmlns:a16="http://schemas.microsoft.com/office/drawing/2014/main" id="{66BEDF3E-69DB-1E0D-D917-BFDF5B0D3F27}"/>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81036938"/>
      </p:ext>
    </p:extLst>
  </p:cSld>
  <p:clrMapOvr>
    <a:masterClrMapping/>
  </p:clrMapOvr>
  <mc:AlternateContent xmlns:mc="http://schemas.openxmlformats.org/markup-compatibility/2006" xmlns:p14="http://schemas.microsoft.com/office/powerpoint/2010/main">
    <mc:Choice Requires="p14">
      <p:transition spd="slow" p14:dur="2000" advTm="22794"/>
    </mc:Choice>
    <mc:Fallback xmlns="">
      <p:transition spd="slow" advTm="2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94" fill="hold"/>
                                        <p:tgtEl>
                                          <p:spTgt spid="2"/>
                                        </p:tgtEl>
                                      </p:cBhvr>
                                    </p:cmd>
                                  </p:childTnLst>
                                </p:cTn>
                              </p:par>
                            </p:childTnLst>
                          </p:cTn>
                        </p:par>
                        <p:par>
                          <p:cTn id="7" fill="hold">
                            <p:stCondLst>
                              <p:cond delay="22794"/>
                            </p:stCondLst>
                            <p:childTnLst>
                              <p:par>
                                <p:cTn id="8" presetID="1" presetClass="mediacall" presetSubtype="0" fill="hold" nodeType="afterEffect">
                                  <p:stCondLst>
                                    <p:cond delay="0"/>
                                  </p:stCondLst>
                                  <p:childTnLst>
                                    <p:cmd type="call" cmd="playFrom(0.0)">
                                      <p:cBhvr>
                                        <p:cTn id="9" dur="12321" fill="hold"/>
                                        <p:tgtEl>
                                          <p:spTgt spid="3"/>
                                        </p:tgtEl>
                                      </p:cBhvr>
                                    </p:cmd>
                                  </p:childTnLst>
                                </p:cTn>
                              </p:par>
                            </p:childTnLst>
                          </p:cTn>
                        </p:par>
                        <p:par>
                          <p:cTn id="10" fill="hold">
                            <p:stCondLst>
                              <p:cond delay="35115"/>
                            </p:stCondLst>
                            <p:childTnLst>
                              <p:par>
                                <p:cTn id="11" presetID="1" presetClass="mediacall" presetSubtype="0" fill="hold" nodeType="afterEffect">
                                  <p:stCondLst>
                                    <p:cond delay="0"/>
                                  </p:stCondLst>
                                  <p:childTnLst>
                                    <p:cmd type="call" cmd="playFrom(0.0)">
                                      <p:cBhvr>
                                        <p:cTn id="12" dur="24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889BAB-96F8-2752-0200-1085441A6FA4}"/>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Reasons for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7" name="Straight Connector 6">
            <a:extLst>
              <a:ext uri="{FF2B5EF4-FFF2-40B4-BE49-F238E27FC236}">
                <a16:creationId xmlns:a16="http://schemas.microsoft.com/office/drawing/2014/main" id="{017FC910-CC0E-7417-28E1-1E0EF67168C4}"/>
              </a:ext>
            </a:extLst>
          </p:cNvPr>
          <p:cNvCxnSpPr>
            <a:cxnSpLocks/>
          </p:cNvCxnSpPr>
          <p:nvPr/>
        </p:nvCxnSpPr>
        <p:spPr>
          <a:xfrm>
            <a:off x="677509" y="963733"/>
            <a:ext cx="3721236"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EACD233-9954-5062-E9D4-4BA022FD82BA}"/>
              </a:ext>
            </a:extLst>
          </p:cNvPr>
          <p:cNvGrpSpPr/>
          <p:nvPr/>
        </p:nvGrpSpPr>
        <p:grpSpPr>
          <a:xfrm>
            <a:off x="704734" y="1453011"/>
            <a:ext cx="767357" cy="767357"/>
            <a:chOff x="8613963" y="389127"/>
            <a:chExt cx="767357" cy="767357"/>
          </a:xfrm>
        </p:grpSpPr>
        <p:sp>
          <p:nvSpPr>
            <p:cNvPr id="12" name="Oval 11">
              <a:extLst>
                <a:ext uri="{FF2B5EF4-FFF2-40B4-BE49-F238E27FC236}">
                  <a16:creationId xmlns:a16="http://schemas.microsoft.com/office/drawing/2014/main" id="{F84E7C3E-0C0C-0E53-8AE6-B47E6727B4FF}"/>
                </a:ext>
              </a:extLst>
            </p:cNvPr>
            <p:cNvSpPr/>
            <p:nvPr/>
          </p:nvSpPr>
          <p:spPr>
            <a:xfrm>
              <a:off x="8613963" y="389127"/>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Group of people with solid fill">
              <a:extLst>
                <a:ext uri="{FF2B5EF4-FFF2-40B4-BE49-F238E27FC236}">
                  <a16:creationId xmlns:a16="http://schemas.microsoft.com/office/drawing/2014/main" id="{EE5A89F1-5C9F-4CCD-8937-3FBA0A6677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836" y="469750"/>
              <a:ext cx="567610" cy="567610"/>
            </a:xfrm>
            <a:prstGeom prst="rect">
              <a:avLst/>
            </a:prstGeom>
          </p:spPr>
        </p:pic>
      </p:grpSp>
      <p:grpSp>
        <p:nvGrpSpPr>
          <p:cNvPr id="25" name="Group 24">
            <a:extLst>
              <a:ext uri="{FF2B5EF4-FFF2-40B4-BE49-F238E27FC236}">
                <a16:creationId xmlns:a16="http://schemas.microsoft.com/office/drawing/2014/main" id="{C26AD664-80A6-6873-BC15-C258C3028604}"/>
              </a:ext>
            </a:extLst>
          </p:cNvPr>
          <p:cNvGrpSpPr/>
          <p:nvPr/>
        </p:nvGrpSpPr>
        <p:grpSpPr>
          <a:xfrm>
            <a:off x="702766" y="4062712"/>
            <a:ext cx="767357" cy="767357"/>
            <a:chOff x="6127568" y="413820"/>
            <a:chExt cx="767357" cy="767357"/>
          </a:xfrm>
        </p:grpSpPr>
        <p:sp>
          <p:nvSpPr>
            <p:cNvPr id="15" name="Oval 14">
              <a:extLst>
                <a:ext uri="{FF2B5EF4-FFF2-40B4-BE49-F238E27FC236}">
                  <a16:creationId xmlns:a16="http://schemas.microsoft.com/office/drawing/2014/main" id="{3F4F1144-71BC-3F13-5D51-EFD46F62120A}"/>
                </a:ext>
              </a:extLst>
            </p:cNvPr>
            <p:cNvSpPr/>
            <p:nvPr/>
          </p:nvSpPr>
          <p:spPr>
            <a:xfrm>
              <a:off x="6127568" y="413820"/>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oins outline">
              <a:extLst>
                <a:ext uri="{FF2B5EF4-FFF2-40B4-BE49-F238E27FC236}">
                  <a16:creationId xmlns:a16="http://schemas.microsoft.com/office/drawing/2014/main" id="{0C389160-AFDB-37D8-305F-E956E98531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540283" y="703320"/>
              <a:ext cx="343163" cy="394400"/>
            </a:xfrm>
            <a:prstGeom prst="rect">
              <a:avLst/>
            </a:prstGeom>
          </p:spPr>
        </p:pic>
        <p:pic>
          <p:nvPicPr>
            <p:cNvPr id="20" name="Graphic 19" descr="Downward trend graph with solid fill">
              <a:extLst>
                <a:ext uri="{FF2B5EF4-FFF2-40B4-BE49-F238E27FC236}">
                  <a16:creationId xmlns:a16="http://schemas.microsoft.com/office/drawing/2014/main" id="{164E6068-28CF-5A2D-FCCC-E32F4DE4A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3718" y="471437"/>
              <a:ext cx="471188" cy="471188"/>
            </a:xfrm>
            <a:prstGeom prst="rect">
              <a:avLst/>
            </a:prstGeom>
          </p:spPr>
        </p:pic>
      </p:grpSp>
      <p:grpSp>
        <p:nvGrpSpPr>
          <p:cNvPr id="26" name="Group 25">
            <a:extLst>
              <a:ext uri="{FF2B5EF4-FFF2-40B4-BE49-F238E27FC236}">
                <a16:creationId xmlns:a16="http://schemas.microsoft.com/office/drawing/2014/main" id="{359DD8F6-8EB3-DF68-B1A1-EA5F200715F0}"/>
              </a:ext>
            </a:extLst>
          </p:cNvPr>
          <p:cNvGrpSpPr/>
          <p:nvPr/>
        </p:nvGrpSpPr>
        <p:grpSpPr>
          <a:xfrm>
            <a:off x="719605" y="2766927"/>
            <a:ext cx="791752" cy="767357"/>
            <a:chOff x="7257330" y="369876"/>
            <a:chExt cx="791752" cy="767357"/>
          </a:xfrm>
        </p:grpSpPr>
        <p:sp>
          <p:nvSpPr>
            <p:cNvPr id="18" name="Oval 17">
              <a:extLst>
                <a:ext uri="{FF2B5EF4-FFF2-40B4-BE49-F238E27FC236}">
                  <a16:creationId xmlns:a16="http://schemas.microsoft.com/office/drawing/2014/main" id="{190A0F4A-6218-4EA9-2079-35D5B55BCB2C}"/>
                </a:ext>
              </a:extLst>
            </p:cNvPr>
            <p:cNvSpPr/>
            <p:nvPr/>
          </p:nvSpPr>
          <p:spPr>
            <a:xfrm>
              <a:off x="7257330" y="369876"/>
              <a:ext cx="767357" cy="767357"/>
            </a:xfrm>
            <a:prstGeom prst="ellipse">
              <a:avLst/>
            </a:prstGeom>
            <a:solidFill>
              <a:srgbClr val="FF9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Folder Search with solid fill">
              <a:extLst>
                <a:ext uri="{FF2B5EF4-FFF2-40B4-BE49-F238E27FC236}">
                  <a16:creationId xmlns:a16="http://schemas.microsoft.com/office/drawing/2014/main" id="{7F51EEF1-544F-0051-11A1-89852DC2F3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1725" y="369876"/>
              <a:ext cx="767357" cy="767357"/>
            </a:xfrm>
            <a:prstGeom prst="rect">
              <a:avLst/>
            </a:prstGeom>
          </p:spPr>
        </p:pic>
        <p:pic>
          <p:nvPicPr>
            <p:cNvPr id="24" name="Graphic 23" descr="Heart with pulse with solid fill">
              <a:extLst>
                <a:ext uri="{FF2B5EF4-FFF2-40B4-BE49-F238E27FC236}">
                  <a16:creationId xmlns:a16="http://schemas.microsoft.com/office/drawing/2014/main" id="{EF5CE2BA-990D-55BF-6AD4-DFEFD0B835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02667" y="669114"/>
              <a:ext cx="221970" cy="221970"/>
            </a:xfrm>
            <a:prstGeom prst="rect">
              <a:avLst/>
            </a:prstGeom>
          </p:spPr>
        </p:pic>
      </p:grpSp>
      <p:sp>
        <p:nvSpPr>
          <p:cNvPr id="28" name="Content Placeholder 2">
            <a:extLst>
              <a:ext uri="{FF2B5EF4-FFF2-40B4-BE49-F238E27FC236}">
                <a16:creationId xmlns:a16="http://schemas.microsoft.com/office/drawing/2014/main" id="{F00DE475-0679-F404-36C7-9F881759DC63}"/>
              </a:ext>
            </a:extLst>
          </p:cNvPr>
          <p:cNvSpPr txBox="1">
            <a:spLocks/>
          </p:cNvSpPr>
          <p:nvPr/>
        </p:nvSpPr>
        <p:spPr>
          <a:xfrm>
            <a:off x="1592107" y="1475965"/>
            <a:ext cx="8631756" cy="4835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Associated with a significantly higher participation rate than simple advice to quit (2-3% vs 40%)</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Promotes the use of electronic health records (EHR) to improve healthcare delivery; can help organizations meet various metrics (MU, PRIME, etc.) </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r>
              <a:rPr lang="en-US" sz="2400" dirty="0">
                <a:solidFill>
                  <a:srgbClr val="092B49"/>
                </a:solidFill>
                <a:ea typeface="Osaka" pitchFamily="-112" charset="-128"/>
                <a:cs typeface="Arial" charset="0"/>
              </a:rPr>
              <a:t>Clinical teams can make a big impact on the lives of their patients and reduce health care costs by referring them evidence-based tobacco treatment (i.e. KIC)</a:t>
            </a: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a:p>
            <a:pPr marL="0" indent="0">
              <a:spcBef>
                <a:spcPts val="400"/>
              </a:spcBef>
              <a:buFont typeface="Arial" panose="020B0604020202020204" pitchFamily="34" charset="0"/>
              <a:buNone/>
              <a:defRPr/>
            </a:pPr>
            <a:endParaRPr lang="en-US" sz="2400" dirty="0">
              <a:solidFill>
                <a:srgbClr val="092B49"/>
              </a:solidFill>
              <a:ea typeface="Osaka" pitchFamily="-112" charset="-128"/>
              <a:cs typeface="Arial" charset="0"/>
            </a:endParaRPr>
          </a:p>
        </p:txBody>
      </p:sp>
    </p:spTree>
    <p:extLst>
      <p:ext uri="{BB962C8B-B14F-4D97-AF65-F5344CB8AC3E}">
        <p14:creationId xmlns:p14="http://schemas.microsoft.com/office/powerpoint/2010/main" val="3899467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D7733A6-7E85-C891-B0EF-C834B5952857}"/>
              </a:ext>
            </a:extLst>
          </p:cNvPr>
          <p:cNvGraphicFramePr>
            <a:graphicFrameLocks noGrp="1"/>
          </p:cNvGraphicFramePr>
          <p:nvPr>
            <p:ph idx="1"/>
            <p:extLst>
              <p:ext uri="{D42A27DB-BD31-4B8C-83A1-F6EECF244321}">
                <p14:modId xmlns:p14="http://schemas.microsoft.com/office/powerpoint/2010/main" val="4048722273"/>
              </p:ext>
            </p:extLst>
          </p:nvPr>
        </p:nvGraphicFramePr>
        <p:xfrm>
          <a:off x="564824" y="1523967"/>
          <a:ext cx="854146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B2316960-AE91-C495-E433-0EEFF08E22C6}"/>
              </a:ext>
            </a:extLst>
          </p:cNvPr>
          <p:cNvSpPr>
            <a:spLocks noChangeArrowheads="1"/>
          </p:cNvSpPr>
          <p:nvPr/>
        </p:nvSpPr>
        <p:spPr bwMode="auto">
          <a:xfrm>
            <a:off x="564824" y="49175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Benefits of KIC e-Referral</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AD66CD06-57DF-BB3E-5C21-855B090B4398}"/>
              </a:ext>
            </a:extLst>
          </p:cNvPr>
          <p:cNvCxnSpPr>
            <a:cxnSpLocks/>
          </p:cNvCxnSpPr>
          <p:nvPr/>
        </p:nvCxnSpPr>
        <p:spPr>
          <a:xfrm>
            <a:off x="677509" y="963733"/>
            <a:ext cx="4192874"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247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altLang="en-US" sz="4800" b="1" dirty="0">
                <a:solidFill>
                  <a:srgbClr val="092B49"/>
                </a:solidFill>
                <a:cs typeface="Arial" panose="020B0604020202020204" pitchFamily="34" charset="0"/>
              </a:rPr>
              <a:t>How Providers Can Make a Difference</a:t>
            </a:r>
          </a:p>
        </p:txBody>
      </p:sp>
    </p:spTree>
    <p:extLst>
      <p:ext uri="{BB962C8B-B14F-4D97-AF65-F5344CB8AC3E}">
        <p14:creationId xmlns:p14="http://schemas.microsoft.com/office/powerpoint/2010/main" val="3521434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type="body" idx="1"/>
          </p:nvPr>
        </p:nvSpPr>
        <p:spPr>
          <a:xfrm>
            <a:off x="976686" y="1497872"/>
            <a:ext cx="9853239" cy="2766218"/>
          </a:xfrm>
        </p:spPr>
        <p:txBody>
          <a:bodyPr>
            <a:normAutofit/>
          </a:bodyPr>
          <a:lstStyle/>
          <a:p>
            <a:pPr marL="457200" lvl="1" indent="0">
              <a:buNone/>
            </a:pPr>
            <a:endParaRPr lang="en-US" altLang="zh-CN" sz="3500" dirty="0">
              <a:cs typeface="Arial" panose="020B0604020202020204" pitchFamily="34" charset="0"/>
            </a:endParaRPr>
          </a:p>
          <a:p>
            <a:pPr marL="457200" lvl="1" indent="0">
              <a:buNone/>
            </a:pPr>
            <a:endParaRPr lang="en-US" altLang="zh-CN" dirty="0">
              <a:cs typeface="Arial" panose="020B0604020202020204" pitchFamily="34" charset="0"/>
            </a:endParaRPr>
          </a:p>
        </p:txBody>
      </p:sp>
      <p:sp>
        <p:nvSpPr>
          <p:cNvPr id="4" name="Rectangle 2">
            <a:extLst>
              <a:ext uri="{FF2B5EF4-FFF2-40B4-BE49-F238E27FC236}">
                <a16:creationId xmlns:a16="http://schemas.microsoft.com/office/drawing/2014/main" id="{928BB1B2-A5C3-42A4-8286-775452AF943E}"/>
              </a:ext>
            </a:extLst>
          </p:cNvPr>
          <p:cNvSpPr>
            <a:spLocks noChangeArrowheads="1"/>
          </p:cNvSpPr>
          <p:nvPr/>
        </p:nvSpPr>
        <p:spPr bwMode="auto">
          <a:xfrm>
            <a:off x="877153" y="631172"/>
            <a:ext cx="10829294"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000" dirty="0">
                <a:solidFill>
                  <a:srgbClr val="FF9E1B"/>
                </a:solidFill>
                <a:latin typeface="a Big Deal" panose="02000503000000000000" pitchFamily="2" charset="0"/>
              </a:rPr>
              <a:t>Promotional ideas</a:t>
            </a:r>
            <a:endParaRPr lang="en-US" sz="4000" dirty="0">
              <a:solidFill>
                <a:srgbClr val="FF9E1B"/>
              </a:solidFill>
            </a:endParaRPr>
          </a:p>
        </p:txBody>
      </p:sp>
      <p:sp>
        <p:nvSpPr>
          <p:cNvPr id="6" name="Content Placeholder 2">
            <a:extLst>
              <a:ext uri="{FF2B5EF4-FFF2-40B4-BE49-F238E27FC236}">
                <a16:creationId xmlns:a16="http://schemas.microsoft.com/office/drawing/2014/main" id="{511A86C5-0210-6A8F-2AB1-16DED752AEAF}"/>
              </a:ext>
            </a:extLst>
          </p:cNvPr>
          <p:cNvSpPr txBox="1">
            <a:spLocks/>
          </p:cNvSpPr>
          <p:nvPr/>
        </p:nvSpPr>
        <p:spPr>
          <a:xfrm>
            <a:off x="877153" y="1497872"/>
            <a:ext cx="9853238" cy="500447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Produce signage with the QR code and place it around the clinic so patients that are waiting can scan the code and enroll in the program</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Create support materials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To encourage the patients to enroll via QR code/short link</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To let them know what to expect after being referred</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Text out </a:t>
            </a:r>
            <a:r>
              <a:rPr lang="en-US" sz="2400" kern="0" dirty="0" err="1">
                <a:solidFill>
                  <a:srgbClr val="092B49"/>
                </a:solidFill>
                <a:cs typeface="Gotham Book" pitchFamily="50" charset="0"/>
              </a:rPr>
              <a:t>bitly</a:t>
            </a:r>
            <a:r>
              <a:rPr lang="en-US" sz="2400" kern="0" dirty="0">
                <a:solidFill>
                  <a:srgbClr val="092B49"/>
                </a:solidFill>
                <a:cs typeface="Gotham Book" pitchFamily="50" charset="0"/>
              </a:rPr>
              <a:t> link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After Visit Summary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List phone number, KIC, etc.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Send MyChart (or message through EHR)</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Helps prime the patient so when KIC calls doesn’t feel like a cold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Use QR code in traditional mail to follow up about a visit,</a:t>
            </a:r>
            <a:br>
              <a:rPr lang="en-US" sz="2400" kern="0" dirty="0">
                <a:solidFill>
                  <a:srgbClr val="092B49"/>
                </a:solidFill>
                <a:cs typeface="Gotham Book" pitchFamily="50" charset="0"/>
              </a:rPr>
            </a:br>
            <a:r>
              <a:rPr lang="en-US" sz="2400" kern="0" dirty="0">
                <a:solidFill>
                  <a:srgbClr val="092B49"/>
                </a:solidFill>
                <a:cs typeface="Gotham Book" pitchFamily="50" charset="0"/>
              </a:rPr>
              <a:t>reminders, surveys etc.</a:t>
            </a:r>
          </a:p>
          <a:p>
            <a:endParaRPr lang="en-US" dirty="0"/>
          </a:p>
        </p:txBody>
      </p:sp>
    </p:spTree>
    <p:extLst>
      <p:ext uri="{BB962C8B-B14F-4D97-AF65-F5344CB8AC3E}">
        <p14:creationId xmlns:p14="http://schemas.microsoft.com/office/powerpoint/2010/main" val="12925558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0AD9C2E-FDFB-4D1C-8640-8D178B0A0359}"/>
              </a:ext>
            </a:extLst>
          </p:cNvPr>
          <p:cNvSpPr>
            <a:spLocks noGrp="1"/>
          </p:cNvSpPr>
          <p:nvPr>
            <p:ph idx="1"/>
          </p:nvPr>
        </p:nvSpPr>
        <p:spPr>
          <a:xfrm>
            <a:off x="859466" y="4221126"/>
            <a:ext cx="6976729" cy="1932024"/>
          </a:xfrm>
        </p:spPr>
        <p:txBody>
          <a:bodyPr>
            <a:normAutofit/>
          </a:bodyPr>
          <a:lstStyle/>
          <a:p>
            <a:pPr marL="0" indent="0">
              <a:buNone/>
            </a:pPr>
            <a:r>
              <a:rPr lang="en-US" dirty="0"/>
              <a:t>Questions? Please email </a:t>
            </a:r>
          </a:p>
          <a:p>
            <a:pPr marL="0" indent="0">
              <a:buNone/>
            </a:pPr>
            <a:r>
              <a:rPr lang="en-US" b="1" dirty="0">
                <a:solidFill>
                  <a:srgbClr val="FF9E1B"/>
                </a:solidFill>
                <a:hlinkClick r:id="rId4">
                  <a:extLst>
                    <a:ext uri="{A12FA001-AC4F-418D-AE19-62706E023703}">
                      <ahyp:hlinkClr xmlns:ahyp="http://schemas.microsoft.com/office/drawing/2018/hyperlinkcolor" val="tx"/>
                    </a:ext>
                  </a:extLst>
                </a:hlinkClick>
              </a:rPr>
              <a:t>ckirby@health.ucsd.edu</a:t>
            </a:r>
          </a:p>
        </p:txBody>
      </p:sp>
      <p:sp>
        <p:nvSpPr>
          <p:cNvPr id="4" name="Content Placeholder 2">
            <a:extLst>
              <a:ext uri="{FF2B5EF4-FFF2-40B4-BE49-F238E27FC236}">
                <a16:creationId xmlns:a16="http://schemas.microsoft.com/office/drawing/2014/main" id="{6E111C2D-BEFD-61DD-13BF-2DEC574D29E6}"/>
              </a:ext>
            </a:extLst>
          </p:cNvPr>
          <p:cNvSpPr txBox="1">
            <a:spLocks/>
          </p:cNvSpPr>
          <p:nvPr/>
        </p:nvSpPr>
        <p:spPr>
          <a:xfrm>
            <a:off x="546130" y="535816"/>
            <a:ext cx="5438552" cy="156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0" dirty="0">
                <a:solidFill>
                  <a:srgbClr val="092B49"/>
                </a:solidFill>
                <a:latin typeface="F37 Judge Bold Condensed" panose="00000806000000000000" pitchFamily="50" charset="0"/>
              </a:rPr>
              <a:t>Thank you!</a:t>
            </a:r>
            <a:endParaRPr lang="en-US" sz="12000" b="1" dirty="0">
              <a:solidFill>
                <a:srgbClr val="092B49"/>
              </a:solidFill>
              <a:latin typeface="F37 Judge Bold Condensed" panose="00000806000000000000" pitchFamily="50" charset="0"/>
            </a:endParaRPr>
          </a:p>
        </p:txBody>
      </p:sp>
    </p:spTree>
    <p:extLst>
      <p:ext uri="{BB962C8B-B14F-4D97-AF65-F5344CB8AC3E}">
        <p14:creationId xmlns:p14="http://schemas.microsoft.com/office/powerpoint/2010/main" val="1426419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0943-BE7E-4AD8-8BC1-0C51BDD0886D}"/>
              </a:ext>
            </a:extLst>
          </p:cNvPr>
          <p:cNvSpPr>
            <a:spLocks noGrp="1"/>
          </p:cNvSpPr>
          <p:nvPr>
            <p:ph type="title"/>
          </p:nvPr>
        </p:nvSpPr>
        <p:spPr>
          <a:xfrm>
            <a:off x="838199" y="175978"/>
            <a:ext cx="10515600" cy="1325563"/>
          </a:xfrm>
        </p:spPr>
        <p:txBody>
          <a:bodyPr/>
          <a:lstStyle/>
          <a:p>
            <a:r>
              <a:rPr lang="en-US" dirty="0">
                <a:solidFill>
                  <a:srgbClr val="FF9E1B"/>
                </a:solidFill>
                <a:latin typeface="a Big Deal" panose="02000503000000000000" pitchFamily="2" charset="0"/>
              </a:rPr>
              <a:t>AGENDA</a:t>
            </a:r>
          </a:p>
        </p:txBody>
      </p:sp>
      <p:sp>
        <p:nvSpPr>
          <p:cNvPr id="3" name="Content Placeholder 2">
            <a:extLst>
              <a:ext uri="{FF2B5EF4-FFF2-40B4-BE49-F238E27FC236}">
                <a16:creationId xmlns:a16="http://schemas.microsoft.com/office/drawing/2014/main" id="{E642368D-0AD6-41F0-8407-804825DA815D}"/>
              </a:ext>
            </a:extLst>
          </p:cNvPr>
          <p:cNvSpPr>
            <a:spLocks noGrp="1"/>
          </p:cNvSpPr>
          <p:nvPr>
            <p:ph idx="1"/>
          </p:nvPr>
        </p:nvSpPr>
        <p:spPr>
          <a:xfrm>
            <a:off x="838199" y="1501541"/>
            <a:ext cx="11112796" cy="4640598"/>
          </a:xfrm>
        </p:spPr>
        <p:txBody>
          <a:bodyPr>
            <a:normAutofit fontScale="92500" lnSpcReduction="20000"/>
          </a:bodyPr>
          <a:lstStyle/>
          <a:p>
            <a:pPr>
              <a:buBlip>
                <a:blip r:embed="rId5"/>
              </a:buBlip>
            </a:pPr>
            <a:r>
              <a:rPr lang="en-US" sz="3800" b="1" dirty="0">
                <a:solidFill>
                  <a:srgbClr val="092B49"/>
                </a:solidFill>
                <a:ea typeface="Times New Roman" panose="02020603050405020304" pitchFamily="18" charset="0"/>
              </a:rPr>
              <a:t> About Kick It California</a:t>
            </a:r>
            <a:endParaRPr lang="en-US" sz="3800" b="1" strike="sngStrike" dirty="0">
              <a:solidFill>
                <a:srgbClr val="092B49"/>
              </a:solidFill>
              <a:effectLst/>
              <a:ea typeface="Times New Roman" panose="02020603050405020304" pitchFamily="18" charset="0"/>
            </a:endParaRPr>
          </a:p>
          <a:p>
            <a:pPr lvl="1"/>
            <a:r>
              <a:rPr lang="en-US" altLang="en-US" sz="3800" dirty="0">
                <a:solidFill>
                  <a:srgbClr val="092B49"/>
                </a:solidFill>
                <a:cs typeface="Arial" panose="020B0604020202020204" pitchFamily="34" charset="0"/>
              </a:rPr>
              <a:t>Who is KIC </a:t>
            </a:r>
          </a:p>
          <a:p>
            <a:pPr lvl="1"/>
            <a:r>
              <a:rPr lang="en-US" altLang="en-US" sz="3800" dirty="0">
                <a:solidFill>
                  <a:srgbClr val="092B49"/>
                </a:solidFill>
                <a:cs typeface="Arial" panose="020B0604020202020204" pitchFamily="34" charset="0"/>
              </a:rPr>
              <a:t>Services Overview</a:t>
            </a:r>
          </a:p>
          <a:p>
            <a:pPr marL="457200" lvl="1" indent="0">
              <a:buNone/>
            </a:pPr>
            <a:endParaRPr lang="en-US" altLang="en-US" sz="3800" dirty="0">
              <a:solidFill>
                <a:srgbClr val="092B49"/>
              </a:solidFill>
              <a:cs typeface="Arial" panose="020B0604020202020204" pitchFamily="34" charset="0"/>
            </a:endParaRPr>
          </a:p>
          <a:p>
            <a:pPr>
              <a:buBlip>
                <a:blip r:embed="rId5"/>
              </a:buBlip>
            </a:pPr>
            <a:r>
              <a:rPr lang="en-US" sz="3800" b="1" dirty="0">
                <a:solidFill>
                  <a:srgbClr val="092B49"/>
                </a:solidFill>
                <a:ea typeface="Times New Roman" panose="02020603050405020304" pitchFamily="18" charset="0"/>
              </a:rPr>
              <a:t> The Importance of Proactive Referrals From Providers</a:t>
            </a:r>
            <a:endParaRPr lang="en-US" altLang="en-US" sz="3800" b="1" dirty="0">
              <a:solidFill>
                <a:srgbClr val="092B49"/>
              </a:solidFill>
              <a:cs typeface="Arial" panose="020B0604020202020204" pitchFamily="34" charset="0"/>
            </a:endParaRPr>
          </a:p>
          <a:p>
            <a:pPr lvl="1"/>
            <a:r>
              <a:rPr lang="en-US" altLang="en-US" sz="3800" dirty="0">
                <a:solidFill>
                  <a:srgbClr val="092B49"/>
                </a:solidFill>
                <a:cs typeface="Arial" panose="020B0604020202020204" pitchFamily="34" charset="0"/>
              </a:rPr>
              <a:t>Referring to KIC</a:t>
            </a:r>
          </a:p>
          <a:p>
            <a:pPr marL="0" indent="0">
              <a:buNone/>
            </a:pPr>
            <a:endParaRPr lang="en-US" altLang="en-US" sz="3800" dirty="0">
              <a:solidFill>
                <a:srgbClr val="092B49"/>
              </a:solidFill>
              <a:cs typeface="Arial" panose="020B0604020202020204" pitchFamily="34" charset="0"/>
            </a:endParaRPr>
          </a:p>
          <a:p>
            <a:pPr>
              <a:buBlip>
                <a:blip r:embed="rId5"/>
              </a:buBlip>
            </a:pPr>
            <a:r>
              <a:rPr lang="en-US" altLang="en-US" sz="3800" b="1" dirty="0">
                <a:solidFill>
                  <a:srgbClr val="092B49"/>
                </a:solidFill>
                <a:cs typeface="Arial" panose="020B0604020202020204" pitchFamily="34" charset="0"/>
              </a:rPr>
              <a:t> How Providers Can Make a Difference</a:t>
            </a:r>
          </a:p>
          <a:p>
            <a:pPr lvl="1"/>
            <a:r>
              <a:rPr lang="en-US" altLang="en-US" sz="3800" dirty="0">
                <a:solidFill>
                  <a:srgbClr val="092B49"/>
                </a:solidFill>
                <a:cs typeface="Arial" panose="020B0604020202020204" pitchFamily="34" charset="0"/>
              </a:rPr>
              <a:t>Promotional Ideas for Distribution of QR Codes</a:t>
            </a:r>
          </a:p>
        </p:txBody>
      </p:sp>
      <p:pic>
        <p:nvPicPr>
          <p:cNvPr id="4" name="Slide 2">
            <a:hlinkClick r:id="" action="ppaction://media"/>
            <a:extLst>
              <a:ext uri="{FF2B5EF4-FFF2-40B4-BE49-F238E27FC236}">
                <a16:creationId xmlns:a16="http://schemas.microsoft.com/office/drawing/2014/main" id="{E85AB424-7C8B-710B-A82B-F05BFD5DE0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77738353"/>
      </p:ext>
    </p:extLst>
  </p:cSld>
  <p:clrMapOvr>
    <a:masterClrMapping/>
  </p:clrMapOvr>
  <mc:AlternateContent xmlns:mc="http://schemas.openxmlformats.org/markup-compatibility/2006" xmlns:p14="http://schemas.microsoft.com/office/powerpoint/2010/main">
    <mc:Choice Requires="p14">
      <p:transition spd="slow" p14:dur="2000" advTm="12442"/>
    </mc:Choice>
    <mc:Fallback xmlns="">
      <p:transition spd="slow" advTm="12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rPr>
              <a:t>About Kick It California</a:t>
            </a:r>
          </a:p>
        </p:txBody>
      </p:sp>
    </p:spTree>
    <p:extLst>
      <p:ext uri="{BB962C8B-B14F-4D97-AF65-F5344CB8AC3E}">
        <p14:creationId xmlns:p14="http://schemas.microsoft.com/office/powerpoint/2010/main" val="47072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957641"/>
            <a:ext cx="10515600" cy="4351338"/>
          </a:xfrm>
        </p:spPr>
        <p:txBody>
          <a:bodyPr>
            <a:normAutofit fontScale="92500" lnSpcReduction="20000"/>
          </a:bodyPr>
          <a:lstStyle/>
          <a:p>
            <a:pPr marL="571500" indent="-457200">
              <a:spcAft>
                <a:spcPts val="600"/>
              </a:spcAft>
              <a:buClr>
                <a:srgbClr val="FF9E1B"/>
              </a:buClr>
              <a:buFont typeface="Wingdings" panose="05000000000000000000" pitchFamily="2" charset="2"/>
              <a:buChar char="§"/>
              <a:defRPr/>
            </a:pPr>
            <a:r>
              <a:rPr lang="en-US" b="1" i="1" kern="0" dirty="0">
                <a:solidFill>
                  <a:srgbClr val="092B49"/>
                </a:solidFill>
                <a:cs typeface="Gotham Book" pitchFamily="50" charset="0"/>
              </a:rPr>
              <a:t>FREE</a:t>
            </a:r>
            <a:r>
              <a:rPr lang="en-US" kern="0" dirty="0">
                <a:solidFill>
                  <a:srgbClr val="092B49"/>
                </a:solidFill>
                <a:cs typeface="Gotham Book" pitchFamily="50" charset="0"/>
              </a:rPr>
              <a:t> statewide cessation program</a:t>
            </a:r>
          </a:p>
          <a:p>
            <a:pPr marL="571500" indent="-457200">
              <a:lnSpc>
                <a:spcPct val="120000"/>
              </a:lnSpc>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Started in 1992 by UCSD researchers. Since then, </a:t>
            </a:r>
            <a:br>
              <a:rPr lang="en-US" kern="0" dirty="0">
                <a:solidFill>
                  <a:srgbClr val="092B49"/>
                </a:solidFill>
                <a:cs typeface="Gotham Book" pitchFamily="50" charset="0"/>
              </a:rPr>
            </a:br>
            <a:r>
              <a:rPr lang="en-US" kern="0" dirty="0">
                <a:solidFill>
                  <a:srgbClr val="092B49"/>
                </a:solidFill>
                <a:cs typeface="Gotham Book" pitchFamily="50" charset="0"/>
              </a:rPr>
              <a:t>we have helped nearly a million Californians </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Funded by tobacco taxes Props 99, 10 &amp; 56</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Validated in randomized controlled trials</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Available to ALL California residents</a:t>
            </a:r>
          </a:p>
          <a:p>
            <a:pPr marL="571500" indent="-457200">
              <a:spcAft>
                <a:spcPts val="600"/>
              </a:spcAft>
              <a:buClr>
                <a:srgbClr val="FF9E1B"/>
              </a:buClr>
              <a:buFont typeface="Wingdings" panose="05000000000000000000" pitchFamily="2" charset="2"/>
              <a:buChar char="§"/>
              <a:defRPr/>
            </a:pPr>
            <a:r>
              <a:rPr lang="nn-NO" dirty="0">
                <a:solidFill>
                  <a:srgbClr val="092B49"/>
                </a:solidFill>
              </a:rPr>
              <a:t>Open Mon-Fri (7am-9pm); Sat (9am-5pm)</a:t>
            </a:r>
          </a:p>
          <a:p>
            <a:pPr marL="571500" indent="-457200">
              <a:spcAft>
                <a:spcPts val="600"/>
              </a:spcAft>
              <a:buClr>
                <a:srgbClr val="FF9E1B"/>
              </a:buClr>
              <a:buFont typeface="Wingdings" panose="05000000000000000000" pitchFamily="2" charset="2"/>
              <a:buChar char="§"/>
              <a:defRPr/>
            </a:pPr>
            <a:r>
              <a:rPr lang="en-US" kern="0" dirty="0">
                <a:solidFill>
                  <a:srgbClr val="092B49"/>
                </a:solidFill>
                <a:cs typeface="Gotham Book" pitchFamily="50" charset="0"/>
              </a:rPr>
              <a:t>Multiple languages: English, Spanish, Mandarin, </a:t>
            </a:r>
            <a:br>
              <a:rPr lang="en-US" kern="0" dirty="0">
                <a:solidFill>
                  <a:srgbClr val="092B49"/>
                </a:solidFill>
                <a:cs typeface="Gotham Book" pitchFamily="50" charset="0"/>
              </a:rPr>
            </a:br>
            <a:r>
              <a:rPr lang="en-US" kern="0" dirty="0">
                <a:solidFill>
                  <a:srgbClr val="092B49"/>
                </a:solidFill>
                <a:cs typeface="Gotham Book" pitchFamily="50" charset="0"/>
              </a:rPr>
              <a:t>Cantonese, Korean, Vietnamese</a:t>
            </a:r>
            <a:endParaRPr lang="nn-NO" dirty="0">
              <a:solidFill>
                <a:srgbClr val="092B49"/>
              </a:solidFill>
            </a:endParaRPr>
          </a:p>
        </p:txBody>
      </p:sp>
      <p:pic>
        <p:nvPicPr>
          <p:cNvPr id="6" name="Picture 5">
            <a:extLst>
              <a:ext uri="{FF2B5EF4-FFF2-40B4-BE49-F238E27FC236}">
                <a16:creationId xmlns:a16="http://schemas.microsoft.com/office/drawing/2014/main" id="{B7AFA95D-9B45-4468-8DC6-0E5581AE3472}"/>
              </a:ext>
            </a:extLst>
          </p:cNvPr>
          <p:cNvPicPr>
            <a:picLocks noChangeAspect="1"/>
          </p:cNvPicPr>
          <p:nvPr/>
        </p:nvPicPr>
        <p:blipFill>
          <a:blip r:embed="rId7"/>
          <a:stretch>
            <a:fillRect/>
          </a:stretch>
        </p:blipFill>
        <p:spPr>
          <a:xfrm>
            <a:off x="838200" y="1191423"/>
            <a:ext cx="7256646" cy="446428"/>
          </a:xfrm>
          <a:prstGeom prst="rect">
            <a:avLst/>
          </a:prstGeom>
        </p:spPr>
      </p:pic>
      <p:pic>
        <p:nvPicPr>
          <p:cNvPr id="1028" name="Picture 4">
            <a:extLst>
              <a:ext uri="{FF2B5EF4-FFF2-40B4-BE49-F238E27FC236}">
                <a16:creationId xmlns:a16="http://schemas.microsoft.com/office/drawing/2014/main" id="{7EA21842-66B3-48B9-87B9-FF623809E7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03"/>
          <a:stretch/>
        </p:blipFill>
        <p:spPr bwMode="auto">
          <a:xfrm>
            <a:off x="8212977" y="1976665"/>
            <a:ext cx="3663370" cy="2451671"/>
          </a:xfrm>
          <a:prstGeom prst="rect">
            <a:avLst/>
          </a:prstGeom>
          <a:ln w="38100" cap="sq">
            <a:solidFill>
              <a:srgbClr val="092B49"/>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36080-EF04-D034-BCE7-A94370834A3C}"/>
              </a:ext>
            </a:extLst>
          </p:cNvPr>
          <p:cNvSpPr>
            <a:spLocks noChangeArrowheads="1"/>
          </p:cNvSpPr>
          <p:nvPr/>
        </p:nvSpPr>
        <p:spPr bwMode="auto">
          <a:xfrm>
            <a:off x="838200" y="491144"/>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What is KIC?</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pic>
        <p:nvPicPr>
          <p:cNvPr id="4" name="Slide 4">
            <a:hlinkClick r:id="" action="ppaction://media"/>
            <a:extLst>
              <a:ext uri="{FF2B5EF4-FFF2-40B4-BE49-F238E27FC236}">
                <a16:creationId xmlns:a16="http://schemas.microsoft.com/office/drawing/2014/main" id="{865CF7D3-3ADD-8340-AEB6-D6A04E25FA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5" name="Slide 4">
            <a:hlinkClick r:id="" action="ppaction://media"/>
            <a:extLst>
              <a:ext uri="{FF2B5EF4-FFF2-40B4-BE49-F238E27FC236}">
                <a16:creationId xmlns:a16="http://schemas.microsoft.com/office/drawing/2014/main" id="{4BF5DB18-AF78-1D4E-10A5-8C21642EC53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4486505"/>
      </p:ext>
    </p:extLst>
  </p:cSld>
  <p:clrMapOvr>
    <a:masterClrMapping/>
  </p:clrMapOvr>
  <mc:AlternateContent xmlns:mc="http://schemas.openxmlformats.org/markup-compatibility/2006" xmlns:p14="http://schemas.microsoft.com/office/powerpoint/2010/main">
    <mc:Choice Requires="p14">
      <p:transition spd="slow" p14:dur="2000" advTm="47825"/>
    </mc:Choice>
    <mc:Fallback xmlns="">
      <p:transition spd="slow" advTm="4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25" fill="hold"/>
                                        <p:tgtEl>
                                          <p:spTgt spid="4"/>
                                        </p:tgtEl>
                                      </p:cBhvr>
                                    </p:cmd>
                                  </p:childTnLst>
                                </p:cTn>
                              </p:par>
                            </p:childTnLst>
                          </p:cTn>
                        </p:par>
                        <p:par>
                          <p:cTn id="7" fill="hold">
                            <p:stCondLst>
                              <p:cond delay="47825"/>
                            </p:stCondLst>
                            <p:childTnLst>
                              <p:par>
                                <p:cTn id="8" presetID="1" presetClass="mediacall" presetSubtype="0" fill="hold" nodeType="afterEffect">
                                  <p:stCondLst>
                                    <p:cond delay="0"/>
                                  </p:stCondLst>
                                  <p:childTnLst>
                                    <p:cmd type="call" cmd="playFrom(0.0)">
                                      <p:cBhvr>
                                        <p:cTn id="9" dur="728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809410-697C-DAFC-65E4-652F255B8DDE}"/>
              </a:ext>
            </a:extLst>
          </p:cNvPr>
          <p:cNvSpPr>
            <a:spLocks noChangeArrowheads="1"/>
          </p:cNvSpPr>
          <p:nvPr/>
        </p:nvSpPr>
        <p:spPr bwMode="auto">
          <a:xfrm>
            <a:off x="877153" y="391522"/>
            <a:ext cx="11314847"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4100" dirty="0">
                <a:solidFill>
                  <a:srgbClr val="FF9E1B"/>
                </a:solidFill>
                <a:latin typeface="a Big Deal" panose="02000503000000000000" pitchFamily="2" charset="0"/>
              </a:rPr>
              <a:t>Services &amp; resources overview</a:t>
            </a:r>
            <a:endParaRPr lang="en-US" sz="4100" dirty="0">
              <a:solidFill>
                <a:srgbClr val="FF9E1B"/>
              </a:solidFill>
            </a:endParaRP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pic>
        <p:nvPicPr>
          <p:cNvPr id="3" name="Picture 2">
            <a:extLst>
              <a:ext uri="{FF2B5EF4-FFF2-40B4-BE49-F238E27FC236}">
                <a16:creationId xmlns:a16="http://schemas.microsoft.com/office/drawing/2014/main" id="{2C1E210C-8FA1-38DD-19FD-738D7A80E7F1}"/>
              </a:ext>
            </a:extLst>
          </p:cNvPr>
          <p:cNvPicPr>
            <a:picLocks noChangeAspect="1"/>
          </p:cNvPicPr>
          <p:nvPr/>
        </p:nvPicPr>
        <p:blipFill rotWithShape="1">
          <a:blip r:embed="rId5"/>
          <a:srcRect t="2194"/>
          <a:stretch/>
        </p:blipFill>
        <p:spPr>
          <a:xfrm>
            <a:off x="1800197" y="1135780"/>
            <a:ext cx="8591603" cy="3932388"/>
          </a:xfrm>
          <a:prstGeom prst="rect">
            <a:avLst/>
          </a:prstGeom>
        </p:spPr>
      </p:pic>
      <p:sp>
        <p:nvSpPr>
          <p:cNvPr id="10" name="Content Placeholder 2">
            <a:extLst>
              <a:ext uri="{FF2B5EF4-FFF2-40B4-BE49-F238E27FC236}">
                <a16:creationId xmlns:a16="http://schemas.microsoft.com/office/drawing/2014/main" id="{48FFB1F7-A51A-642A-99CA-0DDF65C120CF}"/>
              </a:ext>
            </a:extLst>
          </p:cNvPr>
          <p:cNvSpPr txBox="1">
            <a:spLocks/>
          </p:cNvSpPr>
          <p:nvPr/>
        </p:nvSpPr>
        <p:spPr>
          <a:xfrm>
            <a:off x="698247" y="5039293"/>
            <a:ext cx="5397752" cy="1517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80000"/>
              </a:lnSpc>
              <a:spcAft>
                <a:spcPts val="1200"/>
              </a:spcAft>
              <a:buSzPct val="100000"/>
              <a:buFont typeface="Arial" panose="020B0604020202020204" pitchFamily="34" charset="0"/>
              <a:buNone/>
              <a:defRPr/>
            </a:pPr>
            <a:r>
              <a:rPr lang="en-US" altLang="zh-CN" b="1" u="sng" dirty="0">
                <a:solidFill>
                  <a:schemeClr val="accent1"/>
                </a:solidFill>
                <a:latin typeface="+mj-lt"/>
                <a:ea typeface="SimSun" pitchFamily="2" charset="-122"/>
                <a:cs typeface="Arial" pitchFamily="34" charset="0"/>
              </a:rPr>
              <a:t>Nicotine Patches Availability</a:t>
            </a:r>
          </a:p>
          <a:p>
            <a:pPr marL="342900" lvl="1" indent="-342900">
              <a:lnSpc>
                <a:spcPct val="80000"/>
              </a:lnSpc>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First 5 CA funds </a:t>
            </a:r>
            <a:r>
              <a:rPr lang="en-US" altLang="zh-CN" sz="2000" dirty="0">
                <a:solidFill>
                  <a:srgbClr val="092B49"/>
                </a:solidFill>
                <a:ea typeface="SimSun" pitchFamily="2" charset="-122"/>
                <a:cs typeface="Arial" pitchFamily="34" charset="0"/>
              </a:rPr>
              <a:t>– 2-week starter kit of patches</a:t>
            </a:r>
          </a:p>
          <a:p>
            <a:pPr marL="800100"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Persons living with children 0-5, Pregnant smokers (with MD approval) </a:t>
            </a:r>
          </a:p>
          <a:p>
            <a:pPr marL="257175" lvl="1" indent="-257175">
              <a:lnSpc>
                <a:spcPct val="80000"/>
              </a:lnSpc>
              <a:buSzPct val="100000"/>
              <a:defRPr/>
            </a:pPr>
            <a:endParaRPr lang="en-US" altLang="zh-CN" sz="2000" dirty="0">
              <a:solidFill>
                <a:srgbClr val="092B49"/>
              </a:solidFill>
              <a:ea typeface="SimSun" pitchFamily="2" charset="-122"/>
              <a:cs typeface="Arial" pitchFamily="34" charset="0"/>
            </a:endParaRPr>
          </a:p>
          <a:p>
            <a:pPr marL="0" indent="0">
              <a:buFont typeface="Arial" panose="020B0604020202020204" pitchFamily="34" charset="0"/>
              <a:buNone/>
            </a:pPr>
            <a:endParaRPr lang="en-US" dirty="0"/>
          </a:p>
        </p:txBody>
      </p:sp>
      <p:sp>
        <p:nvSpPr>
          <p:cNvPr id="14" name="TextBox 13">
            <a:extLst>
              <a:ext uri="{FF2B5EF4-FFF2-40B4-BE49-F238E27FC236}">
                <a16:creationId xmlns:a16="http://schemas.microsoft.com/office/drawing/2014/main" id="{94B22BA2-93E1-897C-EBA7-B39FD6F7AD83}"/>
              </a:ext>
            </a:extLst>
          </p:cNvPr>
          <p:cNvSpPr txBox="1"/>
          <p:nvPr/>
        </p:nvSpPr>
        <p:spPr>
          <a:xfrm>
            <a:off x="6095999" y="5513415"/>
            <a:ext cx="5917096" cy="864211"/>
          </a:xfrm>
          <a:prstGeom prst="rect">
            <a:avLst/>
          </a:prstGeom>
          <a:noFill/>
        </p:spPr>
        <p:txBody>
          <a:bodyPr wrap="square">
            <a:spAutoFit/>
          </a:bodyPr>
          <a:lstStyle/>
          <a:p>
            <a:pPr marL="342900" lvl="1" indent="-342900">
              <a:lnSpc>
                <a:spcPct val="80000"/>
              </a:lnSpc>
              <a:spcAft>
                <a:spcPts val="600"/>
              </a:spcAft>
              <a:buClr>
                <a:srgbClr val="FF9E1B"/>
              </a:buClr>
              <a:buSzPct val="100000"/>
              <a:buFont typeface="Wingdings" panose="05000000000000000000" pitchFamily="2" charset="2"/>
              <a:buChar char="§"/>
              <a:defRPr/>
            </a:pPr>
            <a:r>
              <a:rPr lang="en-US" altLang="zh-CN" sz="2000" b="1" dirty="0">
                <a:solidFill>
                  <a:srgbClr val="092B49"/>
                </a:solidFill>
                <a:ea typeface="SimSun" pitchFamily="2" charset="-122"/>
                <a:cs typeface="Arial" pitchFamily="34" charset="0"/>
              </a:rPr>
              <a:t>Medi-Cal</a:t>
            </a:r>
          </a:p>
          <a:p>
            <a:pPr marL="642938"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Most beneficiaries can get pharmacotherapy covered</a:t>
            </a:r>
          </a:p>
          <a:p>
            <a:pPr marL="642938" lvl="2" indent="-342900">
              <a:lnSpc>
                <a:spcPct val="80000"/>
              </a:lnSpc>
              <a:buClr>
                <a:srgbClr val="FF9E1B"/>
              </a:buClr>
              <a:buSzPct val="100000"/>
              <a:buFont typeface="Wingdings" panose="05000000000000000000" pitchFamily="2" charset="2"/>
              <a:buChar char="ü"/>
              <a:defRPr/>
            </a:pPr>
            <a:r>
              <a:rPr lang="en-US" altLang="zh-CN" dirty="0">
                <a:solidFill>
                  <a:srgbClr val="092B49"/>
                </a:solidFill>
                <a:ea typeface="SimSun" pitchFamily="2" charset="-122"/>
                <a:cs typeface="Arial" pitchFamily="34" charset="0"/>
              </a:rPr>
              <a:t>MD prescription needed  </a:t>
            </a:r>
          </a:p>
        </p:txBody>
      </p:sp>
      <p:pic>
        <p:nvPicPr>
          <p:cNvPr id="2" name="Slide 5">
            <a:hlinkClick r:id="" action="ppaction://media"/>
            <a:extLst>
              <a:ext uri="{FF2B5EF4-FFF2-40B4-BE49-F238E27FC236}">
                <a16:creationId xmlns:a16="http://schemas.microsoft.com/office/drawing/2014/main" id="{9A4E982F-5230-5902-4F17-F2C00D8793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14298636"/>
      </p:ext>
    </p:extLst>
  </p:cSld>
  <p:clrMapOvr>
    <a:masterClrMapping/>
  </p:clrMapOvr>
  <mc:AlternateContent xmlns:mc="http://schemas.openxmlformats.org/markup-compatibility/2006" xmlns:p14="http://schemas.microsoft.com/office/powerpoint/2010/main">
    <mc:Choice Requires="p14">
      <p:transition spd="slow" p14:dur="2000" advTm="17111"/>
    </mc:Choice>
    <mc:Fallback xmlns="">
      <p:transition spd="slow" advTm="17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B3E9A-6436-49EA-9DE3-FBB38FDAFE16}"/>
              </a:ext>
            </a:extLst>
          </p:cNvPr>
          <p:cNvSpPr>
            <a:spLocks noGrp="1"/>
          </p:cNvSpPr>
          <p:nvPr>
            <p:ph idx="1"/>
          </p:nvPr>
        </p:nvSpPr>
        <p:spPr>
          <a:xfrm>
            <a:off x="838200" y="1626668"/>
            <a:ext cx="7420276" cy="3448791"/>
          </a:xfrm>
        </p:spPr>
        <p:txBody>
          <a:bodyPr>
            <a:normAutofit/>
          </a:body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Adults (multiple languages, Medi-Cal, range of income, rural &amp; urban, behavioral health, etc.)</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Chew/spit tobacco users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Pregnant/nursing women</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Teens</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Non-tobacco using callers (proxy)</a:t>
            </a:r>
          </a:p>
          <a:p>
            <a:endParaRPr lang="en-US" dirty="0"/>
          </a:p>
        </p:txBody>
      </p:sp>
      <p:pic>
        <p:nvPicPr>
          <p:cNvPr id="1026" name="Picture 2">
            <a:extLst>
              <a:ext uri="{FF2B5EF4-FFF2-40B4-BE49-F238E27FC236}">
                <a16:creationId xmlns:a16="http://schemas.microsoft.com/office/drawing/2014/main" id="{05680E38-112E-866A-CA15-0DF8FE045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33" y="865122"/>
            <a:ext cx="3637375" cy="3637375"/>
          </a:xfrm>
          <a:prstGeom prst="rect">
            <a:avLst/>
          </a:prstGeom>
          <a:ln w="19050" cap="sq">
            <a:solidFill>
              <a:srgbClr val="B9DAE5"/>
            </a:solidFill>
            <a:miter lim="800000"/>
          </a:ln>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193CB3-1310-4042-4AEE-29C1B6A80FB0}"/>
              </a:ext>
            </a:extLst>
          </p:cNvPr>
          <p:cNvSpPr>
            <a:spLocks noChangeArrowheads="1"/>
          </p:cNvSpPr>
          <p:nvPr/>
        </p:nvSpPr>
        <p:spPr bwMode="auto">
          <a:xfrm>
            <a:off x="723149" y="865122"/>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Who Do We Serve?</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4" name="Straight Connector 3">
            <a:extLst>
              <a:ext uri="{FF2B5EF4-FFF2-40B4-BE49-F238E27FC236}">
                <a16:creationId xmlns:a16="http://schemas.microsoft.com/office/drawing/2014/main" id="{BC12E68F-826B-C518-477B-D8C0B6017D6F}"/>
              </a:ext>
            </a:extLst>
          </p:cNvPr>
          <p:cNvCxnSpPr>
            <a:cxnSpLocks/>
          </p:cNvCxnSpPr>
          <p:nvPr/>
        </p:nvCxnSpPr>
        <p:spPr>
          <a:xfrm>
            <a:off x="838200" y="1329494"/>
            <a:ext cx="3117783"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53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duotone>
              <a:schemeClr val="accent1">
                <a:shade val="45000"/>
                <a:satMod val="135000"/>
              </a:schemeClr>
              <a:prstClr val="white"/>
            </a:duotone>
          </a:blip>
          <a:srcRect/>
          <a:stretch>
            <a:fillRect t="-21000" b="-2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58308C-D2E7-4D1B-9695-0A33FDD69593}"/>
              </a:ext>
            </a:extLst>
          </p:cNvPr>
          <p:cNvSpPr>
            <a:spLocks noGrp="1"/>
          </p:cNvSpPr>
          <p:nvPr>
            <p:ph type="title"/>
          </p:nvPr>
        </p:nvSpPr>
        <p:spPr>
          <a:xfrm>
            <a:off x="838200" y="3671851"/>
            <a:ext cx="10515600" cy="1325563"/>
          </a:xfrm>
        </p:spPr>
        <p:txBody>
          <a:bodyPr>
            <a:noAutofit/>
          </a:bodyPr>
          <a:lstStyle/>
          <a:p>
            <a:r>
              <a:rPr lang="en-US" sz="4800" b="1" dirty="0">
                <a:solidFill>
                  <a:srgbClr val="092B49"/>
                </a:solidFill>
                <a:ea typeface="Times New Roman" panose="02020603050405020304" pitchFamily="18" charset="0"/>
              </a:rPr>
              <a:t>The Importance of Proactive </a:t>
            </a:r>
            <a:br>
              <a:rPr lang="en-US" sz="4800" b="1" dirty="0">
                <a:solidFill>
                  <a:srgbClr val="092B49"/>
                </a:solidFill>
                <a:ea typeface="Times New Roman" panose="02020603050405020304" pitchFamily="18" charset="0"/>
              </a:rPr>
            </a:br>
            <a:r>
              <a:rPr lang="en-US" sz="4800" b="1" dirty="0">
                <a:solidFill>
                  <a:srgbClr val="092B49"/>
                </a:solidFill>
                <a:ea typeface="Times New Roman" panose="02020603050405020304" pitchFamily="18" charset="0"/>
              </a:rPr>
              <a:t>Referrals From Providers</a:t>
            </a:r>
            <a:endParaRPr lang="en-US" sz="4800" b="1" dirty="0">
              <a:solidFill>
                <a:srgbClr val="092B49"/>
              </a:solidFill>
            </a:endParaRPr>
          </a:p>
        </p:txBody>
      </p:sp>
    </p:spTree>
    <p:extLst>
      <p:ext uri="{BB962C8B-B14F-4D97-AF65-F5344CB8AC3E}">
        <p14:creationId xmlns:p14="http://schemas.microsoft.com/office/powerpoint/2010/main" val="417389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E21E-52C0-409A-812A-D66BA3C55D01}"/>
              </a:ext>
            </a:extLst>
          </p:cNvPr>
          <p:cNvSpPr>
            <a:spLocks noGrp="1"/>
          </p:cNvSpPr>
          <p:nvPr>
            <p:ph type="title"/>
          </p:nvPr>
        </p:nvSpPr>
        <p:spPr/>
        <p:txBody>
          <a:bodyPr>
            <a:normAutofit/>
          </a:bodyPr>
          <a:lstStyle/>
          <a:p>
            <a:r>
              <a:rPr lang="en-US" sz="4400" dirty="0">
                <a:solidFill>
                  <a:srgbClr val="FF9E1B"/>
                </a:solidFill>
                <a:latin typeface="a Big Deal" panose="02000503000000000000" pitchFamily="2" charset="0"/>
              </a:rPr>
              <a:t>Using Ask-Advise-Refer (AAR)</a:t>
            </a:r>
            <a:br>
              <a:rPr lang="en-US" sz="3200" dirty="0">
                <a:solidFill>
                  <a:srgbClr val="FF9E1B"/>
                </a:solidFill>
                <a:latin typeface="a Big Deal" panose="02000503000000000000" pitchFamily="2" charset="0"/>
              </a:rPr>
            </a:br>
            <a:endParaRPr lang="en-US" dirty="0">
              <a:solidFill>
                <a:srgbClr val="FF9E1B"/>
              </a:solidFill>
              <a:latin typeface="a Big Deal" panose="02000503000000000000" pitchFamily="2" charset="0"/>
            </a:endParaRPr>
          </a:p>
        </p:txBody>
      </p:sp>
      <p:sp>
        <p:nvSpPr>
          <p:cNvPr id="3" name="Content Placeholder 2">
            <a:extLst>
              <a:ext uri="{FF2B5EF4-FFF2-40B4-BE49-F238E27FC236}">
                <a16:creationId xmlns:a16="http://schemas.microsoft.com/office/drawing/2014/main" id="{6C27FF05-5A38-4CCF-B08E-DA249616C4AB}"/>
              </a:ext>
            </a:extLst>
          </p:cNvPr>
          <p:cNvSpPr>
            <a:spLocks noGrp="1"/>
          </p:cNvSpPr>
          <p:nvPr>
            <p:ph idx="1"/>
          </p:nvPr>
        </p:nvSpPr>
        <p:spPr>
          <a:xfrm>
            <a:off x="1904261" y="1522880"/>
            <a:ext cx="10515600" cy="4835388"/>
          </a:xfrm>
        </p:spPr>
        <p:txBody>
          <a:bodyPr>
            <a:normAutofit fontScale="92500" lnSpcReduction="10000"/>
          </a:bodyPr>
          <a:lstStyle/>
          <a:p>
            <a:pPr marL="0" indent="0">
              <a:spcBef>
                <a:spcPts val="400"/>
              </a:spcBef>
              <a:buNone/>
              <a:defRPr/>
            </a:pPr>
            <a:r>
              <a:rPr lang="en-US" sz="4400" b="1" dirty="0">
                <a:solidFill>
                  <a:srgbClr val="092B49"/>
                </a:solidFill>
                <a:cs typeface="Arial" charset="0"/>
              </a:rPr>
              <a:t>Ask</a:t>
            </a:r>
            <a:r>
              <a:rPr lang="en-US" sz="4400" b="1" dirty="0">
                <a:solidFill>
                  <a:srgbClr val="003399"/>
                </a:solidFill>
                <a:cs typeface="Arial" charset="0"/>
              </a:rPr>
              <a:t> </a:t>
            </a:r>
            <a:r>
              <a:rPr lang="en-US" sz="2400" dirty="0">
                <a:solidFill>
                  <a:srgbClr val="092B49"/>
                </a:solidFill>
                <a:ea typeface="Osaka" pitchFamily="-112" charset="-128"/>
                <a:cs typeface="Arial" charset="0"/>
              </a:rPr>
              <a:t>(At every visit, in a caring manner, ask each patient if they smoke/vape)</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Do you (or anyone you live with) smoke?</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How interested are you in quitting?</a:t>
            </a:r>
            <a:br>
              <a:rPr lang="en-US" i="1" dirty="0">
                <a:solidFill>
                  <a:srgbClr val="092B49"/>
                </a:solidFill>
                <a:ea typeface="Osaka" pitchFamily="-112" charset="-128"/>
                <a:cs typeface="Arial" charset="0"/>
              </a:rPr>
            </a:br>
            <a:endParaRPr lang="en-US" sz="800" dirty="0">
              <a:ea typeface="Osaka" pitchFamily="-112" charset="-128"/>
              <a:cs typeface="Arial" charset="0"/>
            </a:endParaRPr>
          </a:p>
          <a:p>
            <a:pPr marL="0" indent="0">
              <a:spcBef>
                <a:spcPts val="400"/>
              </a:spcBef>
              <a:buNone/>
              <a:defRPr/>
            </a:pPr>
            <a:r>
              <a:rPr lang="en-US" sz="4400" b="1" dirty="0">
                <a:solidFill>
                  <a:srgbClr val="092B49"/>
                </a:solidFill>
                <a:cs typeface="Arial" charset="0"/>
              </a:rPr>
              <a:t>Advise</a:t>
            </a:r>
            <a:r>
              <a:rPr lang="en-US" sz="3200" dirty="0">
                <a:ea typeface="Osaka" pitchFamily="-112" charset="-128"/>
                <a:cs typeface="Arial" charset="0"/>
              </a:rPr>
              <a:t> </a:t>
            </a:r>
            <a:r>
              <a:rPr lang="en-US" sz="2400" dirty="0">
                <a:solidFill>
                  <a:srgbClr val="092B49"/>
                </a:solidFill>
                <a:ea typeface="Osaka" pitchFamily="-112" charset="-128"/>
                <a:cs typeface="Arial" charset="0"/>
              </a:rPr>
              <a:t>(without lecturing)</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Quitting is one of the best things you can do for your yourself</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What do you know about how smoking affects health?</a:t>
            </a:r>
          </a:p>
          <a:p>
            <a:pPr lvl="1">
              <a:spcBef>
                <a:spcPts val="400"/>
              </a:spcBef>
              <a:spcAft>
                <a:spcPts val="1200"/>
              </a:spcAft>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I have some information, if you’d like to hear?</a:t>
            </a:r>
          </a:p>
          <a:p>
            <a:pPr marL="0" indent="0">
              <a:spcBef>
                <a:spcPts val="400"/>
              </a:spcBef>
              <a:buNone/>
              <a:defRPr/>
            </a:pPr>
            <a:r>
              <a:rPr lang="en-US" sz="4400" b="1" dirty="0">
                <a:solidFill>
                  <a:srgbClr val="092B49"/>
                </a:solidFill>
                <a:cs typeface="Arial" charset="0"/>
              </a:rPr>
              <a:t>Refer</a:t>
            </a:r>
            <a:r>
              <a:rPr lang="en-US" sz="4400" dirty="0">
                <a:solidFill>
                  <a:srgbClr val="092B49"/>
                </a:solidFill>
                <a:cs typeface="Arial" charset="0"/>
              </a:rPr>
              <a:t> </a:t>
            </a:r>
            <a:r>
              <a:rPr lang="en-US" sz="2400" dirty="0">
                <a:solidFill>
                  <a:srgbClr val="092B49"/>
                </a:solidFill>
                <a:ea typeface="Osaka" pitchFamily="-112" charset="-128"/>
                <a:cs typeface="Arial" charset="0"/>
              </a:rPr>
              <a:t>(connect/offer options)</a:t>
            </a:r>
          </a:p>
          <a:p>
            <a:pPr lvl="1">
              <a:spcBef>
                <a:spcPts val="400"/>
              </a:spcBef>
              <a:buClr>
                <a:srgbClr val="FF9E1B"/>
              </a:buClr>
              <a:buFont typeface="Wingdings" panose="05000000000000000000" pitchFamily="2" charset="2"/>
              <a:buChar char="§"/>
              <a:defRPr/>
            </a:pPr>
            <a:r>
              <a:rPr lang="en-US" i="1" dirty="0">
                <a:solidFill>
                  <a:srgbClr val="092B49"/>
                </a:solidFill>
                <a:ea typeface="Osaka" pitchFamily="-112" charset="-128"/>
                <a:cs typeface="Arial" charset="0"/>
              </a:rPr>
              <a:t>Refer tobacco users (or those who live with tobacco users) to KIC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to get a free, one-on-one coaching, and a personal quit plan </a:t>
            </a:r>
            <a:br>
              <a:rPr lang="en-US" i="1" dirty="0">
                <a:solidFill>
                  <a:srgbClr val="092B49"/>
                </a:solidFill>
                <a:ea typeface="Osaka" pitchFamily="-112" charset="-128"/>
                <a:cs typeface="Arial" charset="0"/>
              </a:rPr>
            </a:br>
            <a:r>
              <a:rPr lang="en-US" i="1" dirty="0">
                <a:solidFill>
                  <a:srgbClr val="092B49"/>
                </a:solidFill>
                <a:ea typeface="Osaka" pitchFamily="-112" charset="-128"/>
                <a:cs typeface="Arial" charset="0"/>
              </a:rPr>
              <a:t>(or a plan to help someone quit) from our trained Quit Coaches</a:t>
            </a:r>
          </a:p>
          <a:p>
            <a:endParaRPr lang="en-US" dirty="0"/>
          </a:p>
        </p:txBody>
      </p:sp>
      <p:grpSp>
        <p:nvGrpSpPr>
          <p:cNvPr id="35" name="Group 34">
            <a:extLst>
              <a:ext uri="{FF2B5EF4-FFF2-40B4-BE49-F238E27FC236}">
                <a16:creationId xmlns:a16="http://schemas.microsoft.com/office/drawing/2014/main" id="{E7F8C080-8B12-4B73-8F78-A5409D2B1588}"/>
              </a:ext>
            </a:extLst>
          </p:cNvPr>
          <p:cNvGrpSpPr/>
          <p:nvPr/>
        </p:nvGrpSpPr>
        <p:grpSpPr>
          <a:xfrm>
            <a:off x="961879" y="1469715"/>
            <a:ext cx="767357" cy="767357"/>
            <a:chOff x="377089" y="1141914"/>
            <a:chExt cx="914400" cy="914400"/>
          </a:xfrm>
        </p:grpSpPr>
        <p:sp>
          <p:nvSpPr>
            <p:cNvPr id="25" name="Oval 24">
              <a:extLst>
                <a:ext uri="{FF2B5EF4-FFF2-40B4-BE49-F238E27FC236}">
                  <a16:creationId xmlns:a16="http://schemas.microsoft.com/office/drawing/2014/main" id="{08ACBF6E-E642-420B-8E93-7A6D2446DBE0}"/>
                </a:ext>
              </a:extLst>
            </p:cNvPr>
            <p:cNvSpPr/>
            <p:nvPr/>
          </p:nvSpPr>
          <p:spPr>
            <a:xfrm>
              <a:off x="377089" y="11419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Questions with solid fill">
              <a:extLst>
                <a:ext uri="{FF2B5EF4-FFF2-40B4-BE49-F238E27FC236}">
                  <a16:creationId xmlns:a16="http://schemas.microsoft.com/office/drawing/2014/main" id="{CE4821C3-7578-4923-830D-9BD841EDCD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4299" y="1237184"/>
              <a:ext cx="723860" cy="723860"/>
            </a:xfrm>
            <a:prstGeom prst="rect">
              <a:avLst/>
            </a:prstGeom>
          </p:spPr>
        </p:pic>
      </p:grpSp>
      <p:grpSp>
        <p:nvGrpSpPr>
          <p:cNvPr id="36" name="Group 35">
            <a:extLst>
              <a:ext uri="{FF2B5EF4-FFF2-40B4-BE49-F238E27FC236}">
                <a16:creationId xmlns:a16="http://schemas.microsoft.com/office/drawing/2014/main" id="{E1BE85F1-0994-4AE7-B437-2CB6DA9349E4}"/>
              </a:ext>
            </a:extLst>
          </p:cNvPr>
          <p:cNvGrpSpPr/>
          <p:nvPr/>
        </p:nvGrpSpPr>
        <p:grpSpPr>
          <a:xfrm>
            <a:off x="954153" y="2899787"/>
            <a:ext cx="767357" cy="767357"/>
            <a:chOff x="369363" y="2742114"/>
            <a:chExt cx="914400" cy="914400"/>
          </a:xfrm>
        </p:grpSpPr>
        <p:sp>
          <p:nvSpPr>
            <p:cNvPr id="28" name="Oval 27">
              <a:extLst>
                <a:ext uri="{FF2B5EF4-FFF2-40B4-BE49-F238E27FC236}">
                  <a16:creationId xmlns:a16="http://schemas.microsoft.com/office/drawing/2014/main" id="{B7520890-3885-4BF7-A4EE-30577BF4F441}"/>
                </a:ext>
              </a:extLst>
            </p:cNvPr>
            <p:cNvSpPr/>
            <p:nvPr/>
          </p:nvSpPr>
          <p:spPr>
            <a:xfrm>
              <a:off x="369363" y="2742114"/>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Chat bubble with solid fill">
              <a:extLst>
                <a:ext uri="{FF2B5EF4-FFF2-40B4-BE49-F238E27FC236}">
                  <a16:creationId xmlns:a16="http://schemas.microsoft.com/office/drawing/2014/main" id="{E8163928-3774-4FB9-BA99-F7DC4C4306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3872" y="2879767"/>
              <a:ext cx="735254" cy="735254"/>
            </a:xfrm>
            <a:prstGeom prst="rect">
              <a:avLst/>
            </a:prstGeom>
          </p:spPr>
        </p:pic>
      </p:grpSp>
      <p:grpSp>
        <p:nvGrpSpPr>
          <p:cNvPr id="37" name="Group 36">
            <a:extLst>
              <a:ext uri="{FF2B5EF4-FFF2-40B4-BE49-F238E27FC236}">
                <a16:creationId xmlns:a16="http://schemas.microsoft.com/office/drawing/2014/main" id="{E4AC836C-6964-4739-B170-96D86723EB2B}"/>
              </a:ext>
            </a:extLst>
          </p:cNvPr>
          <p:cNvGrpSpPr/>
          <p:nvPr/>
        </p:nvGrpSpPr>
        <p:grpSpPr>
          <a:xfrm>
            <a:off x="957967" y="4590336"/>
            <a:ext cx="767357" cy="767357"/>
            <a:chOff x="373177" y="4517722"/>
            <a:chExt cx="914400" cy="914400"/>
          </a:xfrm>
        </p:grpSpPr>
        <p:sp>
          <p:nvSpPr>
            <p:cNvPr id="32" name="Oval 31">
              <a:extLst>
                <a:ext uri="{FF2B5EF4-FFF2-40B4-BE49-F238E27FC236}">
                  <a16:creationId xmlns:a16="http://schemas.microsoft.com/office/drawing/2014/main" id="{FE13157F-C088-430B-9308-80EE31F6648E}"/>
                </a:ext>
              </a:extLst>
            </p:cNvPr>
            <p:cNvSpPr/>
            <p:nvPr/>
          </p:nvSpPr>
          <p:spPr>
            <a:xfrm>
              <a:off x="373177" y="4517722"/>
              <a:ext cx="914400" cy="914400"/>
            </a:xfrm>
            <a:prstGeom prst="ellipse">
              <a:avLst/>
            </a:prstGeom>
            <a:solidFill>
              <a:srgbClr val="09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Arrow: Rotate right with solid fill">
              <a:extLst>
                <a:ext uri="{FF2B5EF4-FFF2-40B4-BE49-F238E27FC236}">
                  <a16:creationId xmlns:a16="http://schemas.microsoft.com/office/drawing/2014/main" id="{27AC1035-592A-4923-84BF-BBB9E048E7B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flipV="1">
              <a:off x="460988" y="4606310"/>
              <a:ext cx="705831" cy="759178"/>
            </a:xfrm>
            <a:prstGeom prst="rect">
              <a:avLst/>
            </a:prstGeom>
          </p:spPr>
        </p:pic>
      </p:grpSp>
      <p:pic>
        <p:nvPicPr>
          <p:cNvPr id="4" name="Slide 8">
            <a:hlinkClick r:id="" action="ppaction://media"/>
            <a:extLst>
              <a:ext uri="{FF2B5EF4-FFF2-40B4-BE49-F238E27FC236}">
                <a16:creationId xmlns:a16="http://schemas.microsoft.com/office/drawing/2014/main" id="{E174A37D-A1FE-D71A-C21D-1130814B691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pic>
        <p:nvPicPr>
          <p:cNvPr id="5" name="Slide 8">
            <a:hlinkClick r:id="" action="ppaction://media"/>
            <a:extLst>
              <a:ext uri="{FF2B5EF4-FFF2-40B4-BE49-F238E27FC236}">
                <a16:creationId xmlns:a16="http://schemas.microsoft.com/office/drawing/2014/main" id="{E88599B1-CEBB-AE88-705F-54D7EB3AFFA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55856954"/>
      </p:ext>
    </p:extLst>
  </p:cSld>
  <p:clrMapOvr>
    <a:masterClrMapping/>
  </p:clrMapOvr>
  <mc:AlternateContent xmlns:mc="http://schemas.openxmlformats.org/markup-compatibility/2006" xmlns:p14="http://schemas.microsoft.com/office/powerpoint/2010/main">
    <mc:Choice Requires="p14">
      <p:transition spd="slow" p14:dur="2000" advTm="30139"/>
    </mc:Choice>
    <mc:Fallback xmlns="">
      <p:transition spd="slow" advTm="3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39" fill="hold"/>
                                        <p:tgtEl>
                                          <p:spTgt spid="4"/>
                                        </p:tgtEl>
                                      </p:cBhvr>
                                    </p:cmd>
                                  </p:childTnLst>
                                </p:cTn>
                              </p:par>
                            </p:childTnLst>
                          </p:cTn>
                        </p:par>
                        <p:par>
                          <p:cTn id="7" fill="hold">
                            <p:stCondLst>
                              <p:cond delay="30139"/>
                            </p:stCondLst>
                            <p:childTnLst>
                              <p:par>
                                <p:cTn id="8" presetID="1" presetClass="mediacall" presetSubtype="0" fill="hold" nodeType="afterEffect">
                                  <p:stCondLst>
                                    <p:cond delay="0"/>
                                  </p:stCondLst>
                                  <p:childTnLst>
                                    <p:cmd type="call" cmd="playFrom(0.0)">
                                      <p:cBhvr>
                                        <p:cTn id="9" dur="360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CBE822-75F1-B8BB-69FA-C2AD3124F87B}"/>
              </a:ext>
            </a:extLst>
          </p:cNvPr>
          <p:cNvSpPr txBox="1">
            <a:spLocks/>
          </p:cNvSpPr>
          <p:nvPr/>
        </p:nvSpPr>
        <p:spPr>
          <a:xfrm>
            <a:off x="838200" y="0"/>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9E1B"/>
                </a:solidFill>
                <a:latin typeface="a Big Deal" panose="02000503000000000000" pitchFamily="2" charset="0"/>
              </a:rPr>
              <a:t>Referring to KIC</a:t>
            </a:r>
          </a:p>
        </p:txBody>
      </p:sp>
      <p:sp>
        <p:nvSpPr>
          <p:cNvPr id="8" name="Rectangle 7">
            <a:extLst>
              <a:ext uri="{FF2B5EF4-FFF2-40B4-BE49-F238E27FC236}">
                <a16:creationId xmlns:a16="http://schemas.microsoft.com/office/drawing/2014/main" id="{9C64BA3E-6090-231A-B550-0BA13532830D}"/>
              </a:ext>
            </a:extLst>
          </p:cNvPr>
          <p:cNvSpPr>
            <a:spLocks noChangeArrowheads="1"/>
          </p:cNvSpPr>
          <p:nvPr/>
        </p:nvSpPr>
        <p:spPr bwMode="auto">
          <a:xfrm>
            <a:off x="838200" y="1098144"/>
            <a:ext cx="6216666" cy="611495"/>
          </a:xfrm>
          <a:prstGeom prst="rect">
            <a:avLst/>
          </a:prstGeom>
          <a:noFill/>
          <a:ln w="9525">
            <a:noFill/>
            <a:miter lim="800000"/>
            <a:headEnd/>
            <a:tailEnd/>
          </a:ln>
          <a:effectLst/>
        </p:spPr>
        <p:txBody>
          <a:bodyPr/>
          <a:lstStyle/>
          <a:p>
            <a:pPr marL="342900" indent="-342900">
              <a:spcBef>
                <a:spcPct val="20000"/>
              </a:spcBef>
              <a:buClr>
                <a:schemeClr val="tx2"/>
              </a:buClr>
              <a:buSzPct val="70000"/>
              <a:defRPr/>
            </a:pPr>
            <a:r>
              <a:rPr lang="en-US" sz="2800" dirty="0">
                <a:solidFill>
                  <a:srgbClr val="092B49"/>
                </a:solidFill>
                <a:latin typeface="F37 Jagger Bold" panose="00000800000000000000" pitchFamily="50" charset="0"/>
              </a:rPr>
              <a:t>Proactive Referrals</a:t>
            </a:r>
          </a:p>
          <a:p>
            <a:pPr marL="342900" indent="-342900" algn="ctr">
              <a:spcBef>
                <a:spcPct val="20000"/>
              </a:spcBef>
              <a:buClr>
                <a:schemeClr val="tx2"/>
              </a:buClr>
              <a:buSzPct val="70000"/>
              <a:defRPr/>
            </a:pPr>
            <a:endParaRPr lang="en-US" sz="4600" dirty="0">
              <a:solidFill>
                <a:srgbClr val="00006A"/>
              </a:solidFill>
              <a:effectLst>
                <a:outerShdw blurRad="38100" dist="38100" dir="2700000" algn="tl">
                  <a:srgbClr val="C0C0C0"/>
                </a:outerShdw>
              </a:effectLst>
              <a:latin typeface="Arial" charset="0"/>
            </a:endParaRPr>
          </a:p>
        </p:txBody>
      </p:sp>
      <p:cxnSp>
        <p:nvCxnSpPr>
          <p:cNvPr id="9" name="Straight Connector 8">
            <a:extLst>
              <a:ext uri="{FF2B5EF4-FFF2-40B4-BE49-F238E27FC236}">
                <a16:creationId xmlns:a16="http://schemas.microsoft.com/office/drawing/2014/main" id="{4CF94D5C-515F-4B82-F147-C9B5389A34F3}"/>
              </a:ext>
            </a:extLst>
          </p:cNvPr>
          <p:cNvCxnSpPr>
            <a:cxnSpLocks/>
          </p:cNvCxnSpPr>
          <p:nvPr/>
        </p:nvCxnSpPr>
        <p:spPr>
          <a:xfrm>
            <a:off x="950885" y="1570125"/>
            <a:ext cx="3120601" cy="0"/>
          </a:xfrm>
          <a:prstGeom prst="line">
            <a:avLst/>
          </a:prstGeom>
          <a:ln w="47625">
            <a:solidFill>
              <a:srgbClr val="FF9E1B"/>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2FCA5B9-9097-F701-FF0E-7342C97B98A6}"/>
              </a:ext>
            </a:extLst>
          </p:cNvPr>
          <p:cNvSpPr txBox="1">
            <a:spLocks/>
          </p:cNvSpPr>
          <p:nvPr/>
        </p:nvSpPr>
        <p:spPr>
          <a:xfrm>
            <a:off x="612954" y="1839084"/>
            <a:ext cx="8867930" cy="4080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Electronic referrals (through health record) or web-based referral</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Means KIC calls the patient – patient doesn’t initiate the call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Workflow for Proactive Referrals:</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Clinic/Hospital:</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Screens patient for tobacco use </a:t>
            </a:r>
          </a:p>
          <a:p>
            <a:pPr marL="1485900" lvl="2" indent="-457200">
              <a:spcAft>
                <a:spcPts val="600"/>
              </a:spcAft>
              <a:buClr>
                <a:srgbClr val="FF9E1B"/>
              </a:buClr>
              <a:buFont typeface="Calibri" panose="020F0502020204030204" pitchFamily="34" charset="0"/>
              <a:buChar char="-"/>
              <a:defRPr/>
            </a:pPr>
            <a:r>
              <a:rPr lang="en-US" sz="1600" kern="0" dirty="0">
                <a:solidFill>
                  <a:srgbClr val="092B49"/>
                </a:solidFill>
                <a:cs typeface="Gotham Book" pitchFamily="50" charset="0"/>
              </a:rPr>
              <a:t>Sends referral to KIC  </a:t>
            </a:r>
          </a:p>
          <a:p>
            <a:pPr marL="571500" indent="-457200">
              <a:spcAft>
                <a:spcPts val="600"/>
              </a:spcAft>
              <a:buClr>
                <a:srgbClr val="FF9E1B"/>
              </a:buClr>
              <a:buFont typeface="Wingdings" panose="05000000000000000000" pitchFamily="2" charset="2"/>
              <a:buChar char="§"/>
              <a:defRPr/>
            </a:pPr>
            <a:r>
              <a:rPr lang="en-US" sz="2400" kern="0" dirty="0">
                <a:solidFill>
                  <a:srgbClr val="092B49"/>
                </a:solidFill>
                <a:cs typeface="Gotham Book" pitchFamily="50" charset="0"/>
              </a:rPr>
              <a:t>KIC:</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Receives patient information </a:t>
            </a:r>
          </a:p>
          <a:p>
            <a:pPr marL="1028700" lvl="1" indent="-457200">
              <a:spcAft>
                <a:spcPts val="600"/>
              </a:spcAft>
              <a:buClr>
                <a:srgbClr val="FF9E1B"/>
              </a:buClr>
              <a:buFont typeface="Courier New" panose="02070309020205020404" pitchFamily="49" charset="0"/>
              <a:buChar char="o"/>
              <a:defRPr/>
            </a:pPr>
            <a:r>
              <a:rPr lang="en-US" sz="2000" kern="0" dirty="0">
                <a:solidFill>
                  <a:srgbClr val="092B49"/>
                </a:solidFill>
                <a:cs typeface="Gotham Book" pitchFamily="50" charset="0"/>
              </a:rPr>
              <a:t>Attempts patient to try and enroll in services</a:t>
            </a:r>
          </a:p>
          <a:p>
            <a:endParaRPr lang="en-US" dirty="0"/>
          </a:p>
        </p:txBody>
      </p:sp>
    </p:spTree>
    <p:extLst>
      <p:ext uri="{BB962C8B-B14F-4D97-AF65-F5344CB8AC3E}">
        <p14:creationId xmlns:p14="http://schemas.microsoft.com/office/powerpoint/2010/main" val="32100252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stretch>
            <a:fillRect/>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AB0EE1C-BD5E-48E4-AC47-D4917DD7C2B0}" vid="{B7889D6F-621F-4F46-975B-E8C26E75BCF3}"/>
    </a:ext>
  </a:extLst>
</a:theme>
</file>

<file path=ppt/theme/theme2.xml><?xml version="1.0" encoding="utf-8"?>
<a:theme xmlns:a="http://schemas.openxmlformats.org/drawingml/2006/main" name="Custom Desig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GARY_NOBUTTS_PPT</Template>
  <TotalTime>51697</TotalTime>
  <Words>1170</Words>
  <Application>Microsoft Office PowerPoint</Application>
  <PresentationFormat>Widescreen</PresentationFormat>
  <Paragraphs>124</Paragraphs>
  <Slides>14</Slides>
  <Notes>14</Notes>
  <HiddenSlides>0</HiddenSlides>
  <MMClips>9</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14</vt:i4>
      </vt:variant>
    </vt:vector>
  </HeadingPairs>
  <TitlesOfParts>
    <vt:vector size="31" baseType="lpstr">
      <vt:lpstr>SimSun</vt:lpstr>
      <vt:lpstr>a Big Deal</vt:lpstr>
      <vt:lpstr>Arial</vt:lpstr>
      <vt:lpstr>Calibri</vt:lpstr>
      <vt:lpstr>Calibri Light</vt:lpstr>
      <vt:lpstr>Courier New</vt:lpstr>
      <vt:lpstr>F37 Jagger</vt:lpstr>
      <vt:lpstr>F37 Jagger Bold</vt:lpstr>
      <vt:lpstr>F37 Judge Bold Condensed</vt:lpstr>
      <vt:lpstr>F37 Judge Medium Condensed</vt:lpstr>
      <vt:lpstr>Gotham Book</vt:lpstr>
      <vt:lpstr>Jagger</vt:lpstr>
      <vt:lpstr>Osaka</vt:lpstr>
      <vt:lpstr>Times New Roman</vt:lpstr>
      <vt:lpstr>Wingdings</vt:lpstr>
      <vt:lpstr>Office Theme</vt:lpstr>
      <vt:lpstr>Custom Design</vt:lpstr>
      <vt:lpstr>PowerPoint Presentation</vt:lpstr>
      <vt:lpstr>AGENDA</vt:lpstr>
      <vt:lpstr>About Kick It California</vt:lpstr>
      <vt:lpstr>PowerPoint Presentation</vt:lpstr>
      <vt:lpstr>PowerPoint Presentation</vt:lpstr>
      <vt:lpstr>PowerPoint Presentation</vt:lpstr>
      <vt:lpstr>The Importance of Proactive  Referrals From Providers</vt:lpstr>
      <vt:lpstr>Using Ask-Advise-Refer (AAR) </vt:lpstr>
      <vt:lpstr>PowerPoint Presentation</vt:lpstr>
      <vt:lpstr>PowerPoint Presentation</vt:lpstr>
      <vt:lpstr>PowerPoint Presentation</vt:lpstr>
      <vt:lpstr>How Providers Can Make a Difference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Edgar Melendrez</dc:creator>
  <cp:lastModifiedBy>Kirby, Carrie</cp:lastModifiedBy>
  <cp:revision>874</cp:revision>
  <dcterms:created xsi:type="dcterms:W3CDTF">2018-09-13T22:26:31Z</dcterms:created>
  <dcterms:modified xsi:type="dcterms:W3CDTF">2025-06-10T21:30:54Z</dcterms:modified>
</cp:coreProperties>
</file>